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Dynamic Programming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Minimax and Maximin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minimax route is one in which the maximum value of the individual arcs used is as small as possible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For example: an aircraft refuelling at each airport wants to minimise the length of its longest leg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Record the maximum of (arc weight, best value of destination) for each action, then star the minimum of these for each state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Use dynamic programming to find a minimax route from S to T in the network from 5A Example 1.</a:t>
            </a:r>
          </a:p>
        </p:txBody>
      </p:sp>
      <p:sp>
        <p:nvSpPr>
          <p:cNvPr id="6" name="Rectangle 5"/>
          <p:cNvSpPr/>
          <p:nvPr/>
        </p:nvSpPr>
        <p:spPr>
          <a:xfrm>
            <a:off x="3750000" y="145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Stage</a:t>
            </a:r>
          </a:p>
        </p:txBody>
      </p:sp>
      <p:sp>
        <p:nvSpPr>
          <p:cNvPr id="7" name="Rectangle 6"/>
          <p:cNvSpPr/>
          <p:nvPr/>
        </p:nvSpPr>
        <p:spPr>
          <a:xfrm>
            <a:off x="4230000" y="145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State</a:t>
            </a:r>
          </a:p>
        </p:txBody>
      </p:sp>
      <p:sp>
        <p:nvSpPr>
          <p:cNvPr id="8" name="Rectangle 7"/>
          <p:cNvSpPr/>
          <p:nvPr/>
        </p:nvSpPr>
        <p:spPr>
          <a:xfrm>
            <a:off x="4830000" y="145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5590000" y="145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Destination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40000" y="145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50000" y="165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30000" y="165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30000" y="165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590000" y="165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40000" y="165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12*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50000" y="186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4230000" y="186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30000" y="186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HT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590000" y="186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540000" y="186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11*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50000" y="206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4230000" y="206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830000" y="206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IT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590000" y="206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40000" y="206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9*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750000" y="227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230000" y="227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830000" y="227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590000" y="227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40000" y="227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Max(13, 12) = 13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750000" y="247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4230000" y="247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3" name="Rectangle 32"/>
          <p:cNvSpPr/>
          <p:nvPr/>
        </p:nvSpPr>
        <p:spPr>
          <a:xfrm>
            <a:off x="4830000" y="247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DH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590000" y="247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540000" y="247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Max(12, 11) = 12*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50000" y="268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4230000" y="268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830000" y="268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590000" y="268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540000" y="268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Max(14, 12) = 14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750000" y="288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2" name="Rectangle 41"/>
          <p:cNvSpPr/>
          <p:nvPr/>
        </p:nvSpPr>
        <p:spPr>
          <a:xfrm>
            <a:off x="4230000" y="288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3" name="Rectangle 42"/>
          <p:cNvSpPr/>
          <p:nvPr/>
        </p:nvSpPr>
        <p:spPr>
          <a:xfrm>
            <a:off x="4830000" y="288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EH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590000" y="288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540000" y="288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Max(10, 11) = 11*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750000" y="309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7" name="Rectangle 46"/>
          <p:cNvSpPr/>
          <p:nvPr/>
        </p:nvSpPr>
        <p:spPr>
          <a:xfrm>
            <a:off x="4230000" y="309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8" name="Rectangle 47"/>
          <p:cNvSpPr/>
          <p:nvPr/>
        </p:nvSpPr>
        <p:spPr>
          <a:xfrm>
            <a:off x="4830000" y="309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EI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590000" y="309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540000" y="309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Max(11, 9) = 11*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750000" y="329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4230000" y="329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830000" y="329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FH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590000" y="329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540000" y="329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Max(14, 11) = 14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50000" y="350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4230000" y="350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4830000" y="350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FI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590000" y="350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540000" y="350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Max(12, 9) = 12*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750000" y="370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230000" y="370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830000" y="370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AD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590000" y="370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540000" y="370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Max(11, 12) = 12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750000" y="391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4230000" y="391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8" name="Rectangle 67"/>
          <p:cNvSpPr/>
          <p:nvPr/>
        </p:nvSpPr>
        <p:spPr>
          <a:xfrm>
            <a:off x="4830000" y="391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590000" y="391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540000" y="391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Max(10, 11) = 11*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750000" y="411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2" name="Rectangle 71"/>
          <p:cNvSpPr/>
          <p:nvPr/>
        </p:nvSpPr>
        <p:spPr>
          <a:xfrm>
            <a:off x="4230000" y="411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830000" y="411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BD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590000" y="411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540000" y="411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Max(9, 12) = 12*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750000" y="432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7" name="Rectangle 76"/>
          <p:cNvSpPr/>
          <p:nvPr/>
        </p:nvSpPr>
        <p:spPr>
          <a:xfrm>
            <a:off x="4230000" y="432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8" name="Rectangle 77"/>
          <p:cNvSpPr/>
          <p:nvPr/>
        </p:nvSpPr>
        <p:spPr>
          <a:xfrm>
            <a:off x="4830000" y="432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BE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590000" y="432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540000" y="432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Max(13, 11) = 13</a:t>
            </a:r>
          </a:p>
        </p:txBody>
      </p:sp>
      <p:sp>
        <p:nvSpPr>
          <p:cNvPr id="81" name="Rectangle 80"/>
          <p:cNvSpPr/>
          <p:nvPr/>
        </p:nvSpPr>
        <p:spPr>
          <a:xfrm>
            <a:off x="3750000" y="452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2" name="Rectangle 81"/>
          <p:cNvSpPr/>
          <p:nvPr/>
        </p:nvSpPr>
        <p:spPr>
          <a:xfrm>
            <a:off x="4230000" y="452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3" name="Rectangle 82"/>
          <p:cNvSpPr/>
          <p:nvPr/>
        </p:nvSpPr>
        <p:spPr>
          <a:xfrm>
            <a:off x="4830000" y="452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BF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590000" y="452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540000" y="452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Max(12, 12) = 12*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750000" y="473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7" name="Rectangle 86"/>
          <p:cNvSpPr/>
          <p:nvPr/>
        </p:nvSpPr>
        <p:spPr>
          <a:xfrm>
            <a:off x="4230000" y="473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830000" y="473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CE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590000" y="473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540000" y="473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Max(12, 11) = 12*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750000" y="493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2" name="Rectangle 91"/>
          <p:cNvSpPr/>
          <p:nvPr/>
        </p:nvSpPr>
        <p:spPr>
          <a:xfrm>
            <a:off x="4230000" y="493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3" name="Rectangle 92"/>
          <p:cNvSpPr/>
          <p:nvPr/>
        </p:nvSpPr>
        <p:spPr>
          <a:xfrm>
            <a:off x="4830000" y="493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CF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590000" y="493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540000" y="493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Max(13, 12) = 13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750000" y="514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97" name="Rectangle 96"/>
          <p:cNvSpPr/>
          <p:nvPr/>
        </p:nvSpPr>
        <p:spPr>
          <a:xfrm>
            <a:off x="4230000" y="514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98" name="Rectangle 97"/>
          <p:cNvSpPr/>
          <p:nvPr/>
        </p:nvSpPr>
        <p:spPr>
          <a:xfrm>
            <a:off x="4830000" y="514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SA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590000" y="514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6540000" y="514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Max(10, 11) = 11*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3750000" y="534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2" name="Rectangle 101"/>
          <p:cNvSpPr/>
          <p:nvPr/>
        </p:nvSpPr>
        <p:spPr>
          <a:xfrm>
            <a:off x="4230000" y="534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3" name="Rectangle 102"/>
          <p:cNvSpPr/>
          <p:nvPr/>
        </p:nvSpPr>
        <p:spPr>
          <a:xfrm>
            <a:off x="4830000" y="534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SB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5590000" y="534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6540000" y="534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Max(11, 12) = 12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3750000" y="555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7" name="Rectangle 106"/>
          <p:cNvSpPr/>
          <p:nvPr/>
        </p:nvSpPr>
        <p:spPr>
          <a:xfrm>
            <a:off x="4230000" y="555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8" name="Rectangle 107"/>
          <p:cNvSpPr/>
          <p:nvPr/>
        </p:nvSpPr>
        <p:spPr>
          <a:xfrm>
            <a:off x="4830000" y="555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SC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5590000" y="555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6540000" y="555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Max(12, 12) = 12</a:t>
            </a:r>
          </a:p>
        </p:txBody>
      </p:sp>
      <p:sp>
        <p:nvSpPr>
          <p:cNvPr id="111" name="Rectangle 110"/>
          <p:cNvSpPr/>
          <p:nvPr/>
        </p:nvSpPr>
        <p:spPr>
          <a:xfrm rot="19488887">
            <a:off x="287465" y="3937139"/>
            <a:ext cx="84504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Isosceles Triangle 111"/>
          <p:cNvSpPr/>
          <p:nvPr/>
        </p:nvSpPr>
        <p:spPr>
          <a:xfrm rot="3288887">
            <a:off x="717522" y="3892317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272549" y="378356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364662" y="4180607"/>
            <a:ext cx="69065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Isosceles Triangle 114"/>
          <p:cNvSpPr/>
          <p:nvPr/>
        </p:nvSpPr>
        <p:spPr>
          <a:xfrm rot="5400000">
            <a:off x="717522" y="4160132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344522" y="412981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17" name="Rectangle 116"/>
          <p:cNvSpPr/>
          <p:nvPr/>
        </p:nvSpPr>
        <p:spPr>
          <a:xfrm rot="2239727">
            <a:off x="275708" y="4443949"/>
            <a:ext cx="86856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Isosceles Triangle 117"/>
          <p:cNvSpPr/>
          <p:nvPr/>
        </p:nvSpPr>
        <p:spPr>
          <a:xfrm rot="7639727">
            <a:off x="717522" y="4449808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270589" y="439514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1055316" y="3693671"/>
            <a:ext cx="8446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Isosceles Triangle 120"/>
          <p:cNvSpPr/>
          <p:nvPr/>
        </p:nvSpPr>
        <p:spPr>
          <a:xfrm rot="5400000">
            <a:off x="1492892" y="3673196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1077658" y="354350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23" name="Rectangle 122"/>
          <p:cNvSpPr/>
          <p:nvPr/>
        </p:nvSpPr>
        <p:spPr>
          <a:xfrm rot="1797731">
            <a:off x="990165" y="3937139"/>
            <a:ext cx="97498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Isosceles Triangle 123"/>
          <p:cNvSpPr/>
          <p:nvPr/>
        </p:nvSpPr>
        <p:spPr>
          <a:xfrm rot="7197731">
            <a:off x="1492892" y="3941011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814422" y="374668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26" name="Rectangle 125"/>
          <p:cNvSpPr/>
          <p:nvPr/>
        </p:nvSpPr>
        <p:spPr>
          <a:xfrm rot="19802269">
            <a:off x="990165" y="3937139"/>
            <a:ext cx="97498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Isosceles Triangle 126"/>
          <p:cNvSpPr/>
          <p:nvPr/>
        </p:nvSpPr>
        <p:spPr>
          <a:xfrm rot="3602269">
            <a:off x="1492892" y="3892317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816331" y="392995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1055316" y="4180607"/>
            <a:ext cx="8446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Isosceles Triangle 129"/>
          <p:cNvSpPr/>
          <p:nvPr/>
        </p:nvSpPr>
        <p:spPr>
          <a:xfrm rot="5400000">
            <a:off x="1492892" y="4160132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1119892" y="412981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32" name="Rectangle 131"/>
          <p:cNvSpPr/>
          <p:nvPr/>
        </p:nvSpPr>
        <p:spPr>
          <a:xfrm rot="1916685">
            <a:off x="979941" y="4443949"/>
            <a:ext cx="99543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Isosceles Triangle 132"/>
          <p:cNvSpPr/>
          <p:nvPr/>
        </p:nvSpPr>
        <p:spPr>
          <a:xfrm rot="7316685">
            <a:off x="1492892" y="4449808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TextBox 133"/>
          <p:cNvSpPr txBox="1"/>
          <p:nvPr/>
        </p:nvSpPr>
        <p:spPr>
          <a:xfrm>
            <a:off x="838175" y="425720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35" name="Rectangle 134"/>
          <p:cNvSpPr/>
          <p:nvPr/>
        </p:nvSpPr>
        <p:spPr>
          <a:xfrm rot="19683315">
            <a:off x="979941" y="4443949"/>
            <a:ext cx="99543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Isosceles Triangle 135"/>
          <p:cNvSpPr/>
          <p:nvPr/>
        </p:nvSpPr>
        <p:spPr>
          <a:xfrm rot="3483315">
            <a:off x="1492892" y="4397140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TextBox 136"/>
          <p:cNvSpPr txBox="1"/>
          <p:nvPr/>
        </p:nvSpPr>
        <p:spPr>
          <a:xfrm>
            <a:off x="838175" y="442974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1055316" y="4707292"/>
            <a:ext cx="8446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Isosceles Triangle 138"/>
          <p:cNvSpPr/>
          <p:nvPr/>
        </p:nvSpPr>
        <p:spPr>
          <a:xfrm rot="5400000">
            <a:off x="1492892" y="4686817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1077658" y="465650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1899999" y="3693671"/>
            <a:ext cx="8446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Isosceles Triangle 141"/>
          <p:cNvSpPr/>
          <p:nvPr/>
        </p:nvSpPr>
        <p:spPr>
          <a:xfrm rot="5400000">
            <a:off x="2337576" y="3673196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TextBox 142"/>
          <p:cNvSpPr txBox="1"/>
          <p:nvPr/>
        </p:nvSpPr>
        <p:spPr>
          <a:xfrm>
            <a:off x="1922341" y="354350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44" name="Rectangle 143"/>
          <p:cNvSpPr/>
          <p:nvPr/>
        </p:nvSpPr>
        <p:spPr>
          <a:xfrm rot="1797731">
            <a:off x="1834849" y="3937139"/>
            <a:ext cx="97498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Isosceles Triangle 144"/>
          <p:cNvSpPr/>
          <p:nvPr/>
        </p:nvSpPr>
        <p:spPr>
          <a:xfrm rot="7197731">
            <a:off x="2337576" y="3941011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TextBox 145"/>
          <p:cNvSpPr txBox="1"/>
          <p:nvPr/>
        </p:nvSpPr>
        <p:spPr>
          <a:xfrm>
            <a:off x="1659106" y="374668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47" name="Rectangle 146"/>
          <p:cNvSpPr/>
          <p:nvPr/>
        </p:nvSpPr>
        <p:spPr>
          <a:xfrm rot="19802269">
            <a:off x="1834849" y="3937139"/>
            <a:ext cx="97498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Isosceles Triangle 147"/>
          <p:cNvSpPr/>
          <p:nvPr/>
        </p:nvSpPr>
        <p:spPr>
          <a:xfrm rot="3602269">
            <a:off x="2337576" y="3892317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TextBox 148"/>
          <p:cNvSpPr txBox="1"/>
          <p:nvPr/>
        </p:nvSpPr>
        <p:spPr>
          <a:xfrm>
            <a:off x="2185577" y="374668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899999" y="4180607"/>
            <a:ext cx="8446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Isosceles Triangle 150"/>
          <p:cNvSpPr/>
          <p:nvPr/>
        </p:nvSpPr>
        <p:spPr>
          <a:xfrm rot="5400000">
            <a:off x="2337576" y="4160132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TextBox 151"/>
          <p:cNvSpPr txBox="1"/>
          <p:nvPr/>
        </p:nvSpPr>
        <p:spPr>
          <a:xfrm>
            <a:off x="1964576" y="412981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53" name="Rectangle 152"/>
          <p:cNvSpPr/>
          <p:nvPr/>
        </p:nvSpPr>
        <p:spPr>
          <a:xfrm rot="1916685">
            <a:off x="1824625" y="4443949"/>
            <a:ext cx="99543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Isosceles Triangle 153"/>
          <p:cNvSpPr/>
          <p:nvPr/>
        </p:nvSpPr>
        <p:spPr>
          <a:xfrm rot="7316685">
            <a:off x="2337576" y="4449808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TextBox 154"/>
          <p:cNvSpPr txBox="1"/>
          <p:nvPr/>
        </p:nvSpPr>
        <p:spPr>
          <a:xfrm>
            <a:off x="1657518" y="424140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56" name="Rectangle 155"/>
          <p:cNvSpPr/>
          <p:nvPr/>
        </p:nvSpPr>
        <p:spPr>
          <a:xfrm rot="19683315">
            <a:off x="1824625" y="4443949"/>
            <a:ext cx="99543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Isosceles Triangle 156"/>
          <p:cNvSpPr/>
          <p:nvPr/>
        </p:nvSpPr>
        <p:spPr>
          <a:xfrm rot="3483315">
            <a:off x="2337576" y="4397140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8" name="TextBox 157"/>
          <p:cNvSpPr txBox="1"/>
          <p:nvPr/>
        </p:nvSpPr>
        <p:spPr>
          <a:xfrm>
            <a:off x="1657518" y="444554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1899999" y="4707292"/>
            <a:ext cx="8446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0" name="Isosceles Triangle 159"/>
          <p:cNvSpPr/>
          <p:nvPr/>
        </p:nvSpPr>
        <p:spPr>
          <a:xfrm rot="5400000">
            <a:off x="2337576" y="4686817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1" name="TextBox 160"/>
          <p:cNvSpPr txBox="1"/>
          <p:nvPr/>
        </p:nvSpPr>
        <p:spPr>
          <a:xfrm>
            <a:off x="1922341" y="465650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62" name="Rectangle 161"/>
          <p:cNvSpPr/>
          <p:nvPr/>
        </p:nvSpPr>
        <p:spPr>
          <a:xfrm rot="2111113">
            <a:off x="2667485" y="3937139"/>
            <a:ext cx="84504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3" name="Isosceles Triangle 162"/>
          <p:cNvSpPr/>
          <p:nvPr/>
        </p:nvSpPr>
        <p:spPr>
          <a:xfrm rot="7511113">
            <a:off x="3097543" y="3941011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4" name="TextBox 163"/>
          <p:cNvSpPr txBox="1"/>
          <p:nvPr/>
        </p:nvSpPr>
        <p:spPr>
          <a:xfrm>
            <a:off x="2727450" y="378356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2744683" y="4180607"/>
            <a:ext cx="69065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6" name="Isosceles Triangle 165"/>
          <p:cNvSpPr/>
          <p:nvPr/>
        </p:nvSpPr>
        <p:spPr>
          <a:xfrm rot="5400000">
            <a:off x="3097543" y="4160132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7" name="TextBox 166"/>
          <p:cNvSpPr txBox="1"/>
          <p:nvPr/>
        </p:nvSpPr>
        <p:spPr>
          <a:xfrm>
            <a:off x="2655477" y="412981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68" name="Rectangle 167"/>
          <p:cNvSpPr/>
          <p:nvPr/>
        </p:nvSpPr>
        <p:spPr>
          <a:xfrm rot="19360273">
            <a:off x="2655729" y="4443949"/>
            <a:ext cx="86856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9" name="Isosceles Triangle 168"/>
          <p:cNvSpPr/>
          <p:nvPr/>
        </p:nvSpPr>
        <p:spPr>
          <a:xfrm rot="3160273">
            <a:off x="3097543" y="4397140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0" name="TextBox 169"/>
          <p:cNvSpPr txBox="1"/>
          <p:nvPr/>
        </p:nvSpPr>
        <p:spPr>
          <a:xfrm>
            <a:off x="2729410" y="439514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71" name="Oval 170"/>
          <p:cNvSpPr/>
          <p:nvPr/>
        </p:nvSpPr>
        <p:spPr>
          <a:xfrm>
            <a:off x="345743" y="4171212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2" name="TextBox 171"/>
          <p:cNvSpPr txBox="1"/>
          <p:nvPr/>
        </p:nvSpPr>
        <p:spPr>
          <a:xfrm>
            <a:off x="57331" y="407013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173" name="Oval 172"/>
          <p:cNvSpPr/>
          <p:nvPr/>
        </p:nvSpPr>
        <p:spPr>
          <a:xfrm>
            <a:off x="1036396" y="3684277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4" name="TextBox 173"/>
          <p:cNvSpPr txBox="1"/>
          <p:nvPr/>
        </p:nvSpPr>
        <p:spPr>
          <a:xfrm>
            <a:off x="851181" y="351822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175" name="Oval 174"/>
          <p:cNvSpPr/>
          <p:nvPr/>
        </p:nvSpPr>
        <p:spPr>
          <a:xfrm>
            <a:off x="1036396" y="4171212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6" name="TextBox 175"/>
          <p:cNvSpPr txBox="1"/>
          <p:nvPr/>
        </p:nvSpPr>
        <p:spPr>
          <a:xfrm>
            <a:off x="759451" y="401280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177" name="Oval 176"/>
          <p:cNvSpPr/>
          <p:nvPr/>
        </p:nvSpPr>
        <p:spPr>
          <a:xfrm>
            <a:off x="1036396" y="4697897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8" name="TextBox 177"/>
          <p:cNvSpPr txBox="1"/>
          <p:nvPr/>
        </p:nvSpPr>
        <p:spPr>
          <a:xfrm>
            <a:off x="851181" y="466179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179" name="Oval 178"/>
          <p:cNvSpPr/>
          <p:nvPr/>
        </p:nvSpPr>
        <p:spPr>
          <a:xfrm>
            <a:off x="1881080" y="3684277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0" name="TextBox 179"/>
          <p:cNvSpPr txBox="1"/>
          <p:nvPr/>
        </p:nvSpPr>
        <p:spPr>
          <a:xfrm>
            <a:off x="1695865" y="351822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181" name="Oval 180"/>
          <p:cNvSpPr/>
          <p:nvPr/>
        </p:nvSpPr>
        <p:spPr>
          <a:xfrm>
            <a:off x="1881080" y="4171212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2" name="TextBox 181"/>
          <p:cNvSpPr txBox="1"/>
          <p:nvPr/>
        </p:nvSpPr>
        <p:spPr>
          <a:xfrm>
            <a:off x="1604134" y="400515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183" name="Oval 182"/>
          <p:cNvSpPr/>
          <p:nvPr/>
        </p:nvSpPr>
        <p:spPr>
          <a:xfrm>
            <a:off x="1881080" y="4697897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4" name="TextBox 183"/>
          <p:cNvSpPr txBox="1"/>
          <p:nvPr/>
        </p:nvSpPr>
        <p:spPr>
          <a:xfrm>
            <a:off x="1695865" y="466179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185" name="Oval 184"/>
          <p:cNvSpPr/>
          <p:nvPr/>
        </p:nvSpPr>
        <p:spPr>
          <a:xfrm>
            <a:off x="2725764" y="3684277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6" name="TextBox 185"/>
          <p:cNvSpPr txBox="1"/>
          <p:nvPr/>
        </p:nvSpPr>
        <p:spPr>
          <a:xfrm>
            <a:off x="2540548" y="351822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187" name="Oval 186"/>
          <p:cNvSpPr/>
          <p:nvPr/>
        </p:nvSpPr>
        <p:spPr>
          <a:xfrm>
            <a:off x="2725764" y="4171212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8" name="TextBox 187"/>
          <p:cNvSpPr txBox="1"/>
          <p:nvPr/>
        </p:nvSpPr>
        <p:spPr>
          <a:xfrm>
            <a:off x="2540548" y="401280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189" name="Oval 188"/>
          <p:cNvSpPr/>
          <p:nvPr/>
        </p:nvSpPr>
        <p:spPr>
          <a:xfrm>
            <a:off x="2725764" y="4697897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0" name="TextBox 189"/>
          <p:cNvSpPr txBox="1"/>
          <p:nvPr/>
        </p:nvSpPr>
        <p:spPr>
          <a:xfrm>
            <a:off x="2540548" y="466179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I</a:t>
            </a:r>
          </a:p>
        </p:txBody>
      </p:sp>
      <p:sp>
        <p:nvSpPr>
          <p:cNvPr id="191" name="Oval 190"/>
          <p:cNvSpPr/>
          <p:nvPr/>
        </p:nvSpPr>
        <p:spPr>
          <a:xfrm>
            <a:off x="3416417" y="4171212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2" name="TextBox 191"/>
          <p:cNvSpPr txBox="1"/>
          <p:nvPr/>
        </p:nvSpPr>
        <p:spPr>
          <a:xfrm>
            <a:off x="3242668" y="407013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193" name="Rectangle 192"/>
          <p:cNvSpPr/>
          <p:nvPr/>
        </p:nvSpPr>
        <p:spPr>
          <a:xfrm rot="19488887">
            <a:off x="287465" y="3930664"/>
            <a:ext cx="845049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4" name="Rectangle 193"/>
          <p:cNvSpPr/>
          <p:nvPr/>
        </p:nvSpPr>
        <p:spPr>
          <a:xfrm rot="1797731">
            <a:off x="990165" y="3930664"/>
            <a:ext cx="974985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5" name="Rectangle 194"/>
          <p:cNvSpPr/>
          <p:nvPr/>
        </p:nvSpPr>
        <p:spPr>
          <a:xfrm>
            <a:off x="1899999" y="4174132"/>
            <a:ext cx="844683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6" name="Rectangle 195"/>
          <p:cNvSpPr/>
          <p:nvPr/>
        </p:nvSpPr>
        <p:spPr>
          <a:xfrm>
            <a:off x="2744683" y="4174132"/>
            <a:ext cx="690653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7" name="Rectangle 196"/>
          <p:cNvSpPr/>
          <p:nvPr/>
        </p:nvSpPr>
        <p:spPr>
          <a:xfrm rot="19488887">
            <a:off x="287465" y="3930664"/>
            <a:ext cx="845049" cy="32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8" name="Rectangle 197"/>
          <p:cNvSpPr/>
          <p:nvPr/>
        </p:nvSpPr>
        <p:spPr>
          <a:xfrm rot="1797731">
            <a:off x="990165" y="3930664"/>
            <a:ext cx="974985" cy="32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9" name="Rectangle 198"/>
          <p:cNvSpPr/>
          <p:nvPr/>
        </p:nvSpPr>
        <p:spPr>
          <a:xfrm rot="1916685">
            <a:off x="1824625" y="4437474"/>
            <a:ext cx="995433" cy="32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0" name="Rectangle 199"/>
          <p:cNvSpPr/>
          <p:nvPr/>
        </p:nvSpPr>
        <p:spPr>
          <a:xfrm rot="19360273">
            <a:off x="2655729" y="4437474"/>
            <a:ext cx="868561" cy="32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1" name="TextBox 200"/>
          <p:cNvSpPr txBox="1"/>
          <p:nvPr/>
        </p:nvSpPr>
        <p:spPr>
          <a:xfrm>
            <a:off x="250000" y="5380000"/>
            <a:ext cx="3300000" cy="9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minimax value is 11.</a:t>
            </a:r>
          </a:p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There are two minimax routes: SAEHT and SAEIT.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Minimax and Maximin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maximin route is one in which the minimum value of the individual arcs used is as large as possible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For example: a production line runs at the speed of its slowest stage, so make the slowest stage as fast as possible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Record the minimum of (arc weight, best value of destination) for each action, then star the maximum of these for each state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Bellman's principle does not apply in the same way: part of an optimal minimax or maximin path need not be optimal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Use dynamic programming to find a maximin route from S to T in the network from 5A Example 1.</a:t>
            </a:r>
          </a:p>
        </p:txBody>
      </p:sp>
      <p:sp>
        <p:nvSpPr>
          <p:cNvPr id="6" name="Rectangle 5"/>
          <p:cNvSpPr/>
          <p:nvPr/>
        </p:nvSpPr>
        <p:spPr>
          <a:xfrm>
            <a:off x="3750000" y="145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Stage</a:t>
            </a:r>
          </a:p>
        </p:txBody>
      </p:sp>
      <p:sp>
        <p:nvSpPr>
          <p:cNvPr id="7" name="Rectangle 6"/>
          <p:cNvSpPr/>
          <p:nvPr/>
        </p:nvSpPr>
        <p:spPr>
          <a:xfrm>
            <a:off x="4230000" y="145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State</a:t>
            </a:r>
          </a:p>
        </p:txBody>
      </p:sp>
      <p:sp>
        <p:nvSpPr>
          <p:cNvPr id="8" name="Rectangle 7"/>
          <p:cNvSpPr/>
          <p:nvPr/>
        </p:nvSpPr>
        <p:spPr>
          <a:xfrm>
            <a:off x="4830000" y="145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5590000" y="145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Destination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40000" y="145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50000" y="165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30000" y="165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30000" y="165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590000" y="165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40000" y="165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12*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50000" y="186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4230000" y="186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30000" y="186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HT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590000" y="186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540000" y="186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11*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50000" y="206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4230000" y="206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830000" y="206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IT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590000" y="206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40000" y="206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9*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750000" y="227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230000" y="227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830000" y="227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590000" y="227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40000" y="227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Min(13, 12) = 12*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750000" y="247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4230000" y="247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3" name="Rectangle 32"/>
          <p:cNvSpPr/>
          <p:nvPr/>
        </p:nvSpPr>
        <p:spPr>
          <a:xfrm>
            <a:off x="4830000" y="247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DH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590000" y="247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540000" y="247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Min(12, 11) = 11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50000" y="268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4230000" y="268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830000" y="268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590000" y="268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540000" y="268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Min(14, 12) = 12*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750000" y="288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2" name="Rectangle 41"/>
          <p:cNvSpPr/>
          <p:nvPr/>
        </p:nvSpPr>
        <p:spPr>
          <a:xfrm>
            <a:off x="4230000" y="288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3" name="Rectangle 42"/>
          <p:cNvSpPr/>
          <p:nvPr/>
        </p:nvSpPr>
        <p:spPr>
          <a:xfrm>
            <a:off x="4830000" y="288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EH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590000" y="288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540000" y="288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Min(10, 11) = 10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750000" y="309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7" name="Rectangle 46"/>
          <p:cNvSpPr/>
          <p:nvPr/>
        </p:nvSpPr>
        <p:spPr>
          <a:xfrm>
            <a:off x="4230000" y="309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8" name="Rectangle 47"/>
          <p:cNvSpPr/>
          <p:nvPr/>
        </p:nvSpPr>
        <p:spPr>
          <a:xfrm>
            <a:off x="4830000" y="309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EI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590000" y="309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540000" y="309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Min(11, 9) = 9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750000" y="329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4230000" y="329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830000" y="329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FH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590000" y="329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540000" y="329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Min(14, 11) = 11*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750000" y="350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4230000" y="350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4830000" y="350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FI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590000" y="350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540000" y="350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Min(12, 9) = 9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750000" y="370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230000" y="370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830000" y="370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AD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590000" y="370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540000" y="370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Min(11, 12) = 11*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750000" y="391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4230000" y="391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8" name="Rectangle 67"/>
          <p:cNvSpPr/>
          <p:nvPr/>
        </p:nvSpPr>
        <p:spPr>
          <a:xfrm>
            <a:off x="4830000" y="391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590000" y="391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540000" y="391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Min(10, 12) = 10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750000" y="411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2" name="Rectangle 71"/>
          <p:cNvSpPr/>
          <p:nvPr/>
        </p:nvSpPr>
        <p:spPr>
          <a:xfrm>
            <a:off x="4230000" y="411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830000" y="411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BD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590000" y="411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540000" y="411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Min(9, 12) = 9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750000" y="432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7" name="Rectangle 76"/>
          <p:cNvSpPr/>
          <p:nvPr/>
        </p:nvSpPr>
        <p:spPr>
          <a:xfrm>
            <a:off x="4230000" y="432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8" name="Rectangle 77"/>
          <p:cNvSpPr/>
          <p:nvPr/>
        </p:nvSpPr>
        <p:spPr>
          <a:xfrm>
            <a:off x="4830000" y="432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BE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590000" y="432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540000" y="432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Min(13, 12) = 12*</a:t>
            </a:r>
          </a:p>
        </p:txBody>
      </p:sp>
      <p:sp>
        <p:nvSpPr>
          <p:cNvPr id="81" name="Rectangle 80"/>
          <p:cNvSpPr/>
          <p:nvPr/>
        </p:nvSpPr>
        <p:spPr>
          <a:xfrm>
            <a:off x="3750000" y="452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2" name="Rectangle 81"/>
          <p:cNvSpPr/>
          <p:nvPr/>
        </p:nvSpPr>
        <p:spPr>
          <a:xfrm>
            <a:off x="4230000" y="452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3" name="Rectangle 82"/>
          <p:cNvSpPr/>
          <p:nvPr/>
        </p:nvSpPr>
        <p:spPr>
          <a:xfrm>
            <a:off x="4830000" y="452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BF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590000" y="452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540000" y="452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Min(12, 11) = 11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750000" y="473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7" name="Rectangle 86"/>
          <p:cNvSpPr/>
          <p:nvPr/>
        </p:nvSpPr>
        <p:spPr>
          <a:xfrm>
            <a:off x="4230000" y="473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830000" y="473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CE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590000" y="473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540000" y="473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Min(12, 12) = 12*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750000" y="493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2" name="Rectangle 91"/>
          <p:cNvSpPr/>
          <p:nvPr/>
        </p:nvSpPr>
        <p:spPr>
          <a:xfrm>
            <a:off x="4230000" y="493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3" name="Rectangle 92"/>
          <p:cNvSpPr/>
          <p:nvPr/>
        </p:nvSpPr>
        <p:spPr>
          <a:xfrm>
            <a:off x="4830000" y="493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CF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590000" y="493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540000" y="493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Min(13, 11) = 11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750000" y="514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97" name="Rectangle 96"/>
          <p:cNvSpPr/>
          <p:nvPr/>
        </p:nvSpPr>
        <p:spPr>
          <a:xfrm>
            <a:off x="4230000" y="514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98" name="Rectangle 97"/>
          <p:cNvSpPr/>
          <p:nvPr/>
        </p:nvSpPr>
        <p:spPr>
          <a:xfrm>
            <a:off x="4830000" y="514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SA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590000" y="514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6540000" y="514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Min(10, 11) = 10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3750000" y="5345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2" name="Rectangle 101"/>
          <p:cNvSpPr/>
          <p:nvPr/>
        </p:nvSpPr>
        <p:spPr>
          <a:xfrm>
            <a:off x="4230000" y="5345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3" name="Rectangle 102"/>
          <p:cNvSpPr/>
          <p:nvPr/>
        </p:nvSpPr>
        <p:spPr>
          <a:xfrm>
            <a:off x="4830000" y="5345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SB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5590000" y="5345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6540000" y="5345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Min(11, 12) = 11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3750000" y="5550000"/>
            <a:ext cx="48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7" name="Rectangle 106"/>
          <p:cNvSpPr/>
          <p:nvPr/>
        </p:nvSpPr>
        <p:spPr>
          <a:xfrm>
            <a:off x="4230000" y="5550000"/>
            <a:ext cx="6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8" name="Rectangle 107"/>
          <p:cNvSpPr/>
          <p:nvPr/>
        </p:nvSpPr>
        <p:spPr>
          <a:xfrm>
            <a:off x="4830000" y="5550000"/>
            <a:ext cx="76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SC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5590000" y="5550000"/>
            <a:ext cx="95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6540000" y="5550000"/>
            <a:ext cx="15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Min(12, 12) = 12*</a:t>
            </a:r>
          </a:p>
        </p:txBody>
      </p:sp>
      <p:sp>
        <p:nvSpPr>
          <p:cNvPr id="111" name="Rectangle 110"/>
          <p:cNvSpPr/>
          <p:nvPr/>
        </p:nvSpPr>
        <p:spPr>
          <a:xfrm rot="19488887">
            <a:off x="287465" y="3937139"/>
            <a:ext cx="84504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Isosceles Triangle 111"/>
          <p:cNvSpPr/>
          <p:nvPr/>
        </p:nvSpPr>
        <p:spPr>
          <a:xfrm rot="3288887">
            <a:off x="717522" y="3892317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272549" y="378356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364662" y="4180607"/>
            <a:ext cx="69065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Isosceles Triangle 114"/>
          <p:cNvSpPr/>
          <p:nvPr/>
        </p:nvSpPr>
        <p:spPr>
          <a:xfrm rot="5400000">
            <a:off x="717522" y="4160132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344522" y="412981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17" name="Rectangle 116"/>
          <p:cNvSpPr/>
          <p:nvPr/>
        </p:nvSpPr>
        <p:spPr>
          <a:xfrm rot="2239727">
            <a:off x="275708" y="4443949"/>
            <a:ext cx="86856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Isosceles Triangle 117"/>
          <p:cNvSpPr/>
          <p:nvPr/>
        </p:nvSpPr>
        <p:spPr>
          <a:xfrm rot="7639727">
            <a:off x="717522" y="4449808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270589" y="439514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1055316" y="3693671"/>
            <a:ext cx="8446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Isosceles Triangle 120"/>
          <p:cNvSpPr/>
          <p:nvPr/>
        </p:nvSpPr>
        <p:spPr>
          <a:xfrm rot="5400000">
            <a:off x="1492892" y="3673196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1077658" y="354350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23" name="Rectangle 122"/>
          <p:cNvSpPr/>
          <p:nvPr/>
        </p:nvSpPr>
        <p:spPr>
          <a:xfrm rot="1797731">
            <a:off x="990165" y="3937139"/>
            <a:ext cx="97498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Isosceles Triangle 123"/>
          <p:cNvSpPr/>
          <p:nvPr/>
        </p:nvSpPr>
        <p:spPr>
          <a:xfrm rot="7197731">
            <a:off x="1492892" y="3941011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814422" y="374668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26" name="Rectangle 125"/>
          <p:cNvSpPr/>
          <p:nvPr/>
        </p:nvSpPr>
        <p:spPr>
          <a:xfrm rot="19802269">
            <a:off x="990165" y="3937139"/>
            <a:ext cx="97498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Isosceles Triangle 126"/>
          <p:cNvSpPr/>
          <p:nvPr/>
        </p:nvSpPr>
        <p:spPr>
          <a:xfrm rot="3602269">
            <a:off x="1492892" y="3892317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816331" y="392995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1055316" y="4180607"/>
            <a:ext cx="8446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Isosceles Triangle 129"/>
          <p:cNvSpPr/>
          <p:nvPr/>
        </p:nvSpPr>
        <p:spPr>
          <a:xfrm rot="5400000">
            <a:off x="1492892" y="4160132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1119892" y="412981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32" name="Rectangle 131"/>
          <p:cNvSpPr/>
          <p:nvPr/>
        </p:nvSpPr>
        <p:spPr>
          <a:xfrm rot="1916685">
            <a:off x="979941" y="4443949"/>
            <a:ext cx="99543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Isosceles Triangle 132"/>
          <p:cNvSpPr/>
          <p:nvPr/>
        </p:nvSpPr>
        <p:spPr>
          <a:xfrm rot="7316685">
            <a:off x="1492892" y="4449808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TextBox 133"/>
          <p:cNvSpPr txBox="1"/>
          <p:nvPr/>
        </p:nvSpPr>
        <p:spPr>
          <a:xfrm>
            <a:off x="838175" y="425720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35" name="Rectangle 134"/>
          <p:cNvSpPr/>
          <p:nvPr/>
        </p:nvSpPr>
        <p:spPr>
          <a:xfrm rot="19683315">
            <a:off x="979941" y="4443949"/>
            <a:ext cx="99543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Isosceles Triangle 135"/>
          <p:cNvSpPr/>
          <p:nvPr/>
        </p:nvSpPr>
        <p:spPr>
          <a:xfrm rot="3483315">
            <a:off x="1492892" y="4397140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TextBox 136"/>
          <p:cNvSpPr txBox="1"/>
          <p:nvPr/>
        </p:nvSpPr>
        <p:spPr>
          <a:xfrm>
            <a:off x="838175" y="442974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1055316" y="4707292"/>
            <a:ext cx="8446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Isosceles Triangle 138"/>
          <p:cNvSpPr/>
          <p:nvPr/>
        </p:nvSpPr>
        <p:spPr>
          <a:xfrm rot="5400000">
            <a:off x="1492892" y="4686817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1077658" y="465650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1899999" y="3693671"/>
            <a:ext cx="8446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Isosceles Triangle 141"/>
          <p:cNvSpPr/>
          <p:nvPr/>
        </p:nvSpPr>
        <p:spPr>
          <a:xfrm rot="5400000">
            <a:off x="2337576" y="3673196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TextBox 142"/>
          <p:cNvSpPr txBox="1"/>
          <p:nvPr/>
        </p:nvSpPr>
        <p:spPr>
          <a:xfrm>
            <a:off x="1922341" y="354350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44" name="Rectangle 143"/>
          <p:cNvSpPr/>
          <p:nvPr/>
        </p:nvSpPr>
        <p:spPr>
          <a:xfrm rot="1797731">
            <a:off x="1834849" y="3937139"/>
            <a:ext cx="97498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Isosceles Triangle 144"/>
          <p:cNvSpPr/>
          <p:nvPr/>
        </p:nvSpPr>
        <p:spPr>
          <a:xfrm rot="7197731">
            <a:off x="2337576" y="3941011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TextBox 145"/>
          <p:cNvSpPr txBox="1"/>
          <p:nvPr/>
        </p:nvSpPr>
        <p:spPr>
          <a:xfrm>
            <a:off x="1659106" y="374668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47" name="Rectangle 146"/>
          <p:cNvSpPr/>
          <p:nvPr/>
        </p:nvSpPr>
        <p:spPr>
          <a:xfrm rot="19802269">
            <a:off x="1834849" y="3937139"/>
            <a:ext cx="97498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Isosceles Triangle 147"/>
          <p:cNvSpPr/>
          <p:nvPr/>
        </p:nvSpPr>
        <p:spPr>
          <a:xfrm rot="3602269">
            <a:off x="2337576" y="3892317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TextBox 148"/>
          <p:cNvSpPr txBox="1"/>
          <p:nvPr/>
        </p:nvSpPr>
        <p:spPr>
          <a:xfrm>
            <a:off x="2185577" y="374668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899999" y="4180607"/>
            <a:ext cx="8446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Isosceles Triangle 150"/>
          <p:cNvSpPr/>
          <p:nvPr/>
        </p:nvSpPr>
        <p:spPr>
          <a:xfrm rot="5400000">
            <a:off x="2337576" y="4160132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TextBox 151"/>
          <p:cNvSpPr txBox="1"/>
          <p:nvPr/>
        </p:nvSpPr>
        <p:spPr>
          <a:xfrm>
            <a:off x="1964576" y="412981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53" name="Rectangle 152"/>
          <p:cNvSpPr/>
          <p:nvPr/>
        </p:nvSpPr>
        <p:spPr>
          <a:xfrm rot="1916685">
            <a:off x="1824625" y="4443949"/>
            <a:ext cx="99543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Isosceles Triangle 153"/>
          <p:cNvSpPr/>
          <p:nvPr/>
        </p:nvSpPr>
        <p:spPr>
          <a:xfrm rot="7316685">
            <a:off x="2337576" y="4449808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TextBox 154"/>
          <p:cNvSpPr txBox="1"/>
          <p:nvPr/>
        </p:nvSpPr>
        <p:spPr>
          <a:xfrm>
            <a:off x="1657518" y="424140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56" name="Rectangle 155"/>
          <p:cNvSpPr/>
          <p:nvPr/>
        </p:nvSpPr>
        <p:spPr>
          <a:xfrm rot="19683315">
            <a:off x="1824625" y="4443949"/>
            <a:ext cx="99543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Isosceles Triangle 156"/>
          <p:cNvSpPr/>
          <p:nvPr/>
        </p:nvSpPr>
        <p:spPr>
          <a:xfrm rot="3483315">
            <a:off x="2337576" y="4397140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8" name="TextBox 157"/>
          <p:cNvSpPr txBox="1"/>
          <p:nvPr/>
        </p:nvSpPr>
        <p:spPr>
          <a:xfrm>
            <a:off x="1657518" y="444554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1899999" y="4707292"/>
            <a:ext cx="8446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0" name="Isosceles Triangle 159"/>
          <p:cNvSpPr/>
          <p:nvPr/>
        </p:nvSpPr>
        <p:spPr>
          <a:xfrm rot="5400000">
            <a:off x="2337576" y="4686817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1" name="TextBox 160"/>
          <p:cNvSpPr txBox="1"/>
          <p:nvPr/>
        </p:nvSpPr>
        <p:spPr>
          <a:xfrm>
            <a:off x="1922341" y="465650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62" name="Rectangle 161"/>
          <p:cNvSpPr/>
          <p:nvPr/>
        </p:nvSpPr>
        <p:spPr>
          <a:xfrm rot="2111113">
            <a:off x="2667485" y="3937139"/>
            <a:ext cx="84504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3" name="Isosceles Triangle 162"/>
          <p:cNvSpPr/>
          <p:nvPr/>
        </p:nvSpPr>
        <p:spPr>
          <a:xfrm rot="7511113">
            <a:off x="3097543" y="3941011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4" name="TextBox 163"/>
          <p:cNvSpPr txBox="1"/>
          <p:nvPr/>
        </p:nvSpPr>
        <p:spPr>
          <a:xfrm>
            <a:off x="2727450" y="378356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2744683" y="4180607"/>
            <a:ext cx="69065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6" name="Isosceles Triangle 165"/>
          <p:cNvSpPr/>
          <p:nvPr/>
        </p:nvSpPr>
        <p:spPr>
          <a:xfrm rot="5400000">
            <a:off x="3097543" y="4160132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7" name="TextBox 166"/>
          <p:cNvSpPr txBox="1"/>
          <p:nvPr/>
        </p:nvSpPr>
        <p:spPr>
          <a:xfrm>
            <a:off x="2655477" y="412981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68" name="Rectangle 167"/>
          <p:cNvSpPr/>
          <p:nvPr/>
        </p:nvSpPr>
        <p:spPr>
          <a:xfrm rot="19360273">
            <a:off x="2655729" y="4443949"/>
            <a:ext cx="86856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9" name="Isosceles Triangle 168"/>
          <p:cNvSpPr/>
          <p:nvPr/>
        </p:nvSpPr>
        <p:spPr>
          <a:xfrm rot="3160273">
            <a:off x="3097543" y="4397140"/>
            <a:ext cx="54000" cy="6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0" name="TextBox 169"/>
          <p:cNvSpPr txBox="1"/>
          <p:nvPr/>
        </p:nvSpPr>
        <p:spPr>
          <a:xfrm>
            <a:off x="2729410" y="439514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171" name="Oval 170"/>
          <p:cNvSpPr/>
          <p:nvPr/>
        </p:nvSpPr>
        <p:spPr>
          <a:xfrm>
            <a:off x="345743" y="4171212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2" name="TextBox 171"/>
          <p:cNvSpPr txBox="1"/>
          <p:nvPr/>
        </p:nvSpPr>
        <p:spPr>
          <a:xfrm>
            <a:off x="57331" y="407013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173" name="Oval 172"/>
          <p:cNvSpPr/>
          <p:nvPr/>
        </p:nvSpPr>
        <p:spPr>
          <a:xfrm>
            <a:off x="1036396" y="3684277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4" name="TextBox 173"/>
          <p:cNvSpPr txBox="1"/>
          <p:nvPr/>
        </p:nvSpPr>
        <p:spPr>
          <a:xfrm>
            <a:off x="851181" y="351822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175" name="Oval 174"/>
          <p:cNvSpPr/>
          <p:nvPr/>
        </p:nvSpPr>
        <p:spPr>
          <a:xfrm>
            <a:off x="1036396" y="4171212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6" name="TextBox 175"/>
          <p:cNvSpPr txBox="1"/>
          <p:nvPr/>
        </p:nvSpPr>
        <p:spPr>
          <a:xfrm>
            <a:off x="759451" y="401280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177" name="Oval 176"/>
          <p:cNvSpPr/>
          <p:nvPr/>
        </p:nvSpPr>
        <p:spPr>
          <a:xfrm>
            <a:off x="1036396" y="4697897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8" name="TextBox 177"/>
          <p:cNvSpPr txBox="1"/>
          <p:nvPr/>
        </p:nvSpPr>
        <p:spPr>
          <a:xfrm>
            <a:off x="851181" y="466179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179" name="Oval 178"/>
          <p:cNvSpPr/>
          <p:nvPr/>
        </p:nvSpPr>
        <p:spPr>
          <a:xfrm>
            <a:off x="1881080" y="3684277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0" name="TextBox 179"/>
          <p:cNvSpPr txBox="1"/>
          <p:nvPr/>
        </p:nvSpPr>
        <p:spPr>
          <a:xfrm>
            <a:off x="1695865" y="351822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181" name="Oval 180"/>
          <p:cNvSpPr/>
          <p:nvPr/>
        </p:nvSpPr>
        <p:spPr>
          <a:xfrm>
            <a:off x="1881080" y="4171212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2" name="TextBox 181"/>
          <p:cNvSpPr txBox="1"/>
          <p:nvPr/>
        </p:nvSpPr>
        <p:spPr>
          <a:xfrm>
            <a:off x="1604134" y="400515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183" name="Oval 182"/>
          <p:cNvSpPr/>
          <p:nvPr/>
        </p:nvSpPr>
        <p:spPr>
          <a:xfrm>
            <a:off x="1881080" y="4697897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4" name="TextBox 183"/>
          <p:cNvSpPr txBox="1"/>
          <p:nvPr/>
        </p:nvSpPr>
        <p:spPr>
          <a:xfrm>
            <a:off x="1695865" y="466179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185" name="Oval 184"/>
          <p:cNvSpPr/>
          <p:nvPr/>
        </p:nvSpPr>
        <p:spPr>
          <a:xfrm>
            <a:off x="2725764" y="3684277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6" name="TextBox 185"/>
          <p:cNvSpPr txBox="1"/>
          <p:nvPr/>
        </p:nvSpPr>
        <p:spPr>
          <a:xfrm>
            <a:off x="2540548" y="351822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187" name="Oval 186"/>
          <p:cNvSpPr/>
          <p:nvPr/>
        </p:nvSpPr>
        <p:spPr>
          <a:xfrm>
            <a:off x="2725764" y="4171212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8" name="TextBox 187"/>
          <p:cNvSpPr txBox="1"/>
          <p:nvPr/>
        </p:nvSpPr>
        <p:spPr>
          <a:xfrm>
            <a:off x="2540548" y="401280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189" name="Oval 188"/>
          <p:cNvSpPr/>
          <p:nvPr/>
        </p:nvSpPr>
        <p:spPr>
          <a:xfrm>
            <a:off x="2725764" y="4697897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0" name="TextBox 189"/>
          <p:cNvSpPr txBox="1"/>
          <p:nvPr/>
        </p:nvSpPr>
        <p:spPr>
          <a:xfrm>
            <a:off x="2540548" y="466179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I</a:t>
            </a:r>
          </a:p>
        </p:txBody>
      </p:sp>
      <p:sp>
        <p:nvSpPr>
          <p:cNvPr id="191" name="Oval 190"/>
          <p:cNvSpPr/>
          <p:nvPr/>
        </p:nvSpPr>
        <p:spPr>
          <a:xfrm>
            <a:off x="3416417" y="4171212"/>
            <a:ext cx="37838" cy="3783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2" name="TextBox 191"/>
          <p:cNvSpPr txBox="1"/>
          <p:nvPr/>
        </p:nvSpPr>
        <p:spPr>
          <a:xfrm>
            <a:off x="3242668" y="407013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193" name="Rectangle 192"/>
          <p:cNvSpPr/>
          <p:nvPr/>
        </p:nvSpPr>
        <p:spPr>
          <a:xfrm rot="2239727">
            <a:off x="275708" y="4437474"/>
            <a:ext cx="868561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4" name="Rectangle 193"/>
          <p:cNvSpPr/>
          <p:nvPr/>
        </p:nvSpPr>
        <p:spPr>
          <a:xfrm rot="19683315">
            <a:off x="979941" y="4437474"/>
            <a:ext cx="995433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5" name="Rectangle 194"/>
          <p:cNvSpPr/>
          <p:nvPr/>
        </p:nvSpPr>
        <p:spPr>
          <a:xfrm rot="19802269">
            <a:off x="1834849" y="3930664"/>
            <a:ext cx="974985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6" name="Rectangle 195"/>
          <p:cNvSpPr/>
          <p:nvPr/>
        </p:nvSpPr>
        <p:spPr>
          <a:xfrm rot="2111113">
            <a:off x="2667485" y="3930664"/>
            <a:ext cx="845049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7" name="TextBox 196"/>
          <p:cNvSpPr txBox="1"/>
          <p:nvPr/>
        </p:nvSpPr>
        <p:spPr>
          <a:xfrm>
            <a:off x="250000" y="5380000"/>
            <a:ext cx="3300000" cy="9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maximin value is 12.</a:t>
            </a:r>
          </a:p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maximin route is SCEGT.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93" grpId="0" animBg="1"/>
      <p:bldP spid="194" grpId="0" animBg="1"/>
      <p:bldP spid="195" grpId="0" animBg="1"/>
      <p:bldP spid="196" grpId="0" animBg="1"/>
      <p:bldP spid="19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