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Dynamic Programming</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Decision 2 Chapter 5</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5A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Shortest and Longest Path Problems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5A</a:t>
            </a:r>
          </a:p>
        </p:txBody>
      </p:sp>
      <p:sp>
        <p:nvSpPr>
          <p:cNvPr id="4" name="TextBox 3"/>
          <p:cNvSpPr txBox="1"/>
          <p:nvPr/>
        </p:nvSpPr>
        <p:spPr>
          <a:xfrm>
            <a:off x="250000" y="1000000"/>
            <a:ext cx="3300000" cy="4800000"/>
          </a:xfrm>
          <a:prstGeom prst="rect">
            <a:avLst/>
          </a:prstGeom>
          <a:noFill/>
        </p:spPr>
        <p:txBody>
          <a:bodyPr wrap="square" anchor="t" lIns="45720" rIns="45720">
            <a:spAutoFit/>
          </a:bodyPr>
          <a:lstStyle/>
          <a:p>
            <a:pPr algn="ctr"/>
            <a:r>
              <a:rPr sz="1200" b="1" i="0">
                <a:solidFill>
                  <a:srgbClr val="000000"/>
                </a:solidFill>
                <a:latin typeface="Calibri"/>
              </a:rPr>
              <a:t>Dynamic programming solves multi-stage decision-making problems by taking the correct decision at each stage</a:t>
            </a:r>
          </a:p>
          <a:p>
            <a:pPr algn="ctr"/>
            <a:r>
              <a:rPr sz="1200" b="0" i="0">
                <a:solidFill>
                  <a:srgbClr val="000000"/>
                </a:solidFill>
                <a:latin typeface="Calibri"/>
              </a:rPr>
              <a:t/>
            </a:r>
          </a:p>
          <a:p>
            <a:pPr algn="ctr"/>
            <a:r>
              <a:rPr sz="1200" b="0" i="0">
                <a:solidFill>
                  <a:srgbClr val="000000"/>
                </a:solidFill>
                <a:latin typeface="Calibri"/>
              </a:rPr>
              <a:t>Bellman's principle of optimality: any part of an optimal path is itself optimal</a:t>
            </a:r>
          </a:p>
          <a:p>
            <a:pPr algn="ctr"/>
            <a:r>
              <a:rPr sz="1200" b="0" i="0">
                <a:solidFill>
                  <a:srgbClr val="000000"/>
                </a:solidFill>
                <a:latin typeface="Calibri"/>
              </a:rPr>
              <a:t/>
            </a:r>
          </a:p>
          <a:p>
            <a:pPr algn="ctr"/>
            <a:r>
              <a:rPr sz="1200" b="0" i="0">
                <a:solidFill>
                  <a:srgbClr val="000000"/>
                </a:solidFill>
                <a:latin typeface="Calibri"/>
              </a:rPr>
              <a:t>If the shortest path from S to T is SABCT, then the shortest path from S to C is SABC and from A to C is ABC</a:t>
            </a:r>
          </a:p>
          <a:p>
            <a:pPr algn="ctr"/>
            <a:r>
              <a:rPr sz="1200" b="0" i="0">
                <a:solidFill>
                  <a:srgbClr val="000000"/>
                </a:solidFill>
                <a:latin typeface="Calibri"/>
              </a:rPr>
              <a:t/>
            </a:r>
          </a:p>
          <a:p>
            <a:pPr algn="ctr"/>
            <a:r>
              <a:rPr sz="1200" b="0" i="0">
                <a:solidFill>
                  <a:srgbClr val="000000"/>
                </a:solidFill>
                <a:latin typeface="Calibri"/>
              </a:rPr>
              <a:t>In dynamic programming you work backwards from T in a series of stages</a:t>
            </a:r>
          </a:p>
        </p:txBody>
      </p:sp>
      <p:sp>
        <p:nvSpPr>
          <p:cNvPr id="5" name="TextBox 4"/>
          <p:cNvSpPr txBox="1"/>
          <p:nvPr/>
        </p:nvSpPr>
        <p:spPr>
          <a:xfrm>
            <a:off x="3750000" y="1000000"/>
            <a:ext cx="5150000" cy="600000"/>
          </a:xfrm>
          <a:prstGeom prst="rect">
            <a:avLst/>
          </a:prstGeom>
          <a:noFill/>
        </p:spPr>
        <p:txBody>
          <a:bodyPr wrap="square" anchor="t" lIns="45720" rIns="45720">
            <a:spAutoFit/>
          </a:bodyPr>
          <a:lstStyle/>
          <a:p>
            <a:pPr algn="l"/>
            <a:r>
              <a:rPr sz="1200" b="0" i="0">
                <a:solidFill>
                  <a:srgbClr val="000000"/>
                </a:solidFill>
                <a:latin typeface="Calibri"/>
              </a:rPr>
              <a:t>a  Use dynamic programming to find the minimum cost route from S to T in the network below.</a:t>
            </a:r>
          </a:p>
          <a:p>
            <a:pPr algn="l"/>
            <a:r>
              <a:rPr sz="1200" b="0" i="0">
                <a:solidFill>
                  <a:srgbClr val="000000"/>
                </a:solidFill>
                <a:latin typeface="Calibri"/>
              </a:rPr>
              <a:t>b  Hence write down the minimum cost route from S to I.</a:t>
            </a:r>
          </a:p>
        </p:txBody>
      </p:sp>
      <p:sp>
        <p:nvSpPr>
          <p:cNvPr id="6" name="Rectangle 5"/>
          <p:cNvSpPr/>
          <p:nvPr/>
        </p:nvSpPr>
        <p:spPr>
          <a:xfrm rot="19488887">
            <a:off x="3808468" y="2231481"/>
            <a:ext cx="131878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Isosceles Triangle 6"/>
          <p:cNvSpPr/>
          <p:nvPr/>
        </p:nvSpPr>
        <p:spPr>
          <a:xfrm rot="3288887">
            <a:off x="4485754" y="2163010"/>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009432" y="2048131"/>
            <a:ext cx="800000" cy="220000"/>
          </a:xfrm>
          <a:prstGeom prst="rect">
            <a:avLst/>
          </a:prstGeom>
          <a:noFill/>
        </p:spPr>
        <p:txBody>
          <a:bodyPr wrap="none" anchor="ctr" lIns="0" rIns="0" tIns="0" bIns="0">
            <a:spAutoFit/>
          </a:bodyPr>
          <a:lstStyle/>
          <a:p>
            <a:pPr algn="ctr"/>
            <a:r>
              <a:rPr sz="1100" i="0" b="0">
                <a:solidFill>
                  <a:srgbClr val="000000"/>
                </a:solidFill>
                <a:latin typeface="Calibri"/>
              </a:rPr>
              <a:t>10</a:t>
            </a:r>
          </a:p>
        </p:txBody>
      </p:sp>
      <p:sp>
        <p:nvSpPr>
          <p:cNvPr id="9" name="Rectangle 8"/>
          <p:cNvSpPr/>
          <p:nvPr/>
        </p:nvSpPr>
        <p:spPr>
          <a:xfrm>
            <a:off x="3928943" y="2611438"/>
            <a:ext cx="1077837"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Isosceles Triangle 9"/>
          <p:cNvSpPr/>
          <p:nvPr/>
        </p:nvSpPr>
        <p:spPr>
          <a:xfrm rot="5400000">
            <a:off x="4485754" y="2580963"/>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121754" y="2588505"/>
            <a:ext cx="800000" cy="220000"/>
          </a:xfrm>
          <a:prstGeom prst="rect">
            <a:avLst/>
          </a:prstGeom>
          <a:noFill/>
        </p:spPr>
        <p:txBody>
          <a:bodyPr wrap="none" anchor="ctr" lIns="0" rIns="0" tIns="0" bIns="0">
            <a:spAutoFit/>
          </a:bodyPr>
          <a:lstStyle/>
          <a:p>
            <a:pPr algn="ctr"/>
            <a:r>
              <a:rPr sz="1100" i="0" b="0">
                <a:solidFill>
                  <a:srgbClr val="000000"/>
                </a:solidFill>
                <a:latin typeface="Calibri"/>
              </a:rPr>
              <a:t>11</a:t>
            </a:r>
          </a:p>
        </p:txBody>
      </p:sp>
      <p:sp>
        <p:nvSpPr>
          <p:cNvPr id="12" name="Rectangle 11"/>
          <p:cNvSpPr/>
          <p:nvPr/>
        </p:nvSpPr>
        <p:spPr>
          <a:xfrm rot="2239727">
            <a:off x="3790121" y="3022412"/>
            <a:ext cx="135548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Isosceles Triangle 12"/>
          <p:cNvSpPr/>
          <p:nvPr/>
        </p:nvSpPr>
        <p:spPr>
          <a:xfrm rot="7639727">
            <a:off x="4485754" y="3033035"/>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06373" y="3002568"/>
            <a:ext cx="800000" cy="220000"/>
          </a:xfrm>
          <a:prstGeom prst="rect">
            <a:avLst/>
          </a:prstGeom>
          <a:noFill/>
        </p:spPr>
        <p:txBody>
          <a:bodyPr wrap="none" anchor="ctr" lIns="0" rIns="0" tIns="0" bIns="0">
            <a:spAutoFit/>
          </a:bodyPr>
          <a:lstStyle/>
          <a:p>
            <a:pPr algn="ctr"/>
            <a:r>
              <a:rPr sz="1100" i="0" b="0">
                <a:solidFill>
                  <a:srgbClr val="000000"/>
                </a:solidFill>
                <a:latin typeface="Calibri"/>
              </a:rPr>
              <a:t>12</a:t>
            </a:r>
          </a:p>
        </p:txBody>
      </p:sp>
      <p:sp>
        <p:nvSpPr>
          <p:cNvPr id="15" name="Rectangle 14"/>
          <p:cNvSpPr/>
          <p:nvPr/>
        </p:nvSpPr>
        <p:spPr>
          <a:xfrm>
            <a:off x="5006781" y="1851524"/>
            <a:ext cx="131821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Isosceles Triangle 15"/>
          <p:cNvSpPr/>
          <p:nvPr/>
        </p:nvSpPr>
        <p:spPr>
          <a:xfrm rot="5400000">
            <a:off x="5695801" y="1821049"/>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265890" y="1673507"/>
            <a:ext cx="800000" cy="220000"/>
          </a:xfrm>
          <a:prstGeom prst="rect">
            <a:avLst/>
          </a:prstGeom>
          <a:noFill/>
        </p:spPr>
        <p:txBody>
          <a:bodyPr wrap="none" anchor="ctr" lIns="0" rIns="0" tIns="0" bIns="0">
            <a:spAutoFit/>
          </a:bodyPr>
          <a:lstStyle/>
          <a:p>
            <a:pPr algn="ctr"/>
            <a:r>
              <a:rPr sz="1100" i="0" b="0">
                <a:solidFill>
                  <a:srgbClr val="000000"/>
                </a:solidFill>
                <a:latin typeface="Calibri"/>
              </a:rPr>
              <a:t>11</a:t>
            </a:r>
          </a:p>
        </p:txBody>
      </p:sp>
      <p:sp>
        <p:nvSpPr>
          <p:cNvPr id="18" name="Rectangle 17"/>
          <p:cNvSpPr/>
          <p:nvPr/>
        </p:nvSpPr>
        <p:spPr>
          <a:xfrm rot="1797731">
            <a:off x="4905106" y="2231481"/>
            <a:ext cx="152156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Isosceles Triangle 18"/>
          <p:cNvSpPr/>
          <p:nvPr/>
        </p:nvSpPr>
        <p:spPr>
          <a:xfrm rot="7197731">
            <a:off x="5695801" y="2239002"/>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855083" y="1990577"/>
            <a:ext cx="800000" cy="220000"/>
          </a:xfrm>
          <a:prstGeom prst="rect">
            <a:avLst/>
          </a:prstGeom>
          <a:noFill/>
        </p:spPr>
        <p:txBody>
          <a:bodyPr wrap="none" anchor="ctr" lIns="0" rIns="0" tIns="0" bIns="0">
            <a:spAutoFit/>
          </a:bodyPr>
          <a:lstStyle/>
          <a:p>
            <a:pPr algn="ctr"/>
            <a:r>
              <a:rPr sz="1100" i="0" b="0">
                <a:solidFill>
                  <a:srgbClr val="000000"/>
                </a:solidFill>
                <a:latin typeface="Calibri"/>
              </a:rPr>
              <a:t>10</a:t>
            </a:r>
          </a:p>
        </p:txBody>
      </p:sp>
      <p:sp>
        <p:nvSpPr>
          <p:cNvPr id="21" name="Rectangle 20"/>
          <p:cNvSpPr/>
          <p:nvPr/>
        </p:nvSpPr>
        <p:spPr>
          <a:xfrm rot="19802269">
            <a:off x="4905106" y="2231481"/>
            <a:ext cx="152156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Isosceles Triangle 21"/>
          <p:cNvSpPr/>
          <p:nvPr/>
        </p:nvSpPr>
        <p:spPr>
          <a:xfrm rot="3602269">
            <a:off x="5695801" y="2163010"/>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858062" y="2276603"/>
            <a:ext cx="800000" cy="220000"/>
          </a:xfrm>
          <a:prstGeom prst="rect">
            <a:avLst/>
          </a:prstGeom>
          <a:noFill/>
        </p:spPr>
        <p:txBody>
          <a:bodyPr wrap="none" anchor="ctr" lIns="0" rIns="0" tIns="0" bIns="0">
            <a:spAutoFit/>
          </a:bodyPr>
          <a:lstStyle/>
          <a:p>
            <a:pPr algn="ctr"/>
            <a:r>
              <a:rPr sz="1100" i="0" b="0">
                <a:solidFill>
                  <a:srgbClr val="000000"/>
                </a:solidFill>
                <a:latin typeface="Calibri"/>
              </a:rPr>
              <a:t>9</a:t>
            </a:r>
          </a:p>
        </p:txBody>
      </p:sp>
      <p:sp>
        <p:nvSpPr>
          <p:cNvPr id="24" name="Rectangle 23"/>
          <p:cNvSpPr/>
          <p:nvPr/>
        </p:nvSpPr>
        <p:spPr>
          <a:xfrm>
            <a:off x="5006781" y="2611438"/>
            <a:ext cx="131821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Isosceles Triangle 24"/>
          <p:cNvSpPr/>
          <p:nvPr/>
        </p:nvSpPr>
        <p:spPr>
          <a:xfrm rot="5400000">
            <a:off x="5695801" y="2580963"/>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331801" y="2588505"/>
            <a:ext cx="800000" cy="220000"/>
          </a:xfrm>
          <a:prstGeom prst="rect">
            <a:avLst/>
          </a:prstGeom>
          <a:noFill/>
        </p:spPr>
        <p:txBody>
          <a:bodyPr wrap="none" anchor="ctr" lIns="0" rIns="0" tIns="0" bIns="0">
            <a:spAutoFit/>
          </a:bodyPr>
          <a:lstStyle/>
          <a:p>
            <a:pPr algn="ctr"/>
            <a:r>
              <a:rPr sz="1100" i="0" b="0">
                <a:solidFill>
                  <a:srgbClr val="000000"/>
                </a:solidFill>
                <a:latin typeface="Calibri"/>
              </a:rPr>
              <a:t>13</a:t>
            </a:r>
          </a:p>
        </p:txBody>
      </p:sp>
      <p:sp>
        <p:nvSpPr>
          <p:cNvPr id="27" name="Rectangle 26"/>
          <p:cNvSpPr/>
          <p:nvPr/>
        </p:nvSpPr>
        <p:spPr>
          <a:xfrm rot="1916685">
            <a:off x="4889150" y="3022412"/>
            <a:ext cx="155347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Isosceles Triangle 27"/>
          <p:cNvSpPr/>
          <p:nvPr/>
        </p:nvSpPr>
        <p:spPr>
          <a:xfrm rot="7316685">
            <a:off x="5695801" y="3033035"/>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892152" y="2787311"/>
            <a:ext cx="800000" cy="220000"/>
          </a:xfrm>
          <a:prstGeom prst="rect">
            <a:avLst/>
          </a:prstGeom>
          <a:noFill/>
        </p:spPr>
        <p:txBody>
          <a:bodyPr wrap="none" anchor="ctr" lIns="0" rIns="0" tIns="0" bIns="0">
            <a:spAutoFit/>
          </a:bodyPr>
          <a:lstStyle/>
          <a:p>
            <a:pPr algn="ctr"/>
            <a:r>
              <a:rPr sz="1100" i="0" b="0">
                <a:solidFill>
                  <a:srgbClr val="000000"/>
                </a:solidFill>
                <a:latin typeface="Calibri"/>
              </a:rPr>
              <a:t>12</a:t>
            </a:r>
          </a:p>
        </p:txBody>
      </p:sp>
      <p:sp>
        <p:nvSpPr>
          <p:cNvPr id="30" name="Rectangle 29"/>
          <p:cNvSpPr/>
          <p:nvPr/>
        </p:nvSpPr>
        <p:spPr>
          <a:xfrm rot="19683315">
            <a:off x="4889150" y="3022412"/>
            <a:ext cx="155347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Isosceles Triangle 30"/>
          <p:cNvSpPr/>
          <p:nvPr/>
        </p:nvSpPr>
        <p:spPr>
          <a:xfrm rot="3483315">
            <a:off x="5695801" y="2950840"/>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4892152" y="3056564"/>
            <a:ext cx="800000" cy="220000"/>
          </a:xfrm>
          <a:prstGeom prst="rect">
            <a:avLst/>
          </a:prstGeom>
          <a:noFill/>
        </p:spPr>
        <p:txBody>
          <a:bodyPr wrap="none" anchor="ctr" lIns="0" rIns="0" tIns="0" bIns="0">
            <a:spAutoFit/>
          </a:bodyPr>
          <a:lstStyle/>
          <a:p>
            <a:pPr algn="ctr"/>
            <a:r>
              <a:rPr sz="1100" i="0" b="0">
                <a:solidFill>
                  <a:srgbClr val="000000"/>
                </a:solidFill>
                <a:latin typeface="Calibri"/>
              </a:rPr>
              <a:t>12</a:t>
            </a:r>
          </a:p>
        </p:txBody>
      </p:sp>
      <p:sp>
        <p:nvSpPr>
          <p:cNvPr id="33" name="Rectangle 32"/>
          <p:cNvSpPr/>
          <p:nvPr/>
        </p:nvSpPr>
        <p:spPr>
          <a:xfrm>
            <a:off x="5006781" y="3433386"/>
            <a:ext cx="131821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Isosceles Triangle 33"/>
          <p:cNvSpPr/>
          <p:nvPr/>
        </p:nvSpPr>
        <p:spPr>
          <a:xfrm rot="5400000">
            <a:off x="5695801" y="3402911"/>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5265890" y="3410454"/>
            <a:ext cx="800000" cy="220000"/>
          </a:xfrm>
          <a:prstGeom prst="rect">
            <a:avLst/>
          </a:prstGeom>
          <a:noFill/>
        </p:spPr>
        <p:txBody>
          <a:bodyPr wrap="none" anchor="ctr" lIns="0" rIns="0" tIns="0" bIns="0">
            <a:spAutoFit/>
          </a:bodyPr>
          <a:lstStyle/>
          <a:p>
            <a:pPr algn="ctr"/>
            <a:r>
              <a:rPr sz="1100" i="0" b="0">
                <a:solidFill>
                  <a:srgbClr val="000000"/>
                </a:solidFill>
                <a:latin typeface="Calibri"/>
              </a:rPr>
              <a:t>13</a:t>
            </a:r>
          </a:p>
        </p:txBody>
      </p:sp>
      <p:sp>
        <p:nvSpPr>
          <p:cNvPr id="36" name="Rectangle 35"/>
          <p:cNvSpPr/>
          <p:nvPr/>
        </p:nvSpPr>
        <p:spPr>
          <a:xfrm>
            <a:off x="6325000" y="1851524"/>
            <a:ext cx="131821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Isosceles Triangle 36"/>
          <p:cNvSpPr/>
          <p:nvPr/>
        </p:nvSpPr>
        <p:spPr>
          <a:xfrm rot="5400000">
            <a:off x="7014020" y="1821049"/>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6584109" y="1673507"/>
            <a:ext cx="800000" cy="220000"/>
          </a:xfrm>
          <a:prstGeom prst="rect">
            <a:avLst/>
          </a:prstGeom>
          <a:noFill/>
        </p:spPr>
        <p:txBody>
          <a:bodyPr wrap="none" anchor="ctr" lIns="0" rIns="0" tIns="0" bIns="0">
            <a:spAutoFit/>
          </a:bodyPr>
          <a:lstStyle/>
          <a:p>
            <a:pPr algn="ctr"/>
            <a:r>
              <a:rPr sz="1100" i="0" b="0">
                <a:solidFill>
                  <a:srgbClr val="000000"/>
                </a:solidFill>
                <a:latin typeface="Calibri"/>
              </a:rPr>
              <a:t>13</a:t>
            </a:r>
          </a:p>
        </p:txBody>
      </p:sp>
      <p:sp>
        <p:nvSpPr>
          <p:cNvPr id="39" name="Rectangle 38"/>
          <p:cNvSpPr/>
          <p:nvPr/>
        </p:nvSpPr>
        <p:spPr>
          <a:xfrm rot="1797731">
            <a:off x="6223325" y="2231481"/>
            <a:ext cx="152156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Isosceles Triangle 39"/>
          <p:cNvSpPr/>
          <p:nvPr/>
        </p:nvSpPr>
        <p:spPr>
          <a:xfrm rot="7197731">
            <a:off x="7014020" y="2239002"/>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173302" y="1990577"/>
            <a:ext cx="800000" cy="220000"/>
          </a:xfrm>
          <a:prstGeom prst="rect">
            <a:avLst/>
          </a:prstGeom>
          <a:noFill/>
        </p:spPr>
        <p:txBody>
          <a:bodyPr wrap="none" anchor="ctr" lIns="0" rIns="0" tIns="0" bIns="0">
            <a:spAutoFit/>
          </a:bodyPr>
          <a:lstStyle/>
          <a:p>
            <a:pPr algn="ctr"/>
            <a:r>
              <a:rPr sz="1100" i="0" b="0">
                <a:solidFill>
                  <a:srgbClr val="000000"/>
                </a:solidFill>
                <a:latin typeface="Calibri"/>
              </a:rPr>
              <a:t>12</a:t>
            </a:r>
          </a:p>
        </p:txBody>
      </p:sp>
      <p:sp>
        <p:nvSpPr>
          <p:cNvPr id="42" name="Rectangle 41"/>
          <p:cNvSpPr/>
          <p:nvPr/>
        </p:nvSpPr>
        <p:spPr>
          <a:xfrm rot="19802269">
            <a:off x="6223325" y="2231481"/>
            <a:ext cx="152156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Isosceles Triangle 42"/>
          <p:cNvSpPr/>
          <p:nvPr/>
        </p:nvSpPr>
        <p:spPr>
          <a:xfrm rot="3602269">
            <a:off x="7014020" y="2163010"/>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6994916" y="1990577"/>
            <a:ext cx="800000" cy="220000"/>
          </a:xfrm>
          <a:prstGeom prst="rect">
            <a:avLst/>
          </a:prstGeom>
          <a:noFill/>
        </p:spPr>
        <p:txBody>
          <a:bodyPr wrap="none" anchor="ctr" lIns="0" rIns="0" tIns="0" bIns="0">
            <a:spAutoFit/>
          </a:bodyPr>
          <a:lstStyle/>
          <a:p>
            <a:pPr algn="ctr"/>
            <a:r>
              <a:rPr sz="1100" i="0" b="0">
                <a:solidFill>
                  <a:srgbClr val="000000"/>
                </a:solidFill>
                <a:latin typeface="Calibri"/>
              </a:rPr>
              <a:t>14</a:t>
            </a:r>
          </a:p>
        </p:txBody>
      </p:sp>
      <p:sp>
        <p:nvSpPr>
          <p:cNvPr id="45" name="Rectangle 44"/>
          <p:cNvSpPr/>
          <p:nvPr/>
        </p:nvSpPr>
        <p:spPr>
          <a:xfrm>
            <a:off x="6325000" y="2611438"/>
            <a:ext cx="131821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Isosceles Triangle 45"/>
          <p:cNvSpPr/>
          <p:nvPr/>
        </p:nvSpPr>
        <p:spPr>
          <a:xfrm rot="5400000">
            <a:off x="7014020" y="2580963"/>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6650020" y="2588505"/>
            <a:ext cx="800000" cy="220000"/>
          </a:xfrm>
          <a:prstGeom prst="rect">
            <a:avLst/>
          </a:prstGeom>
          <a:noFill/>
        </p:spPr>
        <p:txBody>
          <a:bodyPr wrap="none" anchor="ctr" lIns="0" rIns="0" tIns="0" bIns="0">
            <a:spAutoFit/>
          </a:bodyPr>
          <a:lstStyle/>
          <a:p>
            <a:pPr algn="ctr"/>
            <a:r>
              <a:rPr sz="1100" i="0" b="0">
                <a:solidFill>
                  <a:srgbClr val="000000"/>
                </a:solidFill>
                <a:latin typeface="Calibri"/>
              </a:rPr>
              <a:t>10</a:t>
            </a:r>
          </a:p>
        </p:txBody>
      </p:sp>
      <p:sp>
        <p:nvSpPr>
          <p:cNvPr id="48" name="Rectangle 47"/>
          <p:cNvSpPr/>
          <p:nvPr/>
        </p:nvSpPr>
        <p:spPr>
          <a:xfrm rot="1916685">
            <a:off x="6207369" y="3022412"/>
            <a:ext cx="155347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Isosceles Triangle 48"/>
          <p:cNvSpPr/>
          <p:nvPr/>
        </p:nvSpPr>
        <p:spPr>
          <a:xfrm rot="7316685">
            <a:off x="7014020" y="3033035"/>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6170824" y="2762652"/>
            <a:ext cx="800000" cy="220000"/>
          </a:xfrm>
          <a:prstGeom prst="rect">
            <a:avLst/>
          </a:prstGeom>
          <a:noFill/>
        </p:spPr>
        <p:txBody>
          <a:bodyPr wrap="none" anchor="ctr" lIns="0" rIns="0" tIns="0" bIns="0">
            <a:spAutoFit/>
          </a:bodyPr>
          <a:lstStyle/>
          <a:p>
            <a:pPr algn="ctr"/>
            <a:r>
              <a:rPr sz="1100" i="0" b="0">
                <a:solidFill>
                  <a:srgbClr val="000000"/>
                </a:solidFill>
                <a:latin typeface="Calibri"/>
              </a:rPr>
              <a:t>11</a:t>
            </a:r>
          </a:p>
        </p:txBody>
      </p:sp>
      <p:sp>
        <p:nvSpPr>
          <p:cNvPr id="51" name="Rectangle 50"/>
          <p:cNvSpPr/>
          <p:nvPr/>
        </p:nvSpPr>
        <p:spPr>
          <a:xfrm rot="19683315">
            <a:off x="6207369" y="3022412"/>
            <a:ext cx="155347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Isosceles Triangle 51"/>
          <p:cNvSpPr/>
          <p:nvPr/>
        </p:nvSpPr>
        <p:spPr>
          <a:xfrm rot="3483315">
            <a:off x="7014020" y="2950840"/>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6170824" y="3081222"/>
            <a:ext cx="800000" cy="220000"/>
          </a:xfrm>
          <a:prstGeom prst="rect">
            <a:avLst/>
          </a:prstGeom>
          <a:noFill/>
        </p:spPr>
        <p:txBody>
          <a:bodyPr wrap="none" anchor="ctr" lIns="0" rIns="0" tIns="0" bIns="0">
            <a:spAutoFit/>
          </a:bodyPr>
          <a:lstStyle/>
          <a:p>
            <a:pPr algn="ctr"/>
            <a:r>
              <a:rPr sz="1100" i="0" b="0">
                <a:solidFill>
                  <a:srgbClr val="000000"/>
                </a:solidFill>
                <a:latin typeface="Calibri"/>
              </a:rPr>
              <a:t>14</a:t>
            </a:r>
          </a:p>
        </p:txBody>
      </p:sp>
      <p:sp>
        <p:nvSpPr>
          <p:cNvPr id="54" name="Rectangle 53"/>
          <p:cNvSpPr/>
          <p:nvPr/>
        </p:nvSpPr>
        <p:spPr>
          <a:xfrm>
            <a:off x="6325000" y="3433386"/>
            <a:ext cx="131821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Isosceles Triangle 54"/>
          <p:cNvSpPr/>
          <p:nvPr/>
        </p:nvSpPr>
        <p:spPr>
          <a:xfrm rot="5400000">
            <a:off x="7014020" y="3402911"/>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6584109" y="3410454"/>
            <a:ext cx="800000" cy="220000"/>
          </a:xfrm>
          <a:prstGeom prst="rect">
            <a:avLst/>
          </a:prstGeom>
          <a:noFill/>
        </p:spPr>
        <p:txBody>
          <a:bodyPr wrap="none" anchor="ctr" lIns="0" rIns="0" tIns="0" bIns="0">
            <a:spAutoFit/>
          </a:bodyPr>
          <a:lstStyle/>
          <a:p>
            <a:pPr algn="ctr"/>
            <a:r>
              <a:rPr sz="1100" i="0" b="0">
                <a:solidFill>
                  <a:srgbClr val="000000"/>
                </a:solidFill>
                <a:latin typeface="Calibri"/>
              </a:rPr>
              <a:t>12</a:t>
            </a:r>
          </a:p>
        </p:txBody>
      </p:sp>
      <p:sp>
        <p:nvSpPr>
          <p:cNvPr id="57" name="Rectangle 56"/>
          <p:cNvSpPr/>
          <p:nvPr/>
        </p:nvSpPr>
        <p:spPr>
          <a:xfrm rot="2111113">
            <a:off x="7522743" y="2231481"/>
            <a:ext cx="131878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Isosceles Triangle 57"/>
          <p:cNvSpPr/>
          <p:nvPr/>
        </p:nvSpPr>
        <p:spPr>
          <a:xfrm rot="7511113">
            <a:off x="8200029" y="2239002"/>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7840567" y="2048131"/>
            <a:ext cx="800000" cy="220000"/>
          </a:xfrm>
          <a:prstGeom prst="rect">
            <a:avLst/>
          </a:prstGeom>
          <a:noFill/>
        </p:spPr>
        <p:txBody>
          <a:bodyPr wrap="none" anchor="ctr" lIns="0" rIns="0" tIns="0" bIns="0">
            <a:spAutoFit/>
          </a:bodyPr>
          <a:lstStyle/>
          <a:p>
            <a:pPr algn="ctr"/>
            <a:r>
              <a:rPr sz="1100" i="0" b="0">
                <a:solidFill>
                  <a:srgbClr val="000000"/>
                </a:solidFill>
                <a:latin typeface="Calibri"/>
              </a:rPr>
              <a:t>12</a:t>
            </a:r>
          </a:p>
        </p:txBody>
      </p:sp>
      <p:sp>
        <p:nvSpPr>
          <p:cNvPr id="60" name="Rectangle 59"/>
          <p:cNvSpPr/>
          <p:nvPr/>
        </p:nvSpPr>
        <p:spPr>
          <a:xfrm>
            <a:off x="7643218" y="2611438"/>
            <a:ext cx="1077837"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Isosceles Triangle 60"/>
          <p:cNvSpPr/>
          <p:nvPr/>
        </p:nvSpPr>
        <p:spPr>
          <a:xfrm rot="5400000">
            <a:off x="8200029" y="2580963"/>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a:off x="7728245" y="2588505"/>
            <a:ext cx="800000" cy="220000"/>
          </a:xfrm>
          <a:prstGeom prst="rect">
            <a:avLst/>
          </a:prstGeom>
          <a:noFill/>
        </p:spPr>
        <p:txBody>
          <a:bodyPr wrap="none" anchor="ctr" lIns="0" rIns="0" tIns="0" bIns="0">
            <a:spAutoFit/>
          </a:bodyPr>
          <a:lstStyle/>
          <a:p>
            <a:pPr algn="ctr"/>
            <a:r>
              <a:rPr sz="1100" i="0" b="0">
                <a:solidFill>
                  <a:srgbClr val="000000"/>
                </a:solidFill>
                <a:latin typeface="Calibri"/>
              </a:rPr>
              <a:t>11</a:t>
            </a:r>
          </a:p>
        </p:txBody>
      </p:sp>
      <p:sp>
        <p:nvSpPr>
          <p:cNvPr id="63" name="Rectangle 62"/>
          <p:cNvSpPr/>
          <p:nvPr/>
        </p:nvSpPr>
        <p:spPr>
          <a:xfrm rot="19360273">
            <a:off x="7504396" y="3022412"/>
            <a:ext cx="135548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Isosceles Triangle 63"/>
          <p:cNvSpPr/>
          <p:nvPr/>
        </p:nvSpPr>
        <p:spPr>
          <a:xfrm rot="3160273">
            <a:off x="8200029" y="2950840"/>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TextBox 64"/>
          <p:cNvSpPr txBox="1"/>
          <p:nvPr/>
        </p:nvSpPr>
        <p:spPr>
          <a:xfrm>
            <a:off x="7843626" y="3002568"/>
            <a:ext cx="800000" cy="220000"/>
          </a:xfrm>
          <a:prstGeom prst="rect">
            <a:avLst/>
          </a:prstGeom>
          <a:noFill/>
        </p:spPr>
        <p:txBody>
          <a:bodyPr wrap="none" anchor="ctr" lIns="0" rIns="0" tIns="0" bIns="0">
            <a:spAutoFit/>
          </a:bodyPr>
          <a:lstStyle/>
          <a:p>
            <a:pPr algn="ctr"/>
            <a:r>
              <a:rPr sz="1100" i="0" b="0">
                <a:solidFill>
                  <a:srgbClr val="000000"/>
                </a:solidFill>
                <a:latin typeface="Calibri"/>
              </a:rPr>
              <a:t>9</a:t>
            </a:r>
          </a:p>
        </p:txBody>
      </p:sp>
      <p:sp>
        <p:nvSpPr>
          <p:cNvPr id="66" name="Oval 65"/>
          <p:cNvSpPr/>
          <p:nvPr/>
        </p:nvSpPr>
        <p:spPr>
          <a:xfrm>
            <a:off x="3899417" y="2591437"/>
            <a:ext cx="59051" cy="5905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TextBox 66"/>
          <p:cNvSpPr txBox="1"/>
          <p:nvPr/>
        </p:nvSpPr>
        <p:spPr>
          <a:xfrm>
            <a:off x="3589471" y="2500963"/>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S</a:t>
            </a:r>
          </a:p>
        </p:txBody>
      </p:sp>
      <p:sp>
        <p:nvSpPr>
          <p:cNvPr id="68" name="Oval 67"/>
          <p:cNvSpPr/>
          <p:nvPr/>
        </p:nvSpPr>
        <p:spPr>
          <a:xfrm>
            <a:off x="4977255" y="1831523"/>
            <a:ext cx="59051" cy="5905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TextBox 68"/>
          <p:cNvSpPr txBox="1"/>
          <p:nvPr/>
        </p:nvSpPr>
        <p:spPr>
          <a:xfrm>
            <a:off x="4828358" y="1639647"/>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A</a:t>
            </a:r>
          </a:p>
        </p:txBody>
      </p:sp>
      <p:sp>
        <p:nvSpPr>
          <p:cNvPr id="70" name="Oval 69"/>
          <p:cNvSpPr/>
          <p:nvPr/>
        </p:nvSpPr>
        <p:spPr>
          <a:xfrm>
            <a:off x="4977255" y="2591437"/>
            <a:ext cx="59051" cy="5905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TextBox 70"/>
          <p:cNvSpPr txBox="1"/>
          <p:nvPr/>
        </p:nvSpPr>
        <p:spPr>
          <a:xfrm>
            <a:off x="4685203" y="2411491"/>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B</a:t>
            </a:r>
          </a:p>
        </p:txBody>
      </p:sp>
      <p:sp>
        <p:nvSpPr>
          <p:cNvPr id="72" name="Oval 71"/>
          <p:cNvSpPr/>
          <p:nvPr/>
        </p:nvSpPr>
        <p:spPr>
          <a:xfrm>
            <a:off x="4977255" y="3413386"/>
            <a:ext cx="59051" cy="5905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TextBox 72"/>
          <p:cNvSpPr txBox="1"/>
          <p:nvPr/>
        </p:nvSpPr>
        <p:spPr>
          <a:xfrm>
            <a:off x="4828358" y="3424313"/>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C</a:t>
            </a:r>
          </a:p>
        </p:txBody>
      </p:sp>
      <p:sp>
        <p:nvSpPr>
          <p:cNvPr id="74" name="Oval 73"/>
          <p:cNvSpPr/>
          <p:nvPr/>
        </p:nvSpPr>
        <p:spPr>
          <a:xfrm>
            <a:off x="6295474" y="1831523"/>
            <a:ext cx="59051" cy="5905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TextBox 74"/>
          <p:cNvSpPr txBox="1"/>
          <p:nvPr/>
        </p:nvSpPr>
        <p:spPr>
          <a:xfrm>
            <a:off x="6146577" y="1639647"/>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D</a:t>
            </a:r>
          </a:p>
        </p:txBody>
      </p:sp>
      <p:sp>
        <p:nvSpPr>
          <p:cNvPr id="76" name="Oval 75"/>
          <p:cNvSpPr/>
          <p:nvPr/>
        </p:nvSpPr>
        <p:spPr>
          <a:xfrm>
            <a:off x="6295474" y="2591437"/>
            <a:ext cx="59051" cy="5905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TextBox 76"/>
          <p:cNvSpPr txBox="1"/>
          <p:nvPr/>
        </p:nvSpPr>
        <p:spPr>
          <a:xfrm>
            <a:off x="6003422" y="2399562"/>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E</a:t>
            </a:r>
          </a:p>
        </p:txBody>
      </p:sp>
      <p:sp>
        <p:nvSpPr>
          <p:cNvPr id="78" name="Oval 77"/>
          <p:cNvSpPr/>
          <p:nvPr/>
        </p:nvSpPr>
        <p:spPr>
          <a:xfrm>
            <a:off x="6295474" y="3413386"/>
            <a:ext cx="59051" cy="5905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9" name="TextBox 78"/>
          <p:cNvSpPr txBox="1"/>
          <p:nvPr/>
        </p:nvSpPr>
        <p:spPr>
          <a:xfrm>
            <a:off x="6146577" y="3424313"/>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F</a:t>
            </a:r>
          </a:p>
        </p:txBody>
      </p:sp>
      <p:sp>
        <p:nvSpPr>
          <p:cNvPr id="80" name="Oval 79"/>
          <p:cNvSpPr/>
          <p:nvPr/>
        </p:nvSpPr>
        <p:spPr>
          <a:xfrm>
            <a:off x="7613692" y="1831523"/>
            <a:ext cx="59051" cy="5905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 name="TextBox 80"/>
          <p:cNvSpPr txBox="1"/>
          <p:nvPr/>
        </p:nvSpPr>
        <p:spPr>
          <a:xfrm>
            <a:off x="7464796" y="1639647"/>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G</a:t>
            </a:r>
          </a:p>
        </p:txBody>
      </p:sp>
      <p:sp>
        <p:nvSpPr>
          <p:cNvPr id="82" name="Oval 81"/>
          <p:cNvSpPr/>
          <p:nvPr/>
        </p:nvSpPr>
        <p:spPr>
          <a:xfrm>
            <a:off x="7613692" y="2591437"/>
            <a:ext cx="59051" cy="5905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3" name="TextBox 82"/>
          <p:cNvSpPr txBox="1"/>
          <p:nvPr/>
        </p:nvSpPr>
        <p:spPr>
          <a:xfrm>
            <a:off x="7464796" y="2411491"/>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H</a:t>
            </a:r>
          </a:p>
        </p:txBody>
      </p:sp>
      <p:sp>
        <p:nvSpPr>
          <p:cNvPr id="84" name="Oval 83"/>
          <p:cNvSpPr/>
          <p:nvPr/>
        </p:nvSpPr>
        <p:spPr>
          <a:xfrm>
            <a:off x="7613692" y="3413386"/>
            <a:ext cx="59051" cy="5905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5" name="TextBox 84"/>
          <p:cNvSpPr txBox="1"/>
          <p:nvPr/>
        </p:nvSpPr>
        <p:spPr>
          <a:xfrm>
            <a:off x="7464796" y="3424313"/>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I</a:t>
            </a:r>
          </a:p>
        </p:txBody>
      </p:sp>
      <p:sp>
        <p:nvSpPr>
          <p:cNvPr id="86" name="Oval 85"/>
          <p:cNvSpPr/>
          <p:nvPr/>
        </p:nvSpPr>
        <p:spPr>
          <a:xfrm>
            <a:off x="8691530" y="2591437"/>
            <a:ext cx="59051" cy="5905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TextBox 86"/>
          <p:cNvSpPr txBox="1"/>
          <p:nvPr/>
        </p:nvSpPr>
        <p:spPr>
          <a:xfrm>
            <a:off x="8560528" y="2500963"/>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T</a:t>
            </a:r>
          </a:p>
        </p:txBody>
      </p:sp>
      <p:sp>
        <p:nvSpPr>
          <p:cNvPr id="88" name="Rectangle 87"/>
          <p:cNvSpPr/>
          <p:nvPr/>
        </p:nvSpPr>
        <p:spPr>
          <a:xfrm rot="5400000">
            <a:off x="3893514" y="1641992"/>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Rectangle 88"/>
          <p:cNvSpPr/>
          <p:nvPr/>
        </p:nvSpPr>
        <p:spPr>
          <a:xfrm rot="5400000">
            <a:off x="3893514" y="178370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0" name="Rectangle 89"/>
          <p:cNvSpPr/>
          <p:nvPr/>
        </p:nvSpPr>
        <p:spPr>
          <a:xfrm rot="5400000">
            <a:off x="3893514" y="1925423"/>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1" name="Rectangle 90"/>
          <p:cNvSpPr/>
          <p:nvPr/>
        </p:nvSpPr>
        <p:spPr>
          <a:xfrm rot="5400000">
            <a:off x="3893514" y="206713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 name="Rectangle 91"/>
          <p:cNvSpPr/>
          <p:nvPr/>
        </p:nvSpPr>
        <p:spPr>
          <a:xfrm rot="5400000">
            <a:off x="3893514" y="2208853"/>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3" name="Rectangle 92"/>
          <p:cNvSpPr/>
          <p:nvPr/>
        </p:nvSpPr>
        <p:spPr>
          <a:xfrm rot="5400000">
            <a:off x="3893514" y="235056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4" name="Rectangle 93"/>
          <p:cNvSpPr/>
          <p:nvPr/>
        </p:nvSpPr>
        <p:spPr>
          <a:xfrm rot="5400000">
            <a:off x="3893514" y="249228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Rectangle 94"/>
          <p:cNvSpPr/>
          <p:nvPr/>
        </p:nvSpPr>
        <p:spPr>
          <a:xfrm rot="5400000">
            <a:off x="3893514" y="263399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6" name="Rectangle 95"/>
          <p:cNvSpPr/>
          <p:nvPr/>
        </p:nvSpPr>
        <p:spPr>
          <a:xfrm rot="5400000">
            <a:off x="3893514" y="277571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7" name="Rectangle 96"/>
          <p:cNvSpPr/>
          <p:nvPr/>
        </p:nvSpPr>
        <p:spPr>
          <a:xfrm rot="5400000">
            <a:off x="3893514" y="291742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8" name="Rectangle 97"/>
          <p:cNvSpPr/>
          <p:nvPr/>
        </p:nvSpPr>
        <p:spPr>
          <a:xfrm rot="5400000">
            <a:off x="3893514" y="305914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9" name="Rectangle 98"/>
          <p:cNvSpPr/>
          <p:nvPr/>
        </p:nvSpPr>
        <p:spPr>
          <a:xfrm rot="5400000">
            <a:off x="3893514" y="320085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0" name="Rectangle 99"/>
          <p:cNvSpPr/>
          <p:nvPr/>
        </p:nvSpPr>
        <p:spPr>
          <a:xfrm rot="5400000">
            <a:off x="3893514" y="3342575"/>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1" name="Rectangle 100"/>
          <p:cNvSpPr/>
          <p:nvPr/>
        </p:nvSpPr>
        <p:spPr>
          <a:xfrm rot="5400000">
            <a:off x="3893514" y="3484290"/>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 name="Rectangle 101"/>
          <p:cNvSpPr/>
          <p:nvPr/>
        </p:nvSpPr>
        <p:spPr>
          <a:xfrm rot="5400000">
            <a:off x="3893514" y="3626005"/>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3" name="Rectangle 102"/>
          <p:cNvSpPr/>
          <p:nvPr/>
        </p:nvSpPr>
        <p:spPr>
          <a:xfrm rot="5400000">
            <a:off x="4971352" y="1641992"/>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4" name="Rectangle 103"/>
          <p:cNvSpPr/>
          <p:nvPr/>
        </p:nvSpPr>
        <p:spPr>
          <a:xfrm rot="5400000">
            <a:off x="4971352" y="178370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5" name="Rectangle 104"/>
          <p:cNvSpPr/>
          <p:nvPr/>
        </p:nvSpPr>
        <p:spPr>
          <a:xfrm rot="5400000">
            <a:off x="4971352" y="1925423"/>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6" name="Rectangle 105"/>
          <p:cNvSpPr/>
          <p:nvPr/>
        </p:nvSpPr>
        <p:spPr>
          <a:xfrm rot="5400000">
            <a:off x="4971352" y="206713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7" name="Rectangle 106"/>
          <p:cNvSpPr/>
          <p:nvPr/>
        </p:nvSpPr>
        <p:spPr>
          <a:xfrm rot="5400000">
            <a:off x="4971352" y="2208853"/>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8" name="Rectangle 107"/>
          <p:cNvSpPr/>
          <p:nvPr/>
        </p:nvSpPr>
        <p:spPr>
          <a:xfrm rot="5400000">
            <a:off x="4971352" y="235056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9" name="Rectangle 108"/>
          <p:cNvSpPr/>
          <p:nvPr/>
        </p:nvSpPr>
        <p:spPr>
          <a:xfrm rot="5400000">
            <a:off x="4971352" y="249228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0" name="Rectangle 109"/>
          <p:cNvSpPr/>
          <p:nvPr/>
        </p:nvSpPr>
        <p:spPr>
          <a:xfrm rot="5400000">
            <a:off x="4971352" y="263399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1" name="Rectangle 110"/>
          <p:cNvSpPr/>
          <p:nvPr/>
        </p:nvSpPr>
        <p:spPr>
          <a:xfrm rot="5400000">
            <a:off x="4971352" y="277571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 name="Rectangle 111"/>
          <p:cNvSpPr/>
          <p:nvPr/>
        </p:nvSpPr>
        <p:spPr>
          <a:xfrm rot="5400000">
            <a:off x="4971352" y="291742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3" name="Rectangle 112"/>
          <p:cNvSpPr/>
          <p:nvPr/>
        </p:nvSpPr>
        <p:spPr>
          <a:xfrm rot="5400000">
            <a:off x="4971352" y="305914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4" name="Rectangle 113"/>
          <p:cNvSpPr/>
          <p:nvPr/>
        </p:nvSpPr>
        <p:spPr>
          <a:xfrm rot="5400000">
            <a:off x="4971352" y="320085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5" name="Rectangle 114"/>
          <p:cNvSpPr/>
          <p:nvPr/>
        </p:nvSpPr>
        <p:spPr>
          <a:xfrm rot="5400000">
            <a:off x="4971352" y="3342575"/>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6" name="Rectangle 115"/>
          <p:cNvSpPr/>
          <p:nvPr/>
        </p:nvSpPr>
        <p:spPr>
          <a:xfrm rot="5400000">
            <a:off x="4971352" y="3484290"/>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7" name="Rectangle 116"/>
          <p:cNvSpPr/>
          <p:nvPr/>
        </p:nvSpPr>
        <p:spPr>
          <a:xfrm rot="5400000">
            <a:off x="4971352" y="3626005"/>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8" name="Rectangle 117"/>
          <p:cNvSpPr/>
          <p:nvPr/>
        </p:nvSpPr>
        <p:spPr>
          <a:xfrm rot="5400000">
            <a:off x="6289571" y="1641992"/>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9" name="Rectangle 118"/>
          <p:cNvSpPr/>
          <p:nvPr/>
        </p:nvSpPr>
        <p:spPr>
          <a:xfrm rot="5400000">
            <a:off x="6289571" y="178370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0" name="Rectangle 119"/>
          <p:cNvSpPr/>
          <p:nvPr/>
        </p:nvSpPr>
        <p:spPr>
          <a:xfrm rot="5400000">
            <a:off x="6289571" y="1925423"/>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1" name="Rectangle 120"/>
          <p:cNvSpPr/>
          <p:nvPr/>
        </p:nvSpPr>
        <p:spPr>
          <a:xfrm rot="5400000">
            <a:off x="6289571" y="206713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2" name="Rectangle 121"/>
          <p:cNvSpPr/>
          <p:nvPr/>
        </p:nvSpPr>
        <p:spPr>
          <a:xfrm rot="5400000">
            <a:off x="6289571" y="2208853"/>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3" name="Rectangle 122"/>
          <p:cNvSpPr/>
          <p:nvPr/>
        </p:nvSpPr>
        <p:spPr>
          <a:xfrm rot="5400000">
            <a:off x="6289571" y="235056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4" name="Rectangle 123"/>
          <p:cNvSpPr/>
          <p:nvPr/>
        </p:nvSpPr>
        <p:spPr>
          <a:xfrm rot="5400000">
            <a:off x="6289571" y="249228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5" name="Rectangle 124"/>
          <p:cNvSpPr/>
          <p:nvPr/>
        </p:nvSpPr>
        <p:spPr>
          <a:xfrm rot="5400000">
            <a:off x="6289571" y="263399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6" name="Rectangle 125"/>
          <p:cNvSpPr/>
          <p:nvPr/>
        </p:nvSpPr>
        <p:spPr>
          <a:xfrm rot="5400000">
            <a:off x="6289571" y="277571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7" name="Rectangle 126"/>
          <p:cNvSpPr/>
          <p:nvPr/>
        </p:nvSpPr>
        <p:spPr>
          <a:xfrm rot="5400000">
            <a:off x="6289571" y="291742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8" name="Rectangle 127"/>
          <p:cNvSpPr/>
          <p:nvPr/>
        </p:nvSpPr>
        <p:spPr>
          <a:xfrm rot="5400000">
            <a:off x="6289571" y="305914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9" name="Rectangle 128"/>
          <p:cNvSpPr/>
          <p:nvPr/>
        </p:nvSpPr>
        <p:spPr>
          <a:xfrm rot="5400000">
            <a:off x="6289571" y="320085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0" name="Rectangle 129"/>
          <p:cNvSpPr/>
          <p:nvPr/>
        </p:nvSpPr>
        <p:spPr>
          <a:xfrm rot="5400000">
            <a:off x="6289571" y="3342575"/>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1" name="Rectangle 130"/>
          <p:cNvSpPr/>
          <p:nvPr/>
        </p:nvSpPr>
        <p:spPr>
          <a:xfrm rot="5400000">
            <a:off x="6289571" y="3484290"/>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2" name="Rectangle 131"/>
          <p:cNvSpPr/>
          <p:nvPr/>
        </p:nvSpPr>
        <p:spPr>
          <a:xfrm rot="5400000">
            <a:off x="6289571" y="3626005"/>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 name="Rectangle 132"/>
          <p:cNvSpPr/>
          <p:nvPr/>
        </p:nvSpPr>
        <p:spPr>
          <a:xfrm rot="5400000">
            <a:off x="7607789" y="1641992"/>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4" name="Rectangle 133"/>
          <p:cNvSpPr/>
          <p:nvPr/>
        </p:nvSpPr>
        <p:spPr>
          <a:xfrm rot="5400000">
            <a:off x="7607789" y="178370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5" name="Rectangle 134"/>
          <p:cNvSpPr/>
          <p:nvPr/>
        </p:nvSpPr>
        <p:spPr>
          <a:xfrm rot="5400000">
            <a:off x="7607789" y="1925423"/>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6" name="Rectangle 135"/>
          <p:cNvSpPr/>
          <p:nvPr/>
        </p:nvSpPr>
        <p:spPr>
          <a:xfrm rot="5400000">
            <a:off x="7607789" y="206713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7" name="Rectangle 136"/>
          <p:cNvSpPr/>
          <p:nvPr/>
        </p:nvSpPr>
        <p:spPr>
          <a:xfrm rot="5400000">
            <a:off x="7607789" y="2208853"/>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8" name="Rectangle 137"/>
          <p:cNvSpPr/>
          <p:nvPr/>
        </p:nvSpPr>
        <p:spPr>
          <a:xfrm rot="5400000">
            <a:off x="7607789" y="235056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9" name="Rectangle 138"/>
          <p:cNvSpPr/>
          <p:nvPr/>
        </p:nvSpPr>
        <p:spPr>
          <a:xfrm rot="5400000">
            <a:off x="7607789" y="249228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0" name="Rectangle 139"/>
          <p:cNvSpPr/>
          <p:nvPr/>
        </p:nvSpPr>
        <p:spPr>
          <a:xfrm rot="5400000">
            <a:off x="7607789" y="263399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1" name="Rectangle 140"/>
          <p:cNvSpPr/>
          <p:nvPr/>
        </p:nvSpPr>
        <p:spPr>
          <a:xfrm rot="5400000">
            <a:off x="7607789" y="277571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2" name="Rectangle 141"/>
          <p:cNvSpPr/>
          <p:nvPr/>
        </p:nvSpPr>
        <p:spPr>
          <a:xfrm rot="5400000">
            <a:off x="7607789" y="291742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3" name="Rectangle 142"/>
          <p:cNvSpPr/>
          <p:nvPr/>
        </p:nvSpPr>
        <p:spPr>
          <a:xfrm rot="5400000">
            <a:off x="7607789" y="305914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4" name="Rectangle 143"/>
          <p:cNvSpPr/>
          <p:nvPr/>
        </p:nvSpPr>
        <p:spPr>
          <a:xfrm rot="5400000">
            <a:off x="7607789" y="320085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5" name="Rectangle 144"/>
          <p:cNvSpPr/>
          <p:nvPr/>
        </p:nvSpPr>
        <p:spPr>
          <a:xfrm rot="5400000">
            <a:off x="7607789" y="3342575"/>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6" name="Rectangle 145"/>
          <p:cNvSpPr/>
          <p:nvPr/>
        </p:nvSpPr>
        <p:spPr>
          <a:xfrm rot="5400000">
            <a:off x="7607789" y="3484290"/>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7" name="Rectangle 146"/>
          <p:cNvSpPr/>
          <p:nvPr/>
        </p:nvSpPr>
        <p:spPr>
          <a:xfrm rot="5400000">
            <a:off x="7607789" y="3626005"/>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8" name="Rectangle 147"/>
          <p:cNvSpPr/>
          <p:nvPr/>
        </p:nvSpPr>
        <p:spPr>
          <a:xfrm rot="5400000">
            <a:off x="8685627" y="1641992"/>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9" name="Rectangle 148"/>
          <p:cNvSpPr/>
          <p:nvPr/>
        </p:nvSpPr>
        <p:spPr>
          <a:xfrm rot="5400000">
            <a:off x="8685627" y="178370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0" name="Rectangle 149"/>
          <p:cNvSpPr/>
          <p:nvPr/>
        </p:nvSpPr>
        <p:spPr>
          <a:xfrm rot="5400000">
            <a:off x="8685627" y="1925423"/>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1" name="Rectangle 150"/>
          <p:cNvSpPr/>
          <p:nvPr/>
        </p:nvSpPr>
        <p:spPr>
          <a:xfrm rot="5400000">
            <a:off x="8685627" y="206713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2" name="Rectangle 151"/>
          <p:cNvSpPr/>
          <p:nvPr/>
        </p:nvSpPr>
        <p:spPr>
          <a:xfrm rot="5400000">
            <a:off x="8685627" y="2208853"/>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3" name="Rectangle 152"/>
          <p:cNvSpPr/>
          <p:nvPr/>
        </p:nvSpPr>
        <p:spPr>
          <a:xfrm rot="5400000">
            <a:off x="8685627" y="2350568"/>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4" name="Rectangle 153"/>
          <p:cNvSpPr/>
          <p:nvPr/>
        </p:nvSpPr>
        <p:spPr>
          <a:xfrm rot="5400000">
            <a:off x="8685627" y="249228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5" name="Rectangle 154"/>
          <p:cNvSpPr/>
          <p:nvPr/>
        </p:nvSpPr>
        <p:spPr>
          <a:xfrm rot="5400000">
            <a:off x="8685627" y="263399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6" name="Rectangle 155"/>
          <p:cNvSpPr/>
          <p:nvPr/>
        </p:nvSpPr>
        <p:spPr>
          <a:xfrm rot="5400000">
            <a:off x="8685627" y="277571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7" name="Rectangle 156"/>
          <p:cNvSpPr/>
          <p:nvPr/>
        </p:nvSpPr>
        <p:spPr>
          <a:xfrm rot="5400000">
            <a:off x="8685627" y="291742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8" name="Rectangle 157"/>
          <p:cNvSpPr/>
          <p:nvPr/>
        </p:nvSpPr>
        <p:spPr>
          <a:xfrm rot="5400000">
            <a:off x="8685627" y="3059144"/>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9" name="Rectangle 158"/>
          <p:cNvSpPr/>
          <p:nvPr/>
        </p:nvSpPr>
        <p:spPr>
          <a:xfrm rot="5400000">
            <a:off x="8685627" y="3200859"/>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0" name="Rectangle 159"/>
          <p:cNvSpPr/>
          <p:nvPr/>
        </p:nvSpPr>
        <p:spPr>
          <a:xfrm rot="5400000">
            <a:off x="8685627" y="3342575"/>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1" name="Rectangle 160"/>
          <p:cNvSpPr/>
          <p:nvPr/>
        </p:nvSpPr>
        <p:spPr>
          <a:xfrm rot="5400000">
            <a:off x="8685627" y="3484290"/>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2" name="Rectangle 161"/>
          <p:cNvSpPr/>
          <p:nvPr/>
        </p:nvSpPr>
        <p:spPr>
          <a:xfrm rot="5400000">
            <a:off x="8685627" y="3626005"/>
            <a:ext cx="70857" cy="127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3" name="TextBox 162"/>
          <p:cNvSpPr txBox="1"/>
          <p:nvPr/>
        </p:nvSpPr>
        <p:spPr>
          <a:xfrm>
            <a:off x="4017862" y="3712868"/>
            <a:ext cx="900000" cy="220000"/>
          </a:xfrm>
          <a:prstGeom prst="rect">
            <a:avLst/>
          </a:prstGeom>
          <a:noFill/>
        </p:spPr>
        <p:txBody>
          <a:bodyPr wrap="none" anchor="ctr" lIns="0" rIns="0" tIns="0" bIns="0">
            <a:spAutoFit/>
          </a:bodyPr>
          <a:lstStyle/>
          <a:p>
            <a:pPr algn="ctr"/>
            <a:r>
              <a:rPr sz="1100" i="0" b="0">
                <a:solidFill>
                  <a:srgbClr val="000000"/>
                </a:solidFill>
                <a:latin typeface="Calibri"/>
              </a:rPr>
              <a:t>Stage 4</a:t>
            </a:r>
          </a:p>
        </p:txBody>
      </p:sp>
      <p:sp>
        <p:nvSpPr>
          <p:cNvPr id="164" name="TextBox 163"/>
          <p:cNvSpPr txBox="1"/>
          <p:nvPr/>
        </p:nvSpPr>
        <p:spPr>
          <a:xfrm>
            <a:off x="5215890" y="3712868"/>
            <a:ext cx="900000" cy="220000"/>
          </a:xfrm>
          <a:prstGeom prst="rect">
            <a:avLst/>
          </a:prstGeom>
          <a:noFill/>
        </p:spPr>
        <p:txBody>
          <a:bodyPr wrap="none" anchor="ctr" lIns="0" rIns="0" tIns="0" bIns="0">
            <a:spAutoFit/>
          </a:bodyPr>
          <a:lstStyle/>
          <a:p>
            <a:pPr algn="ctr"/>
            <a:r>
              <a:rPr sz="1100" i="0" b="0">
                <a:solidFill>
                  <a:srgbClr val="000000"/>
                </a:solidFill>
                <a:latin typeface="Calibri"/>
              </a:rPr>
              <a:t>Stage 3</a:t>
            </a:r>
          </a:p>
        </p:txBody>
      </p:sp>
      <p:sp>
        <p:nvSpPr>
          <p:cNvPr id="165" name="TextBox 164"/>
          <p:cNvSpPr txBox="1"/>
          <p:nvPr/>
        </p:nvSpPr>
        <p:spPr>
          <a:xfrm>
            <a:off x="6534109" y="3712868"/>
            <a:ext cx="900000" cy="220000"/>
          </a:xfrm>
          <a:prstGeom prst="rect">
            <a:avLst/>
          </a:prstGeom>
          <a:noFill/>
        </p:spPr>
        <p:txBody>
          <a:bodyPr wrap="none" anchor="ctr" lIns="0" rIns="0" tIns="0" bIns="0">
            <a:spAutoFit/>
          </a:bodyPr>
          <a:lstStyle/>
          <a:p>
            <a:pPr algn="ctr"/>
            <a:r>
              <a:rPr sz="1100" i="0" b="0">
                <a:solidFill>
                  <a:srgbClr val="000000"/>
                </a:solidFill>
                <a:latin typeface="Calibri"/>
              </a:rPr>
              <a:t>Stage 2</a:t>
            </a:r>
          </a:p>
        </p:txBody>
      </p:sp>
      <p:sp>
        <p:nvSpPr>
          <p:cNvPr id="166" name="TextBox 165"/>
          <p:cNvSpPr txBox="1"/>
          <p:nvPr/>
        </p:nvSpPr>
        <p:spPr>
          <a:xfrm>
            <a:off x="7732137" y="3712868"/>
            <a:ext cx="900000" cy="220000"/>
          </a:xfrm>
          <a:prstGeom prst="rect">
            <a:avLst/>
          </a:prstGeom>
          <a:noFill/>
        </p:spPr>
        <p:txBody>
          <a:bodyPr wrap="none" anchor="ctr" lIns="0" rIns="0" tIns="0" bIns="0">
            <a:spAutoFit/>
          </a:bodyPr>
          <a:lstStyle/>
          <a:p>
            <a:pPr algn="ctr"/>
            <a:r>
              <a:rPr sz="1100" i="0" b="0">
                <a:solidFill>
                  <a:srgbClr val="000000"/>
                </a:solidFill>
                <a:latin typeface="Calibri"/>
              </a:rPr>
              <a:t>Stage 1</a:t>
            </a:r>
          </a:p>
        </p:txBody>
      </p:sp>
      <p:sp>
        <p:nvSpPr>
          <p:cNvPr id="167" name="TextBox 166"/>
          <p:cNvSpPr txBox="1"/>
          <p:nvPr/>
        </p:nvSpPr>
        <p:spPr>
          <a:xfrm>
            <a:off x="3750000" y="4550000"/>
            <a:ext cx="5150000" cy="300000"/>
          </a:xfrm>
          <a:prstGeom prst="rect">
            <a:avLst/>
          </a:prstGeom>
          <a:noFill/>
        </p:spPr>
        <p:txBody>
          <a:bodyPr wrap="square" anchor="t" lIns="45720" rIns="45720">
            <a:spAutoFit/>
          </a:bodyPr>
          <a:lstStyle/>
          <a:p>
            <a:pPr algn="l"/>
            <a:r>
              <a:rPr sz="1200" b="1" i="0">
                <a:solidFill>
                  <a:srgbClr val="FF0000"/>
                </a:solidFill>
                <a:latin typeface="Calibri"/>
              </a:rPr>
              <a:t>Stage:  </a:t>
            </a:r>
            <a:r>
              <a:rPr sz="1200" b="0" i="0">
                <a:solidFill>
                  <a:srgbClr val="FF0000"/>
                </a:solidFill>
                <a:latin typeface="Calibri"/>
              </a:rPr>
              <a:t>each move is a stage; it tells you how far you are from T</a:t>
            </a:r>
          </a:p>
        </p:txBody>
      </p:sp>
      <p:sp>
        <p:nvSpPr>
          <p:cNvPr id="168" name="TextBox 167"/>
          <p:cNvSpPr txBox="1"/>
          <p:nvPr/>
        </p:nvSpPr>
        <p:spPr>
          <a:xfrm>
            <a:off x="3750000" y="4850000"/>
            <a:ext cx="5150000" cy="300000"/>
          </a:xfrm>
          <a:prstGeom prst="rect">
            <a:avLst/>
          </a:prstGeom>
          <a:noFill/>
        </p:spPr>
        <p:txBody>
          <a:bodyPr wrap="square" anchor="t" lIns="45720" rIns="45720">
            <a:spAutoFit/>
          </a:bodyPr>
          <a:lstStyle/>
          <a:p>
            <a:pPr algn="l"/>
            <a:r>
              <a:rPr sz="1200" b="1" i="0">
                <a:solidFill>
                  <a:srgbClr val="FF0000"/>
                </a:solidFill>
                <a:latin typeface="Calibri"/>
              </a:rPr>
              <a:t>State:  </a:t>
            </a:r>
            <a:r>
              <a:rPr sz="1200" b="0" i="0">
                <a:solidFill>
                  <a:srgbClr val="FF0000"/>
                </a:solidFill>
                <a:latin typeface="Calibri"/>
              </a:rPr>
              <a:t>the vertex you are considering</a:t>
            </a:r>
          </a:p>
        </p:txBody>
      </p:sp>
      <p:sp>
        <p:nvSpPr>
          <p:cNvPr id="169" name="TextBox 168"/>
          <p:cNvSpPr txBox="1"/>
          <p:nvPr/>
        </p:nvSpPr>
        <p:spPr>
          <a:xfrm>
            <a:off x="3750000" y="5150000"/>
            <a:ext cx="5150000" cy="300000"/>
          </a:xfrm>
          <a:prstGeom prst="rect">
            <a:avLst/>
          </a:prstGeom>
          <a:noFill/>
        </p:spPr>
        <p:txBody>
          <a:bodyPr wrap="square" anchor="t" lIns="45720" rIns="45720">
            <a:spAutoFit/>
          </a:bodyPr>
          <a:lstStyle/>
          <a:p>
            <a:pPr algn="l"/>
            <a:r>
              <a:rPr sz="1200" b="1" i="0">
                <a:solidFill>
                  <a:srgbClr val="FF0000"/>
                </a:solidFill>
                <a:latin typeface="Calibri"/>
              </a:rPr>
              <a:t>Action:  </a:t>
            </a:r>
            <a:r>
              <a:rPr sz="1200" b="0" i="0">
                <a:solidFill>
                  <a:srgbClr val="FF0000"/>
                </a:solidFill>
                <a:latin typeface="Calibri"/>
              </a:rPr>
              <a:t>the directed arc from one state to the next</a:t>
            </a:r>
          </a:p>
        </p:txBody>
      </p:sp>
      <p:sp>
        <p:nvSpPr>
          <p:cNvPr id="170" name="TextBox 169"/>
          <p:cNvSpPr txBox="1"/>
          <p:nvPr/>
        </p:nvSpPr>
        <p:spPr>
          <a:xfrm>
            <a:off x="3750000" y="5450000"/>
            <a:ext cx="5150000" cy="300000"/>
          </a:xfrm>
          <a:prstGeom prst="rect">
            <a:avLst/>
          </a:prstGeom>
          <a:noFill/>
        </p:spPr>
        <p:txBody>
          <a:bodyPr wrap="square" anchor="t" lIns="45720" rIns="45720">
            <a:spAutoFit/>
          </a:bodyPr>
          <a:lstStyle/>
          <a:p>
            <a:pPr algn="l"/>
            <a:r>
              <a:rPr sz="1200" b="1" i="0">
                <a:solidFill>
                  <a:srgbClr val="FF0000"/>
                </a:solidFill>
                <a:latin typeface="Calibri"/>
              </a:rPr>
              <a:t>Destination:  </a:t>
            </a:r>
            <a:r>
              <a:rPr sz="1200" b="0" i="0">
                <a:solidFill>
                  <a:srgbClr val="FF0000"/>
                </a:solidFill>
                <a:latin typeface="Calibri"/>
              </a:rPr>
              <a:t>the vertex you arrive at after the action</a:t>
            </a:r>
          </a:p>
        </p:txBody>
      </p:sp>
      <p:sp>
        <p:nvSpPr>
          <p:cNvPr id="171" name="TextBox 170"/>
          <p:cNvSpPr txBox="1"/>
          <p:nvPr/>
        </p:nvSpPr>
        <p:spPr>
          <a:xfrm>
            <a:off x="3750000" y="5750000"/>
            <a:ext cx="5150000" cy="300000"/>
          </a:xfrm>
          <a:prstGeom prst="rect">
            <a:avLst/>
          </a:prstGeom>
          <a:noFill/>
        </p:spPr>
        <p:txBody>
          <a:bodyPr wrap="square" anchor="t" lIns="45720" rIns="45720">
            <a:spAutoFit/>
          </a:bodyPr>
          <a:lstStyle/>
          <a:p>
            <a:pPr algn="l"/>
            <a:r>
              <a:rPr sz="1200" b="1" i="0">
                <a:solidFill>
                  <a:srgbClr val="FF0000"/>
                </a:solidFill>
                <a:latin typeface="Calibri"/>
              </a:rPr>
              <a:t>Value:  </a:t>
            </a:r>
            <a:r>
              <a:rPr sz="1200" b="0" i="0">
                <a:solidFill>
                  <a:srgbClr val="FF0000"/>
                </a:solidFill>
                <a:latin typeface="Calibri"/>
              </a:rPr>
              <a:t>the sum of the weights on the arcs used so far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animBg="1"/>
      <p:bldP spid="168" grpId="0" animBg="1"/>
      <p:bldP spid="169" grpId="0" animBg="1"/>
      <p:bldP spid="170" grpId="0" animBg="1"/>
      <p:bldP spid="171"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Shortest and Longest Path Problems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5A</a:t>
            </a:r>
          </a:p>
        </p:txBody>
      </p:sp>
      <p:sp>
        <p:nvSpPr>
          <p:cNvPr id="4" name="TextBox 3"/>
          <p:cNvSpPr txBox="1"/>
          <p:nvPr/>
        </p:nvSpPr>
        <p:spPr>
          <a:xfrm>
            <a:off x="250000" y="1000000"/>
            <a:ext cx="3300000" cy="2500000"/>
          </a:xfrm>
          <a:prstGeom prst="rect">
            <a:avLst/>
          </a:prstGeom>
          <a:noFill/>
        </p:spPr>
        <p:txBody>
          <a:bodyPr wrap="square" anchor="t" lIns="45720" rIns="45720">
            <a:spAutoFit/>
          </a:bodyPr>
          <a:lstStyle/>
          <a:p>
            <a:pPr algn="ctr"/>
            <a:r>
              <a:rPr sz="1200" b="1" i="0">
                <a:solidFill>
                  <a:srgbClr val="000000"/>
                </a:solidFill>
                <a:latin typeface="Calibri"/>
              </a:rPr>
              <a:t>Stage 1: the vertices just before T; note the value from each to T</a:t>
            </a:r>
          </a:p>
          <a:p>
            <a:pPr algn="ctr"/>
            <a:r>
              <a:rPr sz="1200" b="0" i="0">
                <a:solidFill>
                  <a:srgbClr val="000000"/>
                </a:solidFill>
                <a:latin typeface="Calibri"/>
              </a:rPr>
              <a:t/>
            </a:r>
          </a:p>
          <a:p>
            <a:pPr algn="ctr"/>
            <a:r>
              <a:rPr sz="1200" b="0" i="0">
                <a:solidFill>
                  <a:srgbClr val="000000"/>
                </a:solidFill>
                <a:latin typeface="Calibri"/>
              </a:rPr>
              <a:t>Then move back a stage: value = weight of the arc + best value of its destination</a:t>
            </a:r>
          </a:p>
          <a:p>
            <a:pPr algn="ctr"/>
            <a:r>
              <a:rPr sz="1200" b="0" i="0">
                <a:solidFill>
                  <a:srgbClr val="000000"/>
                </a:solidFill>
                <a:latin typeface="Calibri"/>
              </a:rPr>
              <a:t/>
            </a:r>
          </a:p>
          <a:p>
            <a:pPr algn="ctr"/>
            <a:r>
              <a:rPr sz="1200" b="0" i="0">
                <a:solidFill>
                  <a:srgbClr val="000000"/>
                </a:solidFill>
                <a:latin typeface="Calibri"/>
              </a:rPr>
              <a:t>Mark the best value for each state with *</a:t>
            </a:r>
          </a:p>
          <a:p>
            <a:pPr algn="ctr"/>
            <a:r>
              <a:rPr sz="1200" b="0" i="0">
                <a:solidFill>
                  <a:srgbClr val="000000"/>
                </a:solidFill>
                <a:latin typeface="Calibri"/>
              </a:rPr>
              <a:t/>
            </a:r>
          </a:p>
          <a:p>
            <a:pPr algn="ctr"/>
            <a:r>
              <a:rPr sz="1200" b="0" i="0">
                <a:solidFill>
                  <a:srgbClr val="000000"/>
                </a:solidFill>
                <a:latin typeface="Calibri"/>
              </a:rPr>
              <a:t>Follow the stars forwards from S to read off the route</a:t>
            </a:r>
          </a:p>
        </p:txBody>
      </p:sp>
      <p:sp>
        <p:nvSpPr>
          <p:cNvPr id="5" name="TextBox 4"/>
          <p:cNvSpPr txBox="1"/>
          <p:nvPr/>
        </p:nvSpPr>
        <p:spPr>
          <a:xfrm>
            <a:off x="3750000" y="1000000"/>
            <a:ext cx="5150000" cy="450000"/>
          </a:xfrm>
          <a:prstGeom prst="rect">
            <a:avLst/>
          </a:prstGeom>
          <a:noFill/>
        </p:spPr>
        <p:txBody>
          <a:bodyPr wrap="square" anchor="t" lIns="45720" rIns="45720">
            <a:spAutoFit/>
          </a:bodyPr>
          <a:lstStyle/>
          <a:p>
            <a:pPr algn="l"/>
            <a:r>
              <a:rPr sz="1100" b="0" i="0">
                <a:solidFill>
                  <a:srgbClr val="000000"/>
                </a:solidFill>
                <a:latin typeface="Calibri"/>
              </a:rPr>
              <a:t>a  Minimum cost route from S to T</a:t>
            </a:r>
          </a:p>
          <a:p>
            <a:pPr algn="l"/>
            <a:r>
              <a:rPr sz="1100" b="0" i="0">
                <a:solidFill>
                  <a:srgbClr val="000000"/>
                </a:solidFill>
                <a:latin typeface="Calibri"/>
              </a:rPr>
              <a:t>b  Minimum cost route from S to I</a:t>
            </a:r>
          </a:p>
        </p:txBody>
      </p:sp>
      <p:sp>
        <p:nvSpPr>
          <p:cNvPr id="6" name="Rectangle 5"/>
          <p:cNvSpPr/>
          <p:nvPr/>
        </p:nvSpPr>
        <p:spPr>
          <a:xfrm>
            <a:off x="3750000" y="145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Stage</a:t>
            </a:r>
          </a:p>
        </p:txBody>
      </p:sp>
      <p:sp>
        <p:nvSpPr>
          <p:cNvPr id="7" name="Rectangle 6"/>
          <p:cNvSpPr/>
          <p:nvPr/>
        </p:nvSpPr>
        <p:spPr>
          <a:xfrm>
            <a:off x="4230000" y="145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State</a:t>
            </a:r>
          </a:p>
        </p:txBody>
      </p:sp>
      <p:sp>
        <p:nvSpPr>
          <p:cNvPr id="8" name="Rectangle 7"/>
          <p:cNvSpPr/>
          <p:nvPr/>
        </p:nvSpPr>
        <p:spPr>
          <a:xfrm>
            <a:off x="4830000" y="145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Action</a:t>
            </a:r>
          </a:p>
        </p:txBody>
      </p:sp>
      <p:sp>
        <p:nvSpPr>
          <p:cNvPr id="9" name="Rectangle 8"/>
          <p:cNvSpPr/>
          <p:nvPr/>
        </p:nvSpPr>
        <p:spPr>
          <a:xfrm>
            <a:off x="5590000" y="145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Destination</a:t>
            </a:r>
          </a:p>
        </p:txBody>
      </p:sp>
      <p:sp>
        <p:nvSpPr>
          <p:cNvPr id="10" name="Rectangle 9"/>
          <p:cNvSpPr/>
          <p:nvPr/>
        </p:nvSpPr>
        <p:spPr>
          <a:xfrm>
            <a:off x="6540000" y="145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Value</a:t>
            </a:r>
          </a:p>
        </p:txBody>
      </p:sp>
      <p:sp>
        <p:nvSpPr>
          <p:cNvPr id="11" name="Rectangle 10"/>
          <p:cNvSpPr/>
          <p:nvPr/>
        </p:nvSpPr>
        <p:spPr>
          <a:xfrm>
            <a:off x="3750000" y="165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12" name="Rectangle 11"/>
          <p:cNvSpPr/>
          <p:nvPr/>
        </p:nvSpPr>
        <p:spPr>
          <a:xfrm>
            <a:off x="4230000" y="165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G</a:t>
            </a:r>
          </a:p>
        </p:txBody>
      </p:sp>
      <p:sp>
        <p:nvSpPr>
          <p:cNvPr id="13" name="Rectangle 12"/>
          <p:cNvSpPr/>
          <p:nvPr/>
        </p:nvSpPr>
        <p:spPr>
          <a:xfrm>
            <a:off x="4830000" y="165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GT</a:t>
            </a:r>
          </a:p>
        </p:txBody>
      </p:sp>
      <p:sp>
        <p:nvSpPr>
          <p:cNvPr id="14" name="Rectangle 13"/>
          <p:cNvSpPr/>
          <p:nvPr/>
        </p:nvSpPr>
        <p:spPr>
          <a:xfrm>
            <a:off x="5590000" y="165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T</a:t>
            </a:r>
          </a:p>
        </p:txBody>
      </p:sp>
      <p:sp>
        <p:nvSpPr>
          <p:cNvPr id="15" name="Rectangle 14"/>
          <p:cNvSpPr/>
          <p:nvPr/>
        </p:nvSpPr>
        <p:spPr>
          <a:xfrm>
            <a:off x="6540000" y="165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16" name="Rectangle 15"/>
          <p:cNvSpPr/>
          <p:nvPr/>
        </p:nvSpPr>
        <p:spPr>
          <a:xfrm>
            <a:off x="3750000" y="186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7" name="Rectangle 16"/>
          <p:cNvSpPr/>
          <p:nvPr/>
        </p:nvSpPr>
        <p:spPr>
          <a:xfrm>
            <a:off x="4230000" y="186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a:t>
            </a:r>
          </a:p>
        </p:txBody>
      </p:sp>
      <p:sp>
        <p:nvSpPr>
          <p:cNvPr id="18" name="Rectangle 17"/>
          <p:cNvSpPr/>
          <p:nvPr/>
        </p:nvSpPr>
        <p:spPr>
          <a:xfrm>
            <a:off x="4830000" y="186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HT</a:t>
            </a:r>
          </a:p>
        </p:txBody>
      </p:sp>
      <p:sp>
        <p:nvSpPr>
          <p:cNvPr id="19" name="Rectangle 18"/>
          <p:cNvSpPr/>
          <p:nvPr/>
        </p:nvSpPr>
        <p:spPr>
          <a:xfrm>
            <a:off x="5590000" y="186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T</a:t>
            </a:r>
          </a:p>
        </p:txBody>
      </p:sp>
      <p:sp>
        <p:nvSpPr>
          <p:cNvPr id="20" name="Rectangle 19"/>
          <p:cNvSpPr/>
          <p:nvPr/>
        </p:nvSpPr>
        <p:spPr>
          <a:xfrm>
            <a:off x="6540000" y="186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11*</a:t>
            </a:r>
          </a:p>
        </p:txBody>
      </p:sp>
      <p:sp>
        <p:nvSpPr>
          <p:cNvPr id="21" name="Rectangle 20"/>
          <p:cNvSpPr/>
          <p:nvPr/>
        </p:nvSpPr>
        <p:spPr>
          <a:xfrm>
            <a:off x="3750000" y="206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22" name="Rectangle 21"/>
          <p:cNvSpPr/>
          <p:nvPr/>
        </p:nvSpPr>
        <p:spPr>
          <a:xfrm>
            <a:off x="4230000" y="206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I</a:t>
            </a:r>
          </a:p>
        </p:txBody>
      </p:sp>
      <p:sp>
        <p:nvSpPr>
          <p:cNvPr id="23" name="Rectangle 22"/>
          <p:cNvSpPr/>
          <p:nvPr/>
        </p:nvSpPr>
        <p:spPr>
          <a:xfrm>
            <a:off x="4830000" y="206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IT</a:t>
            </a:r>
          </a:p>
        </p:txBody>
      </p:sp>
      <p:sp>
        <p:nvSpPr>
          <p:cNvPr id="24" name="Rectangle 23"/>
          <p:cNvSpPr/>
          <p:nvPr/>
        </p:nvSpPr>
        <p:spPr>
          <a:xfrm>
            <a:off x="5590000" y="206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T</a:t>
            </a:r>
          </a:p>
        </p:txBody>
      </p:sp>
      <p:sp>
        <p:nvSpPr>
          <p:cNvPr id="25" name="Rectangle 24"/>
          <p:cNvSpPr/>
          <p:nvPr/>
        </p:nvSpPr>
        <p:spPr>
          <a:xfrm>
            <a:off x="6540000" y="206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a:t>
            </a:r>
          </a:p>
        </p:txBody>
      </p:sp>
      <p:sp>
        <p:nvSpPr>
          <p:cNvPr id="26" name="Rectangle 25"/>
          <p:cNvSpPr/>
          <p:nvPr/>
        </p:nvSpPr>
        <p:spPr>
          <a:xfrm>
            <a:off x="3750000" y="227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27" name="Rectangle 26"/>
          <p:cNvSpPr/>
          <p:nvPr/>
        </p:nvSpPr>
        <p:spPr>
          <a:xfrm>
            <a:off x="4230000" y="227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a:t>
            </a:r>
          </a:p>
        </p:txBody>
      </p:sp>
      <p:sp>
        <p:nvSpPr>
          <p:cNvPr id="28" name="Rectangle 27"/>
          <p:cNvSpPr/>
          <p:nvPr/>
        </p:nvSpPr>
        <p:spPr>
          <a:xfrm>
            <a:off x="4830000" y="227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DG</a:t>
            </a:r>
          </a:p>
        </p:txBody>
      </p:sp>
      <p:sp>
        <p:nvSpPr>
          <p:cNvPr id="29" name="Rectangle 28"/>
          <p:cNvSpPr/>
          <p:nvPr/>
        </p:nvSpPr>
        <p:spPr>
          <a:xfrm>
            <a:off x="5590000" y="227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G</a:t>
            </a:r>
          </a:p>
        </p:txBody>
      </p:sp>
      <p:sp>
        <p:nvSpPr>
          <p:cNvPr id="30" name="Rectangle 29"/>
          <p:cNvSpPr/>
          <p:nvPr/>
        </p:nvSpPr>
        <p:spPr>
          <a:xfrm>
            <a:off x="6540000" y="227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13 + 12 = 25</a:t>
            </a:r>
          </a:p>
        </p:txBody>
      </p:sp>
      <p:sp>
        <p:nvSpPr>
          <p:cNvPr id="31" name="Rectangle 30"/>
          <p:cNvSpPr/>
          <p:nvPr/>
        </p:nvSpPr>
        <p:spPr>
          <a:xfrm>
            <a:off x="3750000" y="247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2" name="Rectangle 31"/>
          <p:cNvSpPr/>
          <p:nvPr/>
        </p:nvSpPr>
        <p:spPr>
          <a:xfrm>
            <a:off x="4230000" y="247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3" name="Rectangle 32"/>
          <p:cNvSpPr/>
          <p:nvPr/>
        </p:nvSpPr>
        <p:spPr>
          <a:xfrm>
            <a:off x="4830000" y="247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DH</a:t>
            </a:r>
          </a:p>
        </p:txBody>
      </p:sp>
      <p:sp>
        <p:nvSpPr>
          <p:cNvPr id="34" name="Rectangle 33"/>
          <p:cNvSpPr/>
          <p:nvPr/>
        </p:nvSpPr>
        <p:spPr>
          <a:xfrm>
            <a:off x="5590000" y="247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a:t>
            </a:r>
          </a:p>
        </p:txBody>
      </p:sp>
      <p:sp>
        <p:nvSpPr>
          <p:cNvPr id="35" name="Rectangle 34"/>
          <p:cNvSpPr/>
          <p:nvPr/>
        </p:nvSpPr>
        <p:spPr>
          <a:xfrm>
            <a:off x="6540000" y="247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 + 11 = 23*</a:t>
            </a:r>
          </a:p>
        </p:txBody>
      </p:sp>
      <p:sp>
        <p:nvSpPr>
          <p:cNvPr id="36" name="Rectangle 35"/>
          <p:cNvSpPr/>
          <p:nvPr/>
        </p:nvSpPr>
        <p:spPr>
          <a:xfrm>
            <a:off x="3750000" y="268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7" name="Rectangle 36"/>
          <p:cNvSpPr/>
          <p:nvPr/>
        </p:nvSpPr>
        <p:spPr>
          <a:xfrm>
            <a:off x="4230000" y="268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a:t>
            </a:r>
          </a:p>
        </p:txBody>
      </p:sp>
      <p:sp>
        <p:nvSpPr>
          <p:cNvPr id="38" name="Rectangle 37"/>
          <p:cNvSpPr/>
          <p:nvPr/>
        </p:nvSpPr>
        <p:spPr>
          <a:xfrm>
            <a:off x="4830000" y="268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EG</a:t>
            </a:r>
          </a:p>
        </p:txBody>
      </p:sp>
      <p:sp>
        <p:nvSpPr>
          <p:cNvPr id="39" name="Rectangle 38"/>
          <p:cNvSpPr/>
          <p:nvPr/>
        </p:nvSpPr>
        <p:spPr>
          <a:xfrm>
            <a:off x="5590000" y="268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G</a:t>
            </a:r>
          </a:p>
        </p:txBody>
      </p:sp>
      <p:sp>
        <p:nvSpPr>
          <p:cNvPr id="40" name="Rectangle 39"/>
          <p:cNvSpPr/>
          <p:nvPr/>
        </p:nvSpPr>
        <p:spPr>
          <a:xfrm>
            <a:off x="6540000" y="268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 + 12 = 26</a:t>
            </a:r>
          </a:p>
        </p:txBody>
      </p:sp>
      <p:sp>
        <p:nvSpPr>
          <p:cNvPr id="41" name="Rectangle 40"/>
          <p:cNvSpPr/>
          <p:nvPr/>
        </p:nvSpPr>
        <p:spPr>
          <a:xfrm>
            <a:off x="3750000" y="288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2" name="Rectangle 41"/>
          <p:cNvSpPr/>
          <p:nvPr/>
        </p:nvSpPr>
        <p:spPr>
          <a:xfrm>
            <a:off x="4230000" y="288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3" name="Rectangle 42"/>
          <p:cNvSpPr/>
          <p:nvPr/>
        </p:nvSpPr>
        <p:spPr>
          <a:xfrm>
            <a:off x="4830000" y="288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EH</a:t>
            </a:r>
          </a:p>
        </p:txBody>
      </p:sp>
      <p:sp>
        <p:nvSpPr>
          <p:cNvPr id="44" name="Rectangle 43"/>
          <p:cNvSpPr/>
          <p:nvPr/>
        </p:nvSpPr>
        <p:spPr>
          <a:xfrm>
            <a:off x="5590000" y="288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a:t>
            </a:r>
          </a:p>
        </p:txBody>
      </p:sp>
      <p:sp>
        <p:nvSpPr>
          <p:cNvPr id="45" name="Rectangle 44"/>
          <p:cNvSpPr/>
          <p:nvPr/>
        </p:nvSpPr>
        <p:spPr>
          <a:xfrm>
            <a:off x="6540000" y="288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 + 11 = 21</a:t>
            </a:r>
          </a:p>
        </p:txBody>
      </p:sp>
      <p:sp>
        <p:nvSpPr>
          <p:cNvPr id="46" name="Rectangle 45"/>
          <p:cNvSpPr/>
          <p:nvPr/>
        </p:nvSpPr>
        <p:spPr>
          <a:xfrm>
            <a:off x="3750000" y="309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7" name="Rectangle 46"/>
          <p:cNvSpPr/>
          <p:nvPr/>
        </p:nvSpPr>
        <p:spPr>
          <a:xfrm>
            <a:off x="4230000" y="309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8" name="Rectangle 47"/>
          <p:cNvSpPr/>
          <p:nvPr/>
        </p:nvSpPr>
        <p:spPr>
          <a:xfrm>
            <a:off x="4830000" y="309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EI</a:t>
            </a:r>
          </a:p>
        </p:txBody>
      </p:sp>
      <p:sp>
        <p:nvSpPr>
          <p:cNvPr id="49" name="Rectangle 48"/>
          <p:cNvSpPr/>
          <p:nvPr/>
        </p:nvSpPr>
        <p:spPr>
          <a:xfrm>
            <a:off x="5590000" y="309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I</a:t>
            </a:r>
          </a:p>
        </p:txBody>
      </p:sp>
      <p:sp>
        <p:nvSpPr>
          <p:cNvPr id="50" name="Rectangle 49"/>
          <p:cNvSpPr/>
          <p:nvPr/>
        </p:nvSpPr>
        <p:spPr>
          <a:xfrm>
            <a:off x="6540000" y="309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11 + 9 = 20*</a:t>
            </a:r>
          </a:p>
        </p:txBody>
      </p:sp>
      <p:sp>
        <p:nvSpPr>
          <p:cNvPr id="51" name="Rectangle 50"/>
          <p:cNvSpPr/>
          <p:nvPr/>
        </p:nvSpPr>
        <p:spPr>
          <a:xfrm>
            <a:off x="3750000" y="329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2" name="Rectangle 51"/>
          <p:cNvSpPr/>
          <p:nvPr/>
        </p:nvSpPr>
        <p:spPr>
          <a:xfrm>
            <a:off x="4230000" y="329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a:t>
            </a:r>
          </a:p>
        </p:txBody>
      </p:sp>
      <p:sp>
        <p:nvSpPr>
          <p:cNvPr id="53" name="Rectangle 52"/>
          <p:cNvSpPr/>
          <p:nvPr/>
        </p:nvSpPr>
        <p:spPr>
          <a:xfrm>
            <a:off x="4830000" y="329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FH</a:t>
            </a:r>
          </a:p>
        </p:txBody>
      </p:sp>
      <p:sp>
        <p:nvSpPr>
          <p:cNvPr id="54" name="Rectangle 53"/>
          <p:cNvSpPr/>
          <p:nvPr/>
        </p:nvSpPr>
        <p:spPr>
          <a:xfrm>
            <a:off x="5590000" y="329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a:t>
            </a:r>
          </a:p>
        </p:txBody>
      </p:sp>
      <p:sp>
        <p:nvSpPr>
          <p:cNvPr id="55" name="Rectangle 54"/>
          <p:cNvSpPr/>
          <p:nvPr/>
        </p:nvSpPr>
        <p:spPr>
          <a:xfrm>
            <a:off x="6540000" y="329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 + 11 = 25</a:t>
            </a:r>
          </a:p>
        </p:txBody>
      </p:sp>
      <p:sp>
        <p:nvSpPr>
          <p:cNvPr id="56" name="Rectangle 55"/>
          <p:cNvSpPr/>
          <p:nvPr/>
        </p:nvSpPr>
        <p:spPr>
          <a:xfrm>
            <a:off x="3750000" y="350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7" name="Rectangle 56"/>
          <p:cNvSpPr/>
          <p:nvPr/>
        </p:nvSpPr>
        <p:spPr>
          <a:xfrm>
            <a:off x="4230000" y="350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8" name="Rectangle 57"/>
          <p:cNvSpPr/>
          <p:nvPr/>
        </p:nvSpPr>
        <p:spPr>
          <a:xfrm>
            <a:off x="4830000" y="350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FI</a:t>
            </a:r>
          </a:p>
        </p:txBody>
      </p:sp>
      <p:sp>
        <p:nvSpPr>
          <p:cNvPr id="59" name="Rectangle 58"/>
          <p:cNvSpPr/>
          <p:nvPr/>
        </p:nvSpPr>
        <p:spPr>
          <a:xfrm>
            <a:off x="5590000" y="350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I</a:t>
            </a:r>
          </a:p>
        </p:txBody>
      </p:sp>
      <p:sp>
        <p:nvSpPr>
          <p:cNvPr id="60" name="Rectangle 59"/>
          <p:cNvSpPr/>
          <p:nvPr/>
        </p:nvSpPr>
        <p:spPr>
          <a:xfrm>
            <a:off x="6540000" y="350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 + 9 = 21*</a:t>
            </a:r>
          </a:p>
        </p:txBody>
      </p:sp>
      <p:sp>
        <p:nvSpPr>
          <p:cNvPr id="61" name="Rectangle 60"/>
          <p:cNvSpPr/>
          <p:nvPr/>
        </p:nvSpPr>
        <p:spPr>
          <a:xfrm>
            <a:off x="3750000" y="370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62" name="Rectangle 61"/>
          <p:cNvSpPr/>
          <p:nvPr/>
        </p:nvSpPr>
        <p:spPr>
          <a:xfrm>
            <a:off x="4230000" y="370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a:t>
            </a:r>
          </a:p>
        </p:txBody>
      </p:sp>
      <p:sp>
        <p:nvSpPr>
          <p:cNvPr id="63" name="Rectangle 62"/>
          <p:cNvSpPr/>
          <p:nvPr/>
        </p:nvSpPr>
        <p:spPr>
          <a:xfrm>
            <a:off x="4830000" y="370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AD</a:t>
            </a:r>
          </a:p>
        </p:txBody>
      </p:sp>
      <p:sp>
        <p:nvSpPr>
          <p:cNvPr id="64" name="Rectangle 63"/>
          <p:cNvSpPr/>
          <p:nvPr/>
        </p:nvSpPr>
        <p:spPr>
          <a:xfrm>
            <a:off x="5590000" y="370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a:t>
            </a:r>
          </a:p>
        </p:txBody>
      </p:sp>
      <p:sp>
        <p:nvSpPr>
          <p:cNvPr id="65" name="Rectangle 64"/>
          <p:cNvSpPr/>
          <p:nvPr/>
        </p:nvSpPr>
        <p:spPr>
          <a:xfrm>
            <a:off x="6540000" y="370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11 + 23 = 34</a:t>
            </a:r>
          </a:p>
        </p:txBody>
      </p:sp>
      <p:sp>
        <p:nvSpPr>
          <p:cNvPr id="66" name="Rectangle 65"/>
          <p:cNvSpPr/>
          <p:nvPr/>
        </p:nvSpPr>
        <p:spPr>
          <a:xfrm>
            <a:off x="3750000" y="391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7" name="Rectangle 66"/>
          <p:cNvSpPr/>
          <p:nvPr/>
        </p:nvSpPr>
        <p:spPr>
          <a:xfrm>
            <a:off x="4230000" y="391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8" name="Rectangle 67"/>
          <p:cNvSpPr/>
          <p:nvPr/>
        </p:nvSpPr>
        <p:spPr>
          <a:xfrm>
            <a:off x="4830000" y="391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AE</a:t>
            </a:r>
          </a:p>
        </p:txBody>
      </p:sp>
      <p:sp>
        <p:nvSpPr>
          <p:cNvPr id="69" name="Rectangle 68"/>
          <p:cNvSpPr/>
          <p:nvPr/>
        </p:nvSpPr>
        <p:spPr>
          <a:xfrm>
            <a:off x="5590000" y="391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a:t>
            </a:r>
          </a:p>
        </p:txBody>
      </p:sp>
      <p:sp>
        <p:nvSpPr>
          <p:cNvPr id="70" name="Rectangle 69"/>
          <p:cNvSpPr/>
          <p:nvPr/>
        </p:nvSpPr>
        <p:spPr>
          <a:xfrm>
            <a:off x="6540000" y="391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 + 20 = 30*</a:t>
            </a:r>
          </a:p>
        </p:txBody>
      </p:sp>
      <p:sp>
        <p:nvSpPr>
          <p:cNvPr id="71" name="Rectangle 70"/>
          <p:cNvSpPr/>
          <p:nvPr/>
        </p:nvSpPr>
        <p:spPr>
          <a:xfrm>
            <a:off x="3750000" y="411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2" name="Rectangle 71"/>
          <p:cNvSpPr/>
          <p:nvPr/>
        </p:nvSpPr>
        <p:spPr>
          <a:xfrm>
            <a:off x="4230000" y="411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a:t>
            </a:r>
          </a:p>
        </p:txBody>
      </p:sp>
      <p:sp>
        <p:nvSpPr>
          <p:cNvPr id="73" name="Rectangle 72"/>
          <p:cNvSpPr/>
          <p:nvPr/>
        </p:nvSpPr>
        <p:spPr>
          <a:xfrm>
            <a:off x="4830000" y="411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BD</a:t>
            </a:r>
          </a:p>
        </p:txBody>
      </p:sp>
      <p:sp>
        <p:nvSpPr>
          <p:cNvPr id="74" name="Rectangle 73"/>
          <p:cNvSpPr/>
          <p:nvPr/>
        </p:nvSpPr>
        <p:spPr>
          <a:xfrm>
            <a:off x="5590000" y="411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a:t>
            </a:r>
          </a:p>
        </p:txBody>
      </p:sp>
      <p:sp>
        <p:nvSpPr>
          <p:cNvPr id="75" name="Rectangle 74"/>
          <p:cNvSpPr/>
          <p:nvPr/>
        </p:nvSpPr>
        <p:spPr>
          <a:xfrm>
            <a:off x="6540000" y="411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 + 23 = 32*</a:t>
            </a:r>
          </a:p>
        </p:txBody>
      </p:sp>
      <p:sp>
        <p:nvSpPr>
          <p:cNvPr id="76" name="Rectangle 75"/>
          <p:cNvSpPr/>
          <p:nvPr/>
        </p:nvSpPr>
        <p:spPr>
          <a:xfrm>
            <a:off x="3750000" y="432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7" name="Rectangle 76"/>
          <p:cNvSpPr/>
          <p:nvPr/>
        </p:nvSpPr>
        <p:spPr>
          <a:xfrm>
            <a:off x="4230000" y="432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8" name="Rectangle 77"/>
          <p:cNvSpPr/>
          <p:nvPr/>
        </p:nvSpPr>
        <p:spPr>
          <a:xfrm>
            <a:off x="4830000" y="432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BE</a:t>
            </a:r>
          </a:p>
        </p:txBody>
      </p:sp>
      <p:sp>
        <p:nvSpPr>
          <p:cNvPr id="79" name="Rectangle 78"/>
          <p:cNvSpPr/>
          <p:nvPr/>
        </p:nvSpPr>
        <p:spPr>
          <a:xfrm>
            <a:off x="5590000" y="432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a:t>
            </a:r>
          </a:p>
        </p:txBody>
      </p:sp>
      <p:sp>
        <p:nvSpPr>
          <p:cNvPr id="80" name="Rectangle 79"/>
          <p:cNvSpPr/>
          <p:nvPr/>
        </p:nvSpPr>
        <p:spPr>
          <a:xfrm>
            <a:off x="6540000" y="432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13 + 20 = 33</a:t>
            </a:r>
          </a:p>
        </p:txBody>
      </p:sp>
      <p:sp>
        <p:nvSpPr>
          <p:cNvPr id="81" name="Rectangle 80"/>
          <p:cNvSpPr/>
          <p:nvPr/>
        </p:nvSpPr>
        <p:spPr>
          <a:xfrm>
            <a:off x="3750000" y="452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2" name="Rectangle 81"/>
          <p:cNvSpPr/>
          <p:nvPr/>
        </p:nvSpPr>
        <p:spPr>
          <a:xfrm>
            <a:off x="4230000" y="452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3" name="Rectangle 82"/>
          <p:cNvSpPr/>
          <p:nvPr/>
        </p:nvSpPr>
        <p:spPr>
          <a:xfrm>
            <a:off x="4830000" y="452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BF</a:t>
            </a:r>
          </a:p>
        </p:txBody>
      </p:sp>
      <p:sp>
        <p:nvSpPr>
          <p:cNvPr id="84" name="Rectangle 83"/>
          <p:cNvSpPr/>
          <p:nvPr/>
        </p:nvSpPr>
        <p:spPr>
          <a:xfrm>
            <a:off x="5590000" y="452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a:t>
            </a:r>
          </a:p>
        </p:txBody>
      </p:sp>
      <p:sp>
        <p:nvSpPr>
          <p:cNvPr id="85" name="Rectangle 84"/>
          <p:cNvSpPr/>
          <p:nvPr/>
        </p:nvSpPr>
        <p:spPr>
          <a:xfrm>
            <a:off x="6540000" y="452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 + 21 = 33</a:t>
            </a:r>
          </a:p>
        </p:txBody>
      </p:sp>
      <p:sp>
        <p:nvSpPr>
          <p:cNvPr id="86" name="Rectangle 85"/>
          <p:cNvSpPr/>
          <p:nvPr/>
        </p:nvSpPr>
        <p:spPr>
          <a:xfrm>
            <a:off x="3750000" y="473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7" name="Rectangle 86"/>
          <p:cNvSpPr/>
          <p:nvPr/>
        </p:nvSpPr>
        <p:spPr>
          <a:xfrm>
            <a:off x="4230000" y="473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a:t>
            </a:r>
          </a:p>
        </p:txBody>
      </p:sp>
      <p:sp>
        <p:nvSpPr>
          <p:cNvPr id="88" name="Rectangle 87"/>
          <p:cNvSpPr/>
          <p:nvPr/>
        </p:nvSpPr>
        <p:spPr>
          <a:xfrm>
            <a:off x="4830000" y="473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CE</a:t>
            </a:r>
          </a:p>
        </p:txBody>
      </p:sp>
      <p:sp>
        <p:nvSpPr>
          <p:cNvPr id="89" name="Rectangle 88"/>
          <p:cNvSpPr/>
          <p:nvPr/>
        </p:nvSpPr>
        <p:spPr>
          <a:xfrm>
            <a:off x="5590000" y="473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a:t>
            </a:r>
          </a:p>
        </p:txBody>
      </p:sp>
      <p:sp>
        <p:nvSpPr>
          <p:cNvPr id="90" name="Rectangle 89"/>
          <p:cNvSpPr/>
          <p:nvPr/>
        </p:nvSpPr>
        <p:spPr>
          <a:xfrm>
            <a:off x="6540000" y="473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 + 20 = 32*</a:t>
            </a:r>
          </a:p>
        </p:txBody>
      </p:sp>
      <p:sp>
        <p:nvSpPr>
          <p:cNvPr id="91" name="Rectangle 90"/>
          <p:cNvSpPr/>
          <p:nvPr/>
        </p:nvSpPr>
        <p:spPr>
          <a:xfrm>
            <a:off x="3750000" y="493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92" name="Rectangle 91"/>
          <p:cNvSpPr/>
          <p:nvPr/>
        </p:nvSpPr>
        <p:spPr>
          <a:xfrm>
            <a:off x="4230000" y="493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93" name="Rectangle 92"/>
          <p:cNvSpPr/>
          <p:nvPr/>
        </p:nvSpPr>
        <p:spPr>
          <a:xfrm>
            <a:off x="4830000" y="493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CF</a:t>
            </a:r>
          </a:p>
        </p:txBody>
      </p:sp>
      <p:sp>
        <p:nvSpPr>
          <p:cNvPr id="94" name="Rectangle 93"/>
          <p:cNvSpPr/>
          <p:nvPr/>
        </p:nvSpPr>
        <p:spPr>
          <a:xfrm>
            <a:off x="5590000" y="493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a:t>
            </a:r>
          </a:p>
        </p:txBody>
      </p:sp>
      <p:sp>
        <p:nvSpPr>
          <p:cNvPr id="95" name="Rectangle 94"/>
          <p:cNvSpPr/>
          <p:nvPr/>
        </p:nvSpPr>
        <p:spPr>
          <a:xfrm>
            <a:off x="6540000" y="493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13 + 21 = 34</a:t>
            </a:r>
          </a:p>
        </p:txBody>
      </p:sp>
      <p:sp>
        <p:nvSpPr>
          <p:cNvPr id="96" name="Rectangle 95"/>
          <p:cNvSpPr/>
          <p:nvPr/>
        </p:nvSpPr>
        <p:spPr>
          <a:xfrm>
            <a:off x="3750000" y="514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97" name="Rectangle 96"/>
          <p:cNvSpPr/>
          <p:nvPr/>
        </p:nvSpPr>
        <p:spPr>
          <a:xfrm>
            <a:off x="4230000" y="514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S</a:t>
            </a:r>
          </a:p>
        </p:txBody>
      </p:sp>
      <p:sp>
        <p:nvSpPr>
          <p:cNvPr id="98" name="Rectangle 97"/>
          <p:cNvSpPr/>
          <p:nvPr/>
        </p:nvSpPr>
        <p:spPr>
          <a:xfrm>
            <a:off x="4830000" y="514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SA</a:t>
            </a:r>
          </a:p>
        </p:txBody>
      </p:sp>
      <p:sp>
        <p:nvSpPr>
          <p:cNvPr id="99" name="Rectangle 98"/>
          <p:cNvSpPr/>
          <p:nvPr/>
        </p:nvSpPr>
        <p:spPr>
          <a:xfrm>
            <a:off x="5590000" y="514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a:t>
            </a:r>
          </a:p>
        </p:txBody>
      </p:sp>
      <p:sp>
        <p:nvSpPr>
          <p:cNvPr id="100" name="Rectangle 99"/>
          <p:cNvSpPr/>
          <p:nvPr/>
        </p:nvSpPr>
        <p:spPr>
          <a:xfrm>
            <a:off x="6540000" y="514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 + 30 = 40*</a:t>
            </a:r>
          </a:p>
        </p:txBody>
      </p:sp>
      <p:sp>
        <p:nvSpPr>
          <p:cNvPr id="101" name="Rectangle 100"/>
          <p:cNvSpPr/>
          <p:nvPr/>
        </p:nvSpPr>
        <p:spPr>
          <a:xfrm>
            <a:off x="3750000" y="534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02" name="Rectangle 101"/>
          <p:cNvSpPr/>
          <p:nvPr/>
        </p:nvSpPr>
        <p:spPr>
          <a:xfrm>
            <a:off x="4230000" y="534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03" name="Rectangle 102"/>
          <p:cNvSpPr/>
          <p:nvPr/>
        </p:nvSpPr>
        <p:spPr>
          <a:xfrm>
            <a:off x="4830000" y="534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SB</a:t>
            </a:r>
          </a:p>
        </p:txBody>
      </p:sp>
      <p:sp>
        <p:nvSpPr>
          <p:cNvPr id="104" name="Rectangle 103"/>
          <p:cNvSpPr/>
          <p:nvPr/>
        </p:nvSpPr>
        <p:spPr>
          <a:xfrm>
            <a:off x="5590000" y="534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a:t>
            </a:r>
          </a:p>
        </p:txBody>
      </p:sp>
      <p:sp>
        <p:nvSpPr>
          <p:cNvPr id="105" name="Rectangle 104"/>
          <p:cNvSpPr/>
          <p:nvPr/>
        </p:nvSpPr>
        <p:spPr>
          <a:xfrm>
            <a:off x="6540000" y="534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11 + 32 = 43</a:t>
            </a:r>
          </a:p>
        </p:txBody>
      </p:sp>
      <p:sp>
        <p:nvSpPr>
          <p:cNvPr id="106" name="Rectangle 105"/>
          <p:cNvSpPr/>
          <p:nvPr/>
        </p:nvSpPr>
        <p:spPr>
          <a:xfrm>
            <a:off x="3750000" y="555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07" name="Rectangle 106"/>
          <p:cNvSpPr/>
          <p:nvPr/>
        </p:nvSpPr>
        <p:spPr>
          <a:xfrm>
            <a:off x="4230000" y="555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08" name="Rectangle 107"/>
          <p:cNvSpPr/>
          <p:nvPr/>
        </p:nvSpPr>
        <p:spPr>
          <a:xfrm>
            <a:off x="4830000" y="555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SC</a:t>
            </a:r>
          </a:p>
        </p:txBody>
      </p:sp>
      <p:sp>
        <p:nvSpPr>
          <p:cNvPr id="109" name="Rectangle 108"/>
          <p:cNvSpPr/>
          <p:nvPr/>
        </p:nvSpPr>
        <p:spPr>
          <a:xfrm>
            <a:off x="5590000" y="555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a:t>
            </a:r>
          </a:p>
        </p:txBody>
      </p:sp>
      <p:sp>
        <p:nvSpPr>
          <p:cNvPr id="110" name="Rectangle 109"/>
          <p:cNvSpPr/>
          <p:nvPr/>
        </p:nvSpPr>
        <p:spPr>
          <a:xfrm>
            <a:off x="6540000" y="555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 + 32 = 44</a:t>
            </a:r>
          </a:p>
        </p:txBody>
      </p:sp>
      <p:sp>
        <p:nvSpPr>
          <p:cNvPr id="111" name="Rectangle 110"/>
          <p:cNvSpPr/>
          <p:nvPr/>
        </p:nvSpPr>
        <p:spPr>
          <a:xfrm rot="19488887">
            <a:off x="287465" y="3937139"/>
            <a:ext cx="84504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 name="Isosceles Triangle 111"/>
          <p:cNvSpPr/>
          <p:nvPr/>
        </p:nvSpPr>
        <p:spPr>
          <a:xfrm rot="3288887">
            <a:off x="717522" y="3892317"/>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3" name="TextBox 112"/>
          <p:cNvSpPr txBox="1"/>
          <p:nvPr/>
        </p:nvSpPr>
        <p:spPr>
          <a:xfrm>
            <a:off x="272549" y="3783560"/>
            <a:ext cx="800000" cy="220000"/>
          </a:xfrm>
          <a:prstGeom prst="rect">
            <a:avLst/>
          </a:prstGeom>
          <a:noFill/>
        </p:spPr>
        <p:txBody>
          <a:bodyPr wrap="none" anchor="ctr" lIns="0" rIns="0" tIns="0" bIns="0">
            <a:spAutoFit/>
          </a:bodyPr>
          <a:lstStyle/>
          <a:p>
            <a:pPr algn="ctr"/>
            <a:r>
              <a:rPr sz="900" i="0" b="0">
                <a:solidFill>
                  <a:srgbClr val="000000"/>
                </a:solidFill>
                <a:latin typeface="Calibri"/>
              </a:rPr>
              <a:t>10</a:t>
            </a:r>
          </a:p>
        </p:txBody>
      </p:sp>
      <p:sp>
        <p:nvSpPr>
          <p:cNvPr id="114" name="Rectangle 113"/>
          <p:cNvSpPr/>
          <p:nvPr/>
        </p:nvSpPr>
        <p:spPr>
          <a:xfrm>
            <a:off x="364662" y="4180607"/>
            <a:ext cx="69065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5" name="Isosceles Triangle 114"/>
          <p:cNvSpPr/>
          <p:nvPr/>
        </p:nvSpPr>
        <p:spPr>
          <a:xfrm rot="5400000">
            <a:off x="717522" y="416013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6" name="TextBox 115"/>
          <p:cNvSpPr txBox="1"/>
          <p:nvPr/>
        </p:nvSpPr>
        <p:spPr>
          <a:xfrm>
            <a:off x="344522" y="4129819"/>
            <a:ext cx="800000" cy="220000"/>
          </a:xfrm>
          <a:prstGeom prst="rect">
            <a:avLst/>
          </a:prstGeom>
          <a:noFill/>
        </p:spPr>
        <p:txBody>
          <a:bodyPr wrap="none" anchor="ctr" lIns="0" rIns="0" tIns="0" bIns="0">
            <a:spAutoFit/>
          </a:bodyPr>
          <a:lstStyle/>
          <a:p>
            <a:pPr algn="ctr"/>
            <a:r>
              <a:rPr sz="900" i="0" b="0">
                <a:solidFill>
                  <a:srgbClr val="000000"/>
                </a:solidFill>
                <a:latin typeface="Calibri"/>
              </a:rPr>
              <a:t>11</a:t>
            </a:r>
          </a:p>
        </p:txBody>
      </p:sp>
      <p:sp>
        <p:nvSpPr>
          <p:cNvPr id="117" name="Rectangle 116"/>
          <p:cNvSpPr/>
          <p:nvPr/>
        </p:nvSpPr>
        <p:spPr>
          <a:xfrm rot="2239727">
            <a:off x="275708" y="4443949"/>
            <a:ext cx="86856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8" name="Isosceles Triangle 117"/>
          <p:cNvSpPr/>
          <p:nvPr/>
        </p:nvSpPr>
        <p:spPr>
          <a:xfrm rot="7639727">
            <a:off x="717522" y="444980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9" name="TextBox 118"/>
          <p:cNvSpPr txBox="1"/>
          <p:nvPr/>
        </p:nvSpPr>
        <p:spPr>
          <a:xfrm>
            <a:off x="270589" y="4395141"/>
            <a:ext cx="800000" cy="220000"/>
          </a:xfrm>
          <a:prstGeom prst="rect">
            <a:avLst/>
          </a:prstGeom>
          <a:noFill/>
        </p:spPr>
        <p:txBody>
          <a:bodyPr wrap="none" anchor="ctr" lIns="0" rIns="0" tIns="0" bIns="0">
            <a:spAutoFit/>
          </a:bodyPr>
          <a:lstStyle/>
          <a:p>
            <a:pPr algn="ctr"/>
            <a:r>
              <a:rPr sz="900" i="0" b="0">
                <a:solidFill>
                  <a:srgbClr val="000000"/>
                </a:solidFill>
                <a:latin typeface="Calibri"/>
              </a:rPr>
              <a:t>12</a:t>
            </a:r>
          </a:p>
        </p:txBody>
      </p:sp>
      <p:sp>
        <p:nvSpPr>
          <p:cNvPr id="120" name="Rectangle 119"/>
          <p:cNvSpPr/>
          <p:nvPr/>
        </p:nvSpPr>
        <p:spPr>
          <a:xfrm>
            <a:off x="1055316" y="3693671"/>
            <a:ext cx="8446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1" name="Isosceles Triangle 120"/>
          <p:cNvSpPr/>
          <p:nvPr/>
        </p:nvSpPr>
        <p:spPr>
          <a:xfrm rot="5400000">
            <a:off x="1492892" y="3673196"/>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2" name="TextBox 121"/>
          <p:cNvSpPr txBox="1"/>
          <p:nvPr/>
        </p:nvSpPr>
        <p:spPr>
          <a:xfrm>
            <a:off x="1077658" y="3543509"/>
            <a:ext cx="800000" cy="220000"/>
          </a:xfrm>
          <a:prstGeom prst="rect">
            <a:avLst/>
          </a:prstGeom>
          <a:noFill/>
        </p:spPr>
        <p:txBody>
          <a:bodyPr wrap="none" anchor="ctr" lIns="0" rIns="0" tIns="0" bIns="0">
            <a:spAutoFit/>
          </a:bodyPr>
          <a:lstStyle/>
          <a:p>
            <a:pPr algn="ctr"/>
            <a:r>
              <a:rPr sz="900" i="0" b="0">
                <a:solidFill>
                  <a:srgbClr val="000000"/>
                </a:solidFill>
                <a:latin typeface="Calibri"/>
              </a:rPr>
              <a:t>11</a:t>
            </a:r>
          </a:p>
        </p:txBody>
      </p:sp>
      <p:sp>
        <p:nvSpPr>
          <p:cNvPr id="123" name="Rectangle 122"/>
          <p:cNvSpPr/>
          <p:nvPr/>
        </p:nvSpPr>
        <p:spPr>
          <a:xfrm rot="1797731">
            <a:off x="990165" y="3937139"/>
            <a:ext cx="9749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4" name="Isosceles Triangle 123"/>
          <p:cNvSpPr/>
          <p:nvPr/>
        </p:nvSpPr>
        <p:spPr>
          <a:xfrm rot="7197731">
            <a:off x="1492892" y="3941011"/>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5" name="TextBox 124"/>
          <p:cNvSpPr txBox="1"/>
          <p:nvPr/>
        </p:nvSpPr>
        <p:spPr>
          <a:xfrm>
            <a:off x="814422" y="3746680"/>
            <a:ext cx="800000" cy="220000"/>
          </a:xfrm>
          <a:prstGeom prst="rect">
            <a:avLst/>
          </a:prstGeom>
          <a:noFill/>
        </p:spPr>
        <p:txBody>
          <a:bodyPr wrap="none" anchor="ctr" lIns="0" rIns="0" tIns="0" bIns="0">
            <a:spAutoFit/>
          </a:bodyPr>
          <a:lstStyle/>
          <a:p>
            <a:pPr algn="ctr"/>
            <a:r>
              <a:rPr sz="900" i="0" b="0">
                <a:solidFill>
                  <a:srgbClr val="000000"/>
                </a:solidFill>
                <a:latin typeface="Calibri"/>
              </a:rPr>
              <a:t>10</a:t>
            </a:r>
          </a:p>
        </p:txBody>
      </p:sp>
      <p:sp>
        <p:nvSpPr>
          <p:cNvPr id="126" name="Rectangle 125"/>
          <p:cNvSpPr/>
          <p:nvPr/>
        </p:nvSpPr>
        <p:spPr>
          <a:xfrm rot="19802269">
            <a:off x="990165" y="3937139"/>
            <a:ext cx="9749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7" name="Isosceles Triangle 126"/>
          <p:cNvSpPr/>
          <p:nvPr/>
        </p:nvSpPr>
        <p:spPr>
          <a:xfrm rot="3602269">
            <a:off x="1492892" y="3892317"/>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8" name="TextBox 127"/>
          <p:cNvSpPr txBox="1"/>
          <p:nvPr/>
        </p:nvSpPr>
        <p:spPr>
          <a:xfrm>
            <a:off x="816331" y="3929959"/>
            <a:ext cx="800000" cy="220000"/>
          </a:xfrm>
          <a:prstGeom prst="rect">
            <a:avLst/>
          </a:prstGeom>
          <a:noFill/>
        </p:spPr>
        <p:txBody>
          <a:bodyPr wrap="none" anchor="ctr" lIns="0" rIns="0" tIns="0" bIns="0">
            <a:spAutoFit/>
          </a:bodyPr>
          <a:lstStyle/>
          <a:p>
            <a:pPr algn="ctr"/>
            <a:r>
              <a:rPr sz="900" i="0" b="0">
                <a:solidFill>
                  <a:srgbClr val="000000"/>
                </a:solidFill>
                <a:latin typeface="Calibri"/>
              </a:rPr>
              <a:t>9</a:t>
            </a:r>
          </a:p>
        </p:txBody>
      </p:sp>
      <p:sp>
        <p:nvSpPr>
          <p:cNvPr id="129" name="Rectangle 128"/>
          <p:cNvSpPr/>
          <p:nvPr/>
        </p:nvSpPr>
        <p:spPr>
          <a:xfrm>
            <a:off x="1055316" y="4180607"/>
            <a:ext cx="8446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0" name="Isosceles Triangle 129"/>
          <p:cNvSpPr/>
          <p:nvPr/>
        </p:nvSpPr>
        <p:spPr>
          <a:xfrm rot="5400000">
            <a:off x="1492892" y="416013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1" name="TextBox 130"/>
          <p:cNvSpPr txBox="1"/>
          <p:nvPr/>
        </p:nvSpPr>
        <p:spPr>
          <a:xfrm>
            <a:off x="1119892" y="4129819"/>
            <a:ext cx="800000" cy="220000"/>
          </a:xfrm>
          <a:prstGeom prst="rect">
            <a:avLst/>
          </a:prstGeom>
          <a:noFill/>
        </p:spPr>
        <p:txBody>
          <a:bodyPr wrap="none" anchor="ctr" lIns="0" rIns="0" tIns="0" bIns="0">
            <a:spAutoFit/>
          </a:bodyPr>
          <a:lstStyle/>
          <a:p>
            <a:pPr algn="ctr"/>
            <a:r>
              <a:rPr sz="900" i="0" b="0">
                <a:solidFill>
                  <a:srgbClr val="000000"/>
                </a:solidFill>
                <a:latin typeface="Calibri"/>
              </a:rPr>
              <a:t>13</a:t>
            </a:r>
          </a:p>
        </p:txBody>
      </p:sp>
      <p:sp>
        <p:nvSpPr>
          <p:cNvPr id="132" name="Rectangle 131"/>
          <p:cNvSpPr/>
          <p:nvPr/>
        </p:nvSpPr>
        <p:spPr>
          <a:xfrm rot="1916685">
            <a:off x="979941" y="4443949"/>
            <a:ext cx="99543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 name="Isosceles Triangle 132"/>
          <p:cNvSpPr/>
          <p:nvPr/>
        </p:nvSpPr>
        <p:spPr>
          <a:xfrm rot="7316685">
            <a:off x="1492892" y="444980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4" name="TextBox 133"/>
          <p:cNvSpPr txBox="1"/>
          <p:nvPr/>
        </p:nvSpPr>
        <p:spPr>
          <a:xfrm>
            <a:off x="838175" y="4257209"/>
            <a:ext cx="800000" cy="220000"/>
          </a:xfrm>
          <a:prstGeom prst="rect">
            <a:avLst/>
          </a:prstGeom>
          <a:noFill/>
        </p:spPr>
        <p:txBody>
          <a:bodyPr wrap="none" anchor="ctr" lIns="0" rIns="0" tIns="0" bIns="0">
            <a:spAutoFit/>
          </a:bodyPr>
          <a:lstStyle/>
          <a:p>
            <a:pPr algn="ctr"/>
            <a:r>
              <a:rPr sz="900" i="0" b="0">
                <a:solidFill>
                  <a:srgbClr val="000000"/>
                </a:solidFill>
                <a:latin typeface="Calibri"/>
              </a:rPr>
              <a:t>12</a:t>
            </a:r>
          </a:p>
        </p:txBody>
      </p:sp>
      <p:sp>
        <p:nvSpPr>
          <p:cNvPr id="135" name="Rectangle 134"/>
          <p:cNvSpPr/>
          <p:nvPr/>
        </p:nvSpPr>
        <p:spPr>
          <a:xfrm rot="19683315">
            <a:off x="979941" y="4443949"/>
            <a:ext cx="99543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6" name="Isosceles Triangle 135"/>
          <p:cNvSpPr/>
          <p:nvPr/>
        </p:nvSpPr>
        <p:spPr>
          <a:xfrm rot="3483315">
            <a:off x="1492892" y="4397140"/>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7" name="TextBox 136"/>
          <p:cNvSpPr txBox="1"/>
          <p:nvPr/>
        </p:nvSpPr>
        <p:spPr>
          <a:xfrm>
            <a:off x="838175" y="4429740"/>
            <a:ext cx="800000" cy="220000"/>
          </a:xfrm>
          <a:prstGeom prst="rect">
            <a:avLst/>
          </a:prstGeom>
          <a:noFill/>
        </p:spPr>
        <p:txBody>
          <a:bodyPr wrap="none" anchor="ctr" lIns="0" rIns="0" tIns="0" bIns="0">
            <a:spAutoFit/>
          </a:bodyPr>
          <a:lstStyle/>
          <a:p>
            <a:pPr algn="ctr"/>
            <a:r>
              <a:rPr sz="900" i="0" b="0">
                <a:solidFill>
                  <a:srgbClr val="000000"/>
                </a:solidFill>
                <a:latin typeface="Calibri"/>
              </a:rPr>
              <a:t>12</a:t>
            </a:r>
          </a:p>
        </p:txBody>
      </p:sp>
      <p:sp>
        <p:nvSpPr>
          <p:cNvPr id="138" name="Rectangle 137"/>
          <p:cNvSpPr/>
          <p:nvPr/>
        </p:nvSpPr>
        <p:spPr>
          <a:xfrm>
            <a:off x="1055316" y="4707292"/>
            <a:ext cx="8446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9" name="Isosceles Triangle 138"/>
          <p:cNvSpPr/>
          <p:nvPr/>
        </p:nvSpPr>
        <p:spPr>
          <a:xfrm rot="5400000">
            <a:off x="1492892" y="4686817"/>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0" name="TextBox 139"/>
          <p:cNvSpPr txBox="1"/>
          <p:nvPr/>
        </p:nvSpPr>
        <p:spPr>
          <a:xfrm>
            <a:off x="1077658" y="4656504"/>
            <a:ext cx="800000" cy="220000"/>
          </a:xfrm>
          <a:prstGeom prst="rect">
            <a:avLst/>
          </a:prstGeom>
          <a:noFill/>
        </p:spPr>
        <p:txBody>
          <a:bodyPr wrap="none" anchor="ctr" lIns="0" rIns="0" tIns="0" bIns="0">
            <a:spAutoFit/>
          </a:bodyPr>
          <a:lstStyle/>
          <a:p>
            <a:pPr algn="ctr"/>
            <a:r>
              <a:rPr sz="900" i="0" b="0">
                <a:solidFill>
                  <a:srgbClr val="000000"/>
                </a:solidFill>
                <a:latin typeface="Calibri"/>
              </a:rPr>
              <a:t>13</a:t>
            </a:r>
          </a:p>
        </p:txBody>
      </p:sp>
      <p:sp>
        <p:nvSpPr>
          <p:cNvPr id="141" name="Rectangle 140"/>
          <p:cNvSpPr/>
          <p:nvPr/>
        </p:nvSpPr>
        <p:spPr>
          <a:xfrm>
            <a:off x="1899999" y="3693671"/>
            <a:ext cx="8446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2" name="Isosceles Triangle 141"/>
          <p:cNvSpPr/>
          <p:nvPr/>
        </p:nvSpPr>
        <p:spPr>
          <a:xfrm rot="5400000">
            <a:off x="2337576" y="3673196"/>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3" name="TextBox 142"/>
          <p:cNvSpPr txBox="1"/>
          <p:nvPr/>
        </p:nvSpPr>
        <p:spPr>
          <a:xfrm>
            <a:off x="1922341" y="3543509"/>
            <a:ext cx="800000" cy="220000"/>
          </a:xfrm>
          <a:prstGeom prst="rect">
            <a:avLst/>
          </a:prstGeom>
          <a:noFill/>
        </p:spPr>
        <p:txBody>
          <a:bodyPr wrap="none" anchor="ctr" lIns="0" rIns="0" tIns="0" bIns="0">
            <a:spAutoFit/>
          </a:bodyPr>
          <a:lstStyle/>
          <a:p>
            <a:pPr algn="ctr"/>
            <a:r>
              <a:rPr sz="900" i="0" b="0">
                <a:solidFill>
                  <a:srgbClr val="000000"/>
                </a:solidFill>
                <a:latin typeface="Calibri"/>
              </a:rPr>
              <a:t>13</a:t>
            </a:r>
          </a:p>
        </p:txBody>
      </p:sp>
      <p:sp>
        <p:nvSpPr>
          <p:cNvPr id="144" name="Rectangle 143"/>
          <p:cNvSpPr/>
          <p:nvPr/>
        </p:nvSpPr>
        <p:spPr>
          <a:xfrm rot="1797731">
            <a:off x="1834849" y="3937139"/>
            <a:ext cx="9749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5" name="Isosceles Triangle 144"/>
          <p:cNvSpPr/>
          <p:nvPr/>
        </p:nvSpPr>
        <p:spPr>
          <a:xfrm rot="7197731">
            <a:off x="2337576" y="3941011"/>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6" name="TextBox 145"/>
          <p:cNvSpPr txBox="1"/>
          <p:nvPr/>
        </p:nvSpPr>
        <p:spPr>
          <a:xfrm>
            <a:off x="1659106" y="3746680"/>
            <a:ext cx="800000" cy="220000"/>
          </a:xfrm>
          <a:prstGeom prst="rect">
            <a:avLst/>
          </a:prstGeom>
          <a:noFill/>
        </p:spPr>
        <p:txBody>
          <a:bodyPr wrap="none" anchor="ctr" lIns="0" rIns="0" tIns="0" bIns="0">
            <a:spAutoFit/>
          </a:bodyPr>
          <a:lstStyle/>
          <a:p>
            <a:pPr algn="ctr"/>
            <a:r>
              <a:rPr sz="900" i="0" b="0">
                <a:solidFill>
                  <a:srgbClr val="000000"/>
                </a:solidFill>
                <a:latin typeface="Calibri"/>
              </a:rPr>
              <a:t>12</a:t>
            </a:r>
          </a:p>
        </p:txBody>
      </p:sp>
      <p:sp>
        <p:nvSpPr>
          <p:cNvPr id="147" name="Rectangle 146"/>
          <p:cNvSpPr/>
          <p:nvPr/>
        </p:nvSpPr>
        <p:spPr>
          <a:xfrm rot="19802269">
            <a:off x="1834849" y="3937139"/>
            <a:ext cx="9749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8" name="Isosceles Triangle 147"/>
          <p:cNvSpPr/>
          <p:nvPr/>
        </p:nvSpPr>
        <p:spPr>
          <a:xfrm rot="3602269">
            <a:off x="2337576" y="3892317"/>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9" name="TextBox 148"/>
          <p:cNvSpPr txBox="1"/>
          <p:nvPr/>
        </p:nvSpPr>
        <p:spPr>
          <a:xfrm>
            <a:off x="2185577" y="3746680"/>
            <a:ext cx="800000" cy="220000"/>
          </a:xfrm>
          <a:prstGeom prst="rect">
            <a:avLst/>
          </a:prstGeom>
          <a:noFill/>
        </p:spPr>
        <p:txBody>
          <a:bodyPr wrap="none" anchor="ctr" lIns="0" rIns="0" tIns="0" bIns="0">
            <a:spAutoFit/>
          </a:bodyPr>
          <a:lstStyle/>
          <a:p>
            <a:pPr algn="ctr"/>
            <a:r>
              <a:rPr sz="900" i="0" b="0">
                <a:solidFill>
                  <a:srgbClr val="000000"/>
                </a:solidFill>
                <a:latin typeface="Calibri"/>
              </a:rPr>
              <a:t>14</a:t>
            </a:r>
          </a:p>
        </p:txBody>
      </p:sp>
      <p:sp>
        <p:nvSpPr>
          <p:cNvPr id="150" name="Rectangle 149"/>
          <p:cNvSpPr/>
          <p:nvPr/>
        </p:nvSpPr>
        <p:spPr>
          <a:xfrm>
            <a:off x="1899999" y="4180607"/>
            <a:ext cx="8446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1" name="Isosceles Triangle 150"/>
          <p:cNvSpPr/>
          <p:nvPr/>
        </p:nvSpPr>
        <p:spPr>
          <a:xfrm rot="5400000">
            <a:off x="2337576" y="416013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2" name="TextBox 151"/>
          <p:cNvSpPr txBox="1"/>
          <p:nvPr/>
        </p:nvSpPr>
        <p:spPr>
          <a:xfrm>
            <a:off x="1964576" y="4129819"/>
            <a:ext cx="800000" cy="220000"/>
          </a:xfrm>
          <a:prstGeom prst="rect">
            <a:avLst/>
          </a:prstGeom>
          <a:noFill/>
        </p:spPr>
        <p:txBody>
          <a:bodyPr wrap="none" anchor="ctr" lIns="0" rIns="0" tIns="0" bIns="0">
            <a:spAutoFit/>
          </a:bodyPr>
          <a:lstStyle/>
          <a:p>
            <a:pPr algn="ctr"/>
            <a:r>
              <a:rPr sz="900" i="0" b="0">
                <a:solidFill>
                  <a:srgbClr val="000000"/>
                </a:solidFill>
                <a:latin typeface="Calibri"/>
              </a:rPr>
              <a:t>10</a:t>
            </a:r>
          </a:p>
        </p:txBody>
      </p:sp>
      <p:sp>
        <p:nvSpPr>
          <p:cNvPr id="153" name="Rectangle 152"/>
          <p:cNvSpPr/>
          <p:nvPr/>
        </p:nvSpPr>
        <p:spPr>
          <a:xfrm rot="1916685">
            <a:off x="1824625" y="4443949"/>
            <a:ext cx="99543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4" name="Isosceles Triangle 153"/>
          <p:cNvSpPr/>
          <p:nvPr/>
        </p:nvSpPr>
        <p:spPr>
          <a:xfrm rot="7316685">
            <a:off x="2337576" y="444980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5" name="TextBox 154"/>
          <p:cNvSpPr txBox="1"/>
          <p:nvPr/>
        </p:nvSpPr>
        <p:spPr>
          <a:xfrm>
            <a:off x="1657518" y="4241408"/>
            <a:ext cx="800000" cy="220000"/>
          </a:xfrm>
          <a:prstGeom prst="rect">
            <a:avLst/>
          </a:prstGeom>
          <a:noFill/>
        </p:spPr>
        <p:txBody>
          <a:bodyPr wrap="none" anchor="ctr" lIns="0" rIns="0" tIns="0" bIns="0">
            <a:spAutoFit/>
          </a:bodyPr>
          <a:lstStyle/>
          <a:p>
            <a:pPr algn="ctr"/>
            <a:r>
              <a:rPr sz="900" i="0" b="0">
                <a:solidFill>
                  <a:srgbClr val="000000"/>
                </a:solidFill>
                <a:latin typeface="Calibri"/>
              </a:rPr>
              <a:t>11</a:t>
            </a:r>
          </a:p>
        </p:txBody>
      </p:sp>
      <p:sp>
        <p:nvSpPr>
          <p:cNvPr id="156" name="Rectangle 155"/>
          <p:cNvSpPr/>
          <p:nvPr/>
        </p:nvSpPr>
        <p:spPr>
          <a:xfrm rot="19683315">
            <a:off x="1824625" y="4443949"/>
            <a:ext cx="99543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7" name="Isosceles Triangle 156"/>
          <p:cNvSpPr/>
          <p:nvPr/>
        </p:nvSpPr>
        <p:spPr>
          <a:xfrm rot="3483315">
            <a:off x="2337576" y="4397140"/>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8" name="TextBox 157"/>
          <p:cNvSpPr txBox="1"/>
          <p:nvPr/>
        </p:nvSpPr>
        <p:spPr>
          <a:xfrm>
            <a:off x="1657518" y="4445540"/>
            <a:ext cx="800000" cy="220000"/>
          </a:xfrm>
          <a:prstGeom prst="rect">
            <a:avLst/>
          </a:prstGeom>
          <a:noFill/>
        </p:spPr>
        <p:txBody>
          <a:bodyPr wrap="none" anchor="ctr" lIns="0" rIns="0" tIns="0" bIns="0">
            <a:spAutoFit/>
          </a:bodyPr>
          <a:lstStyle/>
          <a:p>
            <a:pPr algn="ctr"/>
            <a:r>
              <a:rPr sz="900" i="0" b="0">
                <a:solidFill>
                  <a:srgbClr val="000000"/>
                </a:solidFill>
                <a:latin typeface="Calibri"/>
              </a:rPr>
              <a:t>14</a:t>
            </a:r>
          </a:p>
        </p:txBody>
      </p:sp>
      <p:sp>
        <p:nvSpPr>
          <p:cNvPr id="159" name="Rectangle 158"/>
          <p:cNvSpPr/>
          <p:nvPr/>
        </p:nvSpPr>
        <p:spPr>
          <a:xfrm>
            <a:off x="1899999" y="4707292"/>
            <a:ext cx="8446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0" name="Isosceles Triangle 159"/>
          <p:cNvSpPr/>
          <p:nvPr/>
        </p:nvSpPr>
        <p:spPr>
          <a:xfrm rot="5400000">
            <a:off x="2337576" y="4686817"/>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1" name="TextBox 160"/>
          <p:cNvSpPr txBox="1"/>
          <p:nvPr/>
        </p:nvSpPr>
        <p:spPr>
          <a:xfrm>
            <a:off x="1922341" y="4656504"/>
            <a:ext cx="800000" cy="220000"/>
          </a:xfrm>
          <a:prstGeom prst="rect">
            <a:avLst/>
          </a:prstGeom>
          <a:noFill/>
        </p:spPr>
        <p:txBody>
          <a:bodyPr wrap="none" anchor="ctr" lIns="0" rIns="0" tIns="0" bIns="0">
            <a:spAutoFit/>
          </a:bodyPr>
          <a:lstStyle/>
          <a:p>
            <a:pPr algn="ctr"/>
            <a:r>
              <a:rPr sz="900" i="0" b="0">
                <a:solidFill>
                  <a:srgbClr val="000000"/>
                </a:solidFill>
                <a:latin typeface="Calibri"/>
              </a:rPr>
              <a:t>12</a:t>
            </a:r>
          </a:p>
        </p:txBody>
      </p:sp>
      <p:sp>
        <p:nvSpPr>
          <p:cNvPr id="162" name="Rectangle 161"/>
          <p:cNvSpPr/>
          <p:nvPr/>
        </p:nvSpPr>
        <p:spPr>
          <a:xfrm rot="2111113">
            <a:off x="2667485" y="3937139"/>
            <a:ext cx="84504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3" name="Isosceles Triangle 162"/>
          <p:cNvSpPr/>
          <p:nvPr/>
        </p:nvSpPr>
        <p:spPr>
          <a:xfrm rot="7511113">
            <a:off x="3097543" y="3941011"/>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4" name="TextBox 163"/>
          <p:cNvSpPr txBox="1"/>
          <p:nvPr/>
        </p:nvSpPr>
        <p:spPr>
          <a:xfrm>
            <a:off x="2727450" y="3783560"/>
            <a:ext cx="800000" cy="220000"/>
          </a:xfrm>
          <a:prstGeom prst="rect">
            <a:avLst/>
          </a:prstGeom>
          <a:noFill/>
        </p:spPr>
        <p:txBody>
          <a:bodyPr wrap="none" anchor="ctr" lIns="0" rIns="0" tIns="0" bIns="0">
            <a:spAutoFit/>
          </a:bodyPr>
          <a:lstStyle/>
          <a:p>
            <a:pPr algn="ctr"/>
            <a:r>
              <a:rPr sz="900" i="0" b="0">
                <a:solidFill>
                  <a:srgbClr val="000000"/>
                </a:solidFill>
                <a:latin typeface="Calibri"/>
              </a:rPr>
              <a:t>12</a:t>
            </a:r>
          </a:p>
        </p:txBody>
      </p:sp>
      <p:sp>
        <p:nvSpPr>
          <p:cNvPr id="165" name="Rectangle 164"/>
          <p:cNvSpPr/>
          <p:nvPr/>
        </p:nvSpPr>
        <p:spPr>
          <a:xfrm>
            <a:off x="2744683" y="4180607"/>
            <a:ext cx="69065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6" name="Isosceles Triangle 165"/>
          <p:cNvSpPr/>
          <p:nvPr/>
        </p:nvSpPr>
        <p:spPr>
          <a:xfrm rot="5400000">
            <a:off x="3097543" y="416013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7" name="TextBox 166"/>
          <p:cNvSpPr txBox="1"/>
          <p:nvPr/>
        </p:nvSpPr>
        <p:spPr>
          <a:xfrm>
            <a:off x="2655477" y="4129819"/>
            <a:ext cx="800000" cy="220000"/>
          </a:xfrm>
          <a:prstGeom prst="rect">
            <a:avLst/>
          </a:prstGeom>
          <a:noFill/>
        </p:spPr>
        <p:txBody>
          <a:bodyPr wrap="none" anchor="ctr" lIns="0" rIns="0" tIns="0" bIns="0">
            <a:spAutoFit/>
          </a:bodyPr>
          <a:lstStyle/>
          <a:p>
            <a:pPr algn="ctr"/>
            <a:r>
              <a:rPr sz="900" i="0" b="0">
                <a:solidFill>
                  <a:srgbClr val="000000"/>
                </a:solidFill>
                <a:latin typeface="Calibri"/>
              </a:rPr>
              <a:t>11</a:t>
            </a:r>
          </a:p>
        </p:txBody>
      </p:sp>
      <p:sp>
        <p:nvSpPr>
          <p:cNvPr id="168" name="Rectangle 167"/>
          <p:cNvSpPr/>
          <p:nvPr/>
        </p:nvSpPr>
        <p:spPr>
          <a:xfrm rot="19360273">
            <a:off x="2655729" y="4443949"/>
            <a:ext cx="86856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9" name="Isosceles Triangle 168"/>
          <p:cNvSpPr/>
          <p:nvPr/>
        </p:nvSpPr>
        <p:spPr>
          <a:xfrm rot="3160273">
            <a:off x="3097543" y="4397140"/>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0" name="TextBox 169"/>
          <p:cNvSpPr txBox="1"/>
          <p:nvPr/>
        </p:nvSpPr>
        <p:spPr>
          <a:xfrm>
            <a:off x="2729410" y="4395141"/>
            <a:ext cx="800000" cy="220000"/>
          </a:xfrm>
          <a:prstGeom prst="rect">
            <a:avLst/>
          </a:prstGeom>
          <a:noFill/>
        </p:spPr>
        <p:txBody>
          <a:bodyPr wrap="none" anchor="ctr" lIns="0" rIns="0" tIns="0" bIns="0">
            <a:spAutoFit/>
          </a:bodyPr>
          <a:lstStyle/>
          <a:p>
            <a:pPr algn="ctr"/>
            <a:r>
              <a:rPr sz="900" i="0" b="0">
                <a:solidFill>
                  <a:srgbClr val="000000"/>
                </a:solidFill>
                <a:latin typeface="Calibri"/>
              </a:rPr>
              <a:t>9</a:t>
            </a:r>
          </a:p>
        </p:txBody>
      </p:sp>
      <p:sp>
        <p:nvSpPr>
          <p:cNvPr id="171" name="Oval 170"/>
          <p:cNvSpPr/>
          <p:nvPr/>
        </p:nvSpPr>
        <p:spPr>
          <a:xfrm>
            <a:off x="345743" y="4171212"/>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2" name="TextBox 171"/>
          <p:cNvSpPr txBox="1"/>
          <p:nvPr/>
        </p:nvSpPr>
        <p:spPr>
          <a:xfrm>
            <a:off x="57331" y="4070132"/>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S</a:t>
            </a:r>
          </a:p>
        </p:txBody>
      </p:sp>
      <p:sp>
        <p:nvSpPr>
          <p:cNvPr id="173" name="Oval 172"/>
          <p:cNvSpPr/>
          <p:nvPr/>
        </p:nvSpPr>
        <p:spPr>
          <a:xfrm>
            <a:off x="1036396" y="3684277"/>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4" name="TextBox 173"/>
          <p:cNvSpPr txBox="1"/>
          <p:nvPr/>
        </p:nvSpPr>
        <p:spPr>
          <a:xfrm>
            <a:off x="851181" y="3518220"/>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A</a:t>
            </a:r>
          </a:p>
        </p:txBody>
      </p:sp>
      <p:sp>
        <p:nvSpPr>
          <p:cNvPr id="175" name="Oval 174"/>
          <p:cNvSpPr/>
          <p:nvPr/>
        </p:nvSpPr>
        <p:spPr>
          <a:xfrm>
            <a:off x="1036396" y="4171212"/>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6" name="TextBox 175"/>
          <p:cNvSpPr txBox="1"/>
          <p:nvPr/>
        </p:nvSpPr>
        <p:spPr>
          <a:xfrm>
            <a:off x="759451" y="4012800"/>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B</a:t>
            </a:r>
          </a:p>
        </p:txBody>
      </p:sp>
      <p:sp>
        <p:nvSpPr>
          <p:cNvPr id="177" name="Oval 176"/>
          <p:cNvSpPr/>
          <p:nvPr/>
        </p:nvSpPr>
        <p:spPr>
          <a:xfrm>
            <a:off x="1036396" y="4697897"/>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8" name="TextBox 177"/>
          <p:cNvSpPr txBox="1"/>
          <p:nvPr/>
        </p:nvSpPr>
        <p:spPr>
          <a:xfrm>
            <a:off x="851181" y="4661792"/>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C</a:t>
            </a:r>
          </a:p>
        </p:txBody>
      </p:sp>
      <p:sp>
        <p:nvSpPr>
          <p:cNvPr id="179" name="Oval 178"/>
          <p:cNvSpPr/>
          <p:nvPr/>
        </p:nvSpPr>
        <p:spPr>
          <a:xfrm>
            <a:off x="1881080" y="3684277"/>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0" name="TextBox 179"/>
          <p:cNvSpPr txBox="1"/>
          <p:nvPr/>
        </p:nvSpPr>
        <p:spPr>
          <a:xfrm>
            <a:off x="1695865" y="3518220"/>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D</a:t>
            </a:r>
          </a:p>
        </p:txBody>
      </p:sp>
      <p:sp>
        <p:nvSpPr>
          <p:cNvPr id="181" name="Oval 180"/>
          <p:cNvSpPr/>
          <p:nvPr/>
        </p:nvSpPr>
        <p:spPr>
          <a:xfrm>
            <a:off x="1881080" y="4171212"/>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2" name="TextBox 181"/>
          <p:cNvSpPr txBox="1"/>
          <p:nvPr/>
        </p:nvSpPr>
        <p:spPr>
          <a:xfrm>
            <a:off x="1604134" y="4005156"/>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E</a:t>
            </a:r>
          </a:p>
        </p:txBody>
      </p:sp>
      <p:sp>
        <p:nvSpPr>
          <p:cNvPr id="183" name="Oval 182"/>
          <p:cNvSpPr/>
          <p:nvPr/>
        </p:nvSpPr>
        <p:spPr>
          <a:xfrm>
            <a:off x="1881080" y="4697897"/>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4" name="TextBox 183"/>
          <p:cNvSpPr txBox="1"/>
          <p:nvPr/>
        </p:nvSpPr>
        <p:spPr>
          <a:xfrm>
            <a:off x="1695865" y="4661792"/>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F</a:t>
            </a:r>
          </a:p>
        </p:txBody>
      </p:sp>
      <p:sp>
        <p:nvSpPr>
          <p:cNvPr id="185" name="Oval 184"/>
          <p:cNvSpPr/>
          <p:nvPr/>
        </p:nvSpPr>
        <p:spPr>
          <a:xfrm>
            <a:off x="2725764" y="3684277"/>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6" name="TextBox 185"/>
          <p:cNvSpPr txBox="1"/>
          <p:nvPr/>
        </p:nvSpPr>
        <p:spPr>
          <a:xfrm>
            <a:off x="2540548" y="3518220"/>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G</a:t>
            </a:r>
          </a:p>
        </p:txBody>
      </p:sp>
      <p:sp>
        <p:nvSpPr>
          <p:cNvPr id="187" name="Oval 186"/>
          <p:cNvSpPr/>
          <p:nvPr/>
        </p:nvSpPr>
        <p:spPr>
          <a:xfrm>
            <a:off x="2725764" y="4171212"/>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8" name="TextBox 187"/>
          <p:cNvSpPr txBox="1"/>
          <p:nvPr/>
        </p:nvSpPr>
        <p:spPr>
          <a:xfrm>
            <a:off x="2540548" y="4012800"/>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H</a:t>
            </a:r>
          </a:p>
        </p:txBody>
      </p:sp>
      <p:sp>
        <p:nvSpPr>
          <p:cNvPr id="189" name="Oval 188"/>
          <p:cNvSpPr/>
          <p:nvPr/>
        </p:nvSpPr>
        <p:spPr>
          <a:xfrm>
            <a:off x="2725764" y="4697897"/>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0" name="TextBox 189"/>
          <p:cNvSpPr txBox="1"/>
          <p:nvPr/>
        </p:nvSpPr>
        <p:spPr>
          <a:xfrm>
            <a:off x="2540548" y="4661792"/>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I</a:t>
            </a:r>
          </a:p>
        </p:txBody>
      </p:sp>
      <p:sp>
        <p:nvSpPr>
          <p:cNvPr id="191" name="Oval 190"/>
          <p:cNvSpPr/>
          <p:nvPr/>
        </p:nvSpPr>
        <p:spPr>
          <a:xfrm>
            <a:off x="3416417" y="4171212"/>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2" name="TextBox 191"/>
          <p:cNvSpPr txBox="1"/>
          <p:nvPr/>
        </p:nvSpPr>
        <p:spPr>
          <a:xfrm>
            <a:off x="3242668" y="4070132"/>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T</a:t>
            </a:r>
          </a:p>
        </p:txBody>
      </p:sp>
      <p:sp>
        <p:nvSpPr>
          <p:cNvPr id="193" name="Rectangle 192"/>
          <p:cNvSpPr/>
          <p:nvPr/>
        </p:nvSpPr>
        <p:spPr>
          <a:xfrm rot="19488887">
            <a:off x="287465" y="3930664"/>
            <a:ext cx="845049"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4" name="Rectangle 193"/>
          <p:cNvSpPr/>
          <p:nvPr/>
        </p:nvSpPr>
        <p:spPr>
          <a:xfrm rot="1797731">
            <a:off x="990165" y="3930664"/>
            <a:ext cx="974985"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5" name="Rectangle 194"/>
          <p:cNvSpPr/>
          <p:nvPr/>
        </p:nvSpPr>
        <p:spPr>
          <a:xfrm rot="1916685">
            <a:off x="1824625" y="4437474"/>
            <a:ext cx="995433"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Rectangle 195"/>
          <p:cNvSpPr/>
          <p:nvPr/>
        </p:nvSpPr>
        <p:spPr>
          <a:xfrm rot="19360273">
            <a:off x="2655729" y="4437474"/>
            <a:ext cx="868561"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7" name="TextBox 196"/>
          <p:cNvSpPr txBox="1"/>
          <p:nvPr/>
        </p:nvSpPr>
        <p:spPr>
          <a:xfrm>
            <a:off x="250000" y="5380000"/>
            <a:ext cx="3300000" cy="920000"/>
          </a:xfrm>
          <a:prstGeom prst="rect">
            <a:avLst/>
          </a:prstGeom>
          <a:noFill/>
        </p:spPr>
        <p:txBody>
          <a:bodyPr wrap="square" anchor="t" lIns="45720" rIns="45720">
            <a:spAutoFit/>
          </a:bodyPr>
          <a:lstStyle/>
          <a:p>
            <a:pPr algn="l"/>
            <a:r>
              <a:rPr sz="1200" b="1" i="0">
                <a:solidFill>
                  <a:srgbClr val="FF0000"/>
                </a:solidFill>
                <a:latin typeface="Calibri"/>
              </a:rPr>
              <a:t>a  The shortest route is SAEIT, of value 40</a:t>
            </a:r>
          </a:p>
          <a:p>
            <a:pPr algn="l"/>
            <a:r>
              <a:rPr sz="1200" b="1" i="0">
                <a:solidFill>
                  <a:srgbClr val="FF0000"/>
                </a:solidFill>
                <a:latin typeface="Calibri"/>
              </a:rPr>
              <a:t>b  SAEIT includes I, so by Bellman's principle of optimality the shortest route from S to I is SAEI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9"/>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1"/>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2"/>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3"/>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7"/>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9"/>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0"/>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61"/>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6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63"/>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64"/>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65"/>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66"/>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67"/>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68"/>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69"/>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7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71"/>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72"/>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73"/>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4"/>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75"/>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76"/>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77"/>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78"/>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79"/>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80"/>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81"/>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82"/>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83"/>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84"/>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85"/>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86"/>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87"/>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88"/>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89"/>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90"/>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91"/>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92"/>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93"/>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94"/>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95"/>
                                        </p:tgtEl>
                                        <p:attrNameLst>
                                          <p:attrName>style.visibility</p:attrName>
                                        </p:attrNameLst>
                                      </p:cBhvr>
                                      <p:to>
                                        <p:strVal val="visible"/>
                                      </p:to>
                                    </p:set>
                                  </p:childTnLst>
                                </p:cTn>
                              </p:par>
                            </p:childTnLst>
                          </p:cTn>
                        </p:par>
                      </p:childTnLst>
                    </p:cTn>
                  </p:par>
                  <p:par>
                    <p:cTn id="209" fill="hold">
                      <p:stCondLst>
                        <p:cond delay="indefinite"/>
                      </p:stCondLst>
                      <p:childTnLst>
                        <p:par>
                          <p:cTn id="210" fill="hold">
                            <p:stCondLst>
                              <p:cond delay="0"/>
                            </p:stCondLst>
                            <p:childTnLst>
                              <p:par>
                                <p:cTn id="211" presetID="1" presetClass="entr" presetSubtype="0" fill="hold" grpId="0" nodeType="clickEffect">
                                  <p:stCondLst>
                                    <p:cond delay="0"/>
                                  </p:stCondLst>
                                  <p:childTnLst>
                                    <p:set>
                                      <p:cBhvr>
                                        <p:cTn id="212" dur="1" fill="hold">
                                          <p:stCondLst>
                                            <p:cond delay="0"/>
                                          </p:stCondLst>
                                        </p:cTn>
                                        <p:tgtEl>
                                          <p:spTgt spid="6"/>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7"/>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8"/>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9"/>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10"/>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96"/>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97"/>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98"/>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99"/>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100"/>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101"/>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102"/>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03"/>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04"/>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105"/>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106"/>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107"/>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108"/>
                                        </p:tgtEl>
                                        <p:attrNameLst>
                                          <p:attrName>style.visibility</p:attrName>
                                        </p:attrNameLst>
                                      </p:cBhvr>
                                      <p:to>
                                        <p:strVal val="visible"/>
                                      </p:to>
                                    </p:set>
                                  </p:childTnLst>
                                </p:cTn>
                              </p:par>
                              <p:par>
                                <p:cTn id="247" presetID="1" presetClass="entr" presetSubtype="0" fill="hold" grpId="0" nodeType="withEffect">
                                  <p:stCondLst>
                                    <p:cond delay="0"/>
                                  </p:stCondLst>
                                  <p:childTnLst>
                                    <p:set>
                                      <p:cBhvr>
                                        <p:cTn id="248" dur="1" fill="hold">
                                          <p:stCondLst>
                                            <p:cond delay="0"/>
                                          </p:stCondLst>
                                        </p:cTn>
                                        <p:tgtEl>
                                          <p:spTgt spid="109"/>
                                        </p:tgtEl>
                                        <p:attrNameLst>
                                          <p:attrName>style.visibility</p:attrName>
                                        </p:attrNameLst>
                                      </p:cBhvr>
                                      <p:to>
                                        <p:strVal val="visible"/>
                                      </p:to>
                                    </p:set>
                                  </p:childTnLst>
                                </p:cTn>
                              </p:par>
                              <p:par>
                                <p:cTn id="249" presetID="1" presetClass="entr" presetSubtype="0" fill="hold" grpId="0" nodeType="withEffect">
                                  <p:stCondLst>
                                    <p:cond delay="0"/>
                                  </p:stCondLst>
                                  <p:childTnLst>
                                    <p:set>
                                      <p:cBhvr>
                                        <p:cTn id="250" dur="1" fill="hold">
                                          <p:stCondLst>
                                            <p:cond delay="0"/>
                                          </p:stCondLst>
                                        </p:cTn>
                                        <p:tgtEl>
                                          <p:spTgt spid="110"/>
                                        </p:tgtEl>
                                        <p:attrNameLst>
                                          <p:attrName>style.visibility</p:attrName>
                                        </p:attrNameLst>
                                      </p:cBhvr>
                                      <p:to>
                                        <p:strVal val="visible"/>
                                      </p:to>
                                    </p:set>
                                  </p:childTnLst>
                                </p:cTn>
                              </p:par>
                            </p:childTnLst>
                          </p:cTn>
                        </p:par>
                      </p:childTnLst>
                    </p:cTn>
                  </p:par>
                  <p:par>
                    <p:cTn id="251" fill="hold">
                      <p:stCondLst>
                        <p:cond delay="indefinite"/>
                      </p:stCondLst>
                      <p:childTnLst>
                        <p:par>
                          <p:cTn id="252" fill="hold">
                            <p:stCondLst>
                              <p:cond delay="0"/>
                            </p:stCondLst>
                            <p:childTnLst>
                              <p:par>
                                <p:cTn id="253" presetID="1" presetClass="entr" presetSubtype="0" fill="hold" grpId="0" nodeType="clickEffect">
                                  <p:stCondLst>
                                    <p:cond delay="0"/>
                                  </p:stCondLst>
                                  <p:childTnLst>
                                    <p:set>
                                      <p:cBhvr>
                                        <p:cTn id="254" dur="1" fill="hold">
                                          <p:stCondLst>
                                            <p:cond delay="0"/>
                                          </p:stCondLst>
                                        </p:cTn>
                                        <p:tgtEl>
                                          <p:spTgt spid="193"/>
                                        </p:tgtEl>
                                        <p:attrNameLst>
                                          <p:attrName>style.visibility</p:attrName>
                                        </p:attrNameLst>
                                      </p:cBhvr>
                                      <p:to>
                                        <p:strVal val="visible"/>
                                      </p:to>
                                    </p:set>
                                  </p:childTnLst>
                                </p:cTn>
                              </p:par>
                              <p:par>
                                <p:cTn id="255" presetID="1" presetClass="entr" presetSubtype="0" fill="hold" grpId="0" nodeType="withEffect">
                                  <p:stCondLst>
                                    <p:cond delay="0"/>
                                  </p:stCondLst>
                                  <p:childTnLst>
                                    <p:set>
                                      <p:cBhvr>
                                        <p:cTn id="256" dur="1" fill="hold">
                                          <p:stCondLst>
                                            <p:cond delay="0"/>
                                          </p:stCondLst>
                                        </p:cTn>
                                        <p:tgtEl>
                                          <p:spTgt spid="194"/>
                                        </p:tgtEl>
                                        <p:attrNameLst>
                                          <p:attrName>style.visibility</p:attrName>
                                        </p:attrNameLst>
                                      </p:cBhvr>
                                      <p:to>
                                        <p:strVal val="visible"/>
                                      </p:to>
                                    </p:set>
                                  </p:childTnLst>
                                </p:cTn>
                              </p:par>
                              <p:par>
                                <p:cTn id="257" presetID="1" presetClass="entr" presetSubtype="0" fill="hold" grpId="0" nodeType="withEffect">
                                  <p:stCondLst>
                                    <p:cond delay="0"/>
                                  </p:stCondLst>
                                  <p:childTnLst>
                                    <p:set>
                                      <p:cBhvr>
                                        <p:cTn id="258" dur="1" fill="hold">
                                          <p:stCondLst>
                                            <p:cond delay="0"/>
                                          </p:stCondLst>
                                        </p:cTn>
                                        <p:tgtEl>
                                          <p:spTgt spid="195"/>
                                        </p:tgtEl>
                                        <p:attrNameLst>
                                          <p:attrName>style.visibility</p:attrName>
                                        </p:attrNameLst>
                                      </p:cBhvr>
                                      <p:to>
                                        <p:strVal val="visible"/>
                                      </p:to>
                                    </p:set>
                                  </p:childTnLst>
                                </p:cTn>
                              </p:par>
                              <p:par>
                                <p:cTn id="259" presetID="1" presetClass="entr" presetSubtype="0" fill="hold" grpId="0" nodeType="withEffect">
                                  <p:stCondLst>
                                    <p:cond delay="0"/>
                                  </p:stCondLst>
                                  <p:childTnLst>
                                    <p:set>
                                      <p:cBhvr>
                                        <p:cTn id="260" dur="1" fill="hold">
                                          <p:stCondLst>
                                            <p:cond delay="0"/>
                                          </p:stCondLst>
                                        </p:cTn>
                                        <p:tgtEl>
                                          <p:spTgt spid="196"/>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grpId="0" nodeType="clickEffect">
                                  <p:stCondLst>
                                    <p:cond delay="0"/>
                                  </p:stCondLst>
                                  <p:childTnLst>
                                    <p:set>
                                      <p:cBhvr>
                                        <p:cTn id="264" dur="1" fill="hold">
                                          <p:stCondLst>
                                            <p:cond delay="0"/>
                                          </p:stCondLst>
                                        </p:cTn>
                                        <p:tgtEl>
                                          <p:spTgt spid="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93" grpId="0" animBg="1"/>
      <p:bldP spid="194" grpId="0" animBg="1"/>
      <p:bldP spid="195" grpId="0" animBg="1"/>
      <p:bldP spid="196" grpId="0" animBg="1"/>
      <p:bldP spid="197"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Shortest and Longest Path Problems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5A</a:t>
            </a:r>
          </a:p>
        </p:txBody>
      </p:sp>
      <p:sp>
        <p:nvSpPr>
          <p:cNvPr id="4" name="TextBox 3"/>
          <p:cNvSpPr txBox="1"/>
          <p:nvPr/>
        </p:nvSpPr>
        <p:spPr>
          <a:xfrm>
            <a:off x="250000" y="1000000"/>
            <a:ext cx="3300000" cy="2500000"/>
          </a:xfrm>
          <a:prstGeom prst="rect">
            <a:avLst/>
          </a:prstGeom>
          <a:noFill/>
        </p:spPr>
        <p:txBody>
          <a:bodyPr wrap="square" anchor="t" lIns="45720" rIns="45720">
            <a:spAutoFit/>
          </a:bodyPr>
          <a:lstStyle/>
          <a:p>
            <a:pPr algn="ctr"/>
            <a:r>
              <a:rPr sz="1200" b="1" i="0">
                <a:solidFill>
                  <a:srgbClr val="000000"/>
                </a:solidFill>
                <a:latin typeface="Calibri"/>
              </a:rPr>
              <a:t>For a maximum (longest) route, mark the largest value for each state with *</a:t>
            </a:r>
          </a:p>
          <a:p>
            <a:pPr algn="ctr"/>
            <a:r>
              <a:rPr sz="1200" b="0" i="0">
                <a:solidFill>
                  <a:srgbClr val="000000"/>
                </a:solidFill>
                <a:latin typeface="Calibri"/>
              </a:rPr>
              <a:t/>
            </a:r>
          </a:p>
          <a:p>
            <a:pPr algn="ctr"/>
            <a:r>
              <a:rPr sz="1200" b="0" i="0">
                <a:solidFill>
                  <a:srgbClr val="000000"/>
                </a:solidFill>
                <a:latin typeface="Calibri"/>
              </a:rPr>
              <a:t>If two actions from a state give the same optimal value, both are optimal: star both</a:t>
            </a:r>
          </a:p>
          <a:p>
            <a:pPr algn="ctr"/>
            <a:r>
              <a:rPr sz="1200" b="0" i="0">
                <a:solidFill>
                  <a:srgbClr val="000000"/>
                </a:solidFill>
                <a:latin typeface="Calibri"/>
              </a:rPr>
              <a:t/>
            </a:r>
          </a:p>
          <a:p>
            <a:pPr algn="ctr"/>
            <a:r>
              <a:rPr sz="1200" b="0" i="0">
                <a:solidFill>
                  <a:srgbClr val="000000"/>
                </a:solidFill>
                <a:latin typeface="Calibri"/>
              </a:rPr>
              <a:t>Later routes through that state can then use either action</a:t>
            </a:r>
          </a:p>
        </p:txBody>
      </p:sp>
      <p:sp>
        <p:nvSpPr>
          <p:cNvPr id="5" name="TextBox 4"/>
          <p:cNvSpPr txBox="1"/>
          <p:nvPr/>
        </p:nvSpPr>
        <p:spPr>
          <a:xfrm>
            <a:off x="3750000" y="1000000"/>
            <a:ext cx="5150000" cy="450000"/>
          </a:xfrm>
          <a:prstGeom prst="rect">
            <a:avLst/>
          </a:prstGeom>
          <a:noFill/>
        </p:spPr>
        <p:txBody>
          <a:bodyPr wrap="square" anchor="t" lIns="45720" rIns="45720">
            <a:spAutoFit/>
          </a:bodyPr>
          <a:lstStyle/>
          <a:p>
            <a:pPr algn="l"/>
            <a:r>
              <a:rPr sz="1100" b="0" i="0">
                <a:solidFill>
                  <a:srgbClr val="000000"/>
                </a:solidFill>
                <a:latin typeface="Calibri"/>
              </a:rPr>
              <a:t>Use dynamic programming to find the maximum cost route from S to T in the network from Example 1.</a:t>
            </a:r>
          </a:p>
        </p:txBody>
      </p:sp>
      <p:sp>
        <p:nvSpPr>
          <p:cNvPr id="6" name="Rectangle 5"/>
          <p:cNvSpPr/>
          <p:nvPr/>
        </p:nvSpPr>
        <p:spPr>
          <a:xfrm>
            <a:off x="3750000" y="145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Stage</a:t>
            </a:r>
          </a:p>
        </p:txBody>
      </p:sp>
      <p:sp>
        <p:nvSpPr>
          <p:cNvPr id="7" name="Rectangle 6"/>
          <p:cNvSpPr/>
          <p:nvPr/>
        </p:nvSpPr>
        <p:spPr>
          <a:xfrm>
            <a:off x="4230000" y="145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State</a:t>
            </a:r>
          </a:p>
        </p:txBody>
      </p:sp>
      <p:sp>
        <p:nvSpPr>
          <p:cNvPr id="8" name="Rectangle 7"/>
          <p:cNvSpPr/>
          <p:nvPr/>
        </p:nvSpPr>
        <p:spPr>
          <a:xfrm>
            <a:off x="4830000" y="145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Action</a:t>
            </a:r>
          </a:p>
        </p:txBody>
      </p:sp>
      <p:sp>
        <p:nvSpPr>
          <p:cNvPr id="9" name="Rectangle 8"/>
          <p:cNvSpPr/>
          <p:nvPr/>
        </p:nvSpPr>
        <p:spPr>
          <a:xfrm>
            <a:off x="5590000" y="145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Destination</a:t>
            </a:r>
          </a:p>
        </p:txBody>
      </p:sp>
      <p:sp>
        <p:nvSpPr>
          <p:cNvPr id="10" name="Rectangle 9"/>
          <p:cNvSpPr/>
          <p:nvPr/>
        </p:nvSpPr>
        <p:spPr>
          <a:xfrm>
            <a:off x="6540000" y="145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Value</a:t>
            </a:r>
          </a:p>
        </p:txBody>
      </p:sp>
      <p:sp>
        <p:nvSpPr>
          <p:cNvPr id="11" name="Rectangle 10"/>
          <p:cNvSpPr/>
          <p:nvPr/>
        </p:nvSpPr>
        <p:spPr>
          <a:xfrm>
            <a:off x="3750000" y="165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12" name="Rectangle 11"/>
          <p:cNvSpPr/>
          <p:nvPr/>
        </p:nvSpPr>
        <p:spPr>
          <a:xfrm>
            <a:off x="4230000" y="165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G</a:t>
            </a:r>
          </a:p>
        </p:txBody>
      </p:sp>
      <p:sp>
        <p:nvSpPr>
          <p:cNvPr id="13" name="Rectangle 12"/>
          <p:cNvSpPr/>
          <p:nvPr/>
        </p:nvSpPr>
        <p:spPr>
          <a:xfrm>
            <a:off x="4830000" y="165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GT</a:t>
            </a:r>
          </a:p>
        </p:txBody>
      </p:sp>
      <p:sp>
        <p:nvSpPr>
          <p:cNvPr id="14" name="Rectangle 13"/>
          <p:cNvSpPr/>
          <p:nvPr/>
        </p:nvSpPr>
        <p:spPr>
          <a:xfrm>
            <a:off x="5590000" y="165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T</a:t>
            </a:r>
          </a:p>
        </p:txBody>
      </p:sp>
      <p:sp>
        <p:nvSpPr>
          <p:cNvPr id="15" name="Rectangle 14"/>
          <p:cNvSpPr/>
          <p:nvPr/>
        </p:nvSpPr>
        <p:spPr>
          <a:xfrm>
            <a:off x="6540000" y="165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a:t>
            </a:r>
          </a:p>
        </p:txBody>
      </p:sp>
      <p:sp>
        <p:nvSpPr>
          <p:cNvPr id="16" name="Rectangle 15"/>
          <p:cNvSpPr/>
          <p:nvPr/>
        </p:nvSpPr>
        <p:spPr>
          <a:xfrm>
            <a:off x="3750000" y="186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7" name="Rectangle 16"/>
          <p:cNvSpPr/>
          <p:nvPr/>
        </p:nvSpPr>
        <p:spPr>
          <a:xfrm>
            <a:off x="4230000" y="186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a:t>
            </a:r>
          </a:p>
        </p:txBody>
      </p:sp>
      <p:sp>
        <p:nvSpPr>
          <p:cNvPr id="18" name="Rectangle 17"/>
          <p:cNvSpPr/>
          <p:nvPr/>
        </p:nvSpPr>
        <p:spPr>
          <a:xfrm>
            <a:off x="4830000" y="186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HT</a:t>
            </a:r>
          </a:p>
        </p:txBody>
      </p:sp>
      <p:sp>
        <p:nvSpPr>
          <p:cNvPr id="19" name="Rectangle 18"/>
          <p:cNvSpPr/>
          <p:nvPr/>
        </p:nvSpPr>
        <p:spPr>
          <a:xfrm>
            <a:off x="5590000" y="186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T</a:t>
            </a:r>
          </a:p>
        </p:txBody>
      </p:sp>
      <p:sp>
        <p:nvSpPr>
          <p:cNvPr id="20" name="Rectangle 19"/>
          <p:cNvSpPr/>
          <p:nvPr/>
        </p:nvSpPr>
        <p:spPr>
          <a:xfrm>
            <a:off x="6540000" y="186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11*</a:t>
            </a:r>
          </a:p>
        </p:txBody>
      </p:sp>
      <p:sp>
        <p:nvSpPr>
          <p:cNvPr id="21" name="Rectangle 20"/>
          <p:cNvSpPr/>
          <p:nvPr/>
        </p:nvSpPr>
        <p:spPr>
          <a:xfrm>
            <a:off x="3750000" y="206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22" name="Rectangle 21"/>
          <p:cNvSpPr/>
          <p:nvPr/>
        </p:nvSpPr>
        <p:spPr>
          <a:xfrm>
            <a:off x="4230000" y="206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I</a:t>
            </a:r>
          </a:p>
        </p:txBody>
      </p:sp>
      <p:sp>
        <p:nvSpPr>
          <p:cNvPr id="23" name="Rectangle 22"/>
          <p:cNvSpPr/>
          <p:nvPr/>
        </p:nvSpPr>
        <p:spPr>
          <a:xfrm>
            <a:off x="4830000" y="206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IT</a:t>
            </a:r>
          </a:p>
        </p:txBody>
      </p:sp>
      <p:sp>
        <p:nvSpPr>
          <p:cNvPr id="24" name="Rectangle 23"/>
          <p:cNvSpPr/>
          <p:nvPr/>
        </p:nvSpPr>
        <p:spPr>
          <a:xfrm>
            <a:off x="5590000" y="206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T</a:t>
            </a:r>
          </a:p>
        </p:txBody>
      </p:sp>
      <p:sp>
        <p:nvSpPr>
          <p:cNvPr id="25" name="Rectangle 24"/>
          <p:cNvSpPr/>
          <p:nvPr/>
        </p:nvSpPr>
        <p:spPr>
          <a:xfrm>
            <a:off x="6540000" y="206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a:t>
            </a:r>
          </a:p>
        </p:txBody>
      </p:sp>
      <p:sp>
        <p:nvSpPr>
          <p:cNvPr id="26" name="Rectangle 25"/>
          <p:cNvSpPr/>
          <p:nvPr/>
        </p:nvSpPr>
        <p:spPr>
          <a:xfrm>
            <a:off x="3750000" y="227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27" name="Rectangle 26"/>
          <p:cNvSpPr/>
          <p:nvPr/>
        </p:nvSpPr>
        <p:spPr>
          <a:xfrm>
            <a:off x="4230000" y="227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a:t>
            </a:r>
          </a:p>
        </p:txBody>
      </p:sp>
      <p:sp>
        <p:nvSpPr>
          <p:cNvPr id="28" name="Rectangle 27"/>
          <p:cNvSpPr/>
          <p:nvPr/>
        </p:nvSpPr>
        <p:spPr>
          <a:xfrm>
            <a:off x="4830000" y="227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DG</a:t>
            </a:r>
          </a:p>
        </p:txBody>
      </p:sp>
      <p:sp>
        <p:nvSpPr>
          <p:cNvPr id="29" name="Rectangle 28"/>
          <p:cNvSpPr/>
          <p:nvPr/>
        </p:nvSpPr>
        <p:spPr>
          <a:xfrm>
            <a:off x="5590000" y="227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G</a:t>
            </a:r>
          </a:p>
        </p:txBody>
      </p:sp>
      <p:sp>
        <p:nvSpPr>
          <p:cNvPr id="30" name="Rectangle 29"/>
          <p:cNvSpPr/>
          <p:nvPr/>
        </p:nvSpPr>
        <p:spPr>
          <a:xfrm>
            <a:off x="6540000" y="227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13 + 12 = 25*</a:t>
            </a:r>
          </a:p>
        </p:txBody>
      </p:sp>
      <p:sp>
        <p:nvSpPr>
          <p:cNvPr id="31" name="Rectangle 30"/>
          <p:cNvSpPr/>
          <p:nvPr/>
        </p:nvSpPr>
        <p:spPr>
          <a:xfrm>
            <a:off x="3750000" y="247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2" name="Rectangle 31"/>
          <p:cNvSpPr/>
          <p:nvPr/>
        </p:nvSpPr>
        <p:spPr>
          <a:xfrm>
            <a:off x="4230000" y="247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3" name="Rectangle 32"/>
          <p:cNvSpPr/>
          <p:nvPr/>
        </p:nvSpPr>
        <p:spPr>
          <a:xfrm>
            <a:off x="4830000" y="247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DH</a:t>
            </a:r>
          </a:p>
        </p:txBody>
      </p:sp>
      <p:sp>
        <p:nvSpPr>
          <p:cNvPr id="34" name="Rectangle 33"/>
          <p:cNvSpPr/>
          <p:nvPr/>
        </p:nvSpPr>
        <p:spPr>
          <a:xfrm>
            <a:off x="5590000" y="247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a:t>
            </a:r>
          </a:p>
        </p:txBody>
      </p:sp>
      <p:sp>
        <p:nvSpPr>
          <p:cNvPr id="35" name="Rectangle 34"/>
          <p:cNvSpPr/>
          <p:nvPr/>
        </p:nvSpPr>
        <p:spPr>
          <a:xfrm>
            <a:off x="6540000" y="247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 + 11 = 23</a:t>
            </a:r>
          </a:p>
        </p:txBody>
      </p:sp>
      <p:sp>
        <p:nvSpPr>
          <p:cNvPr id="36" name="Rectangle 35"/>
          <p:cNvSpPr/>
          <p:nvPr/>
        </p:nvSpPr>
        <p:spPr>
          <a:xfrm>
            <a:off x="3750000" y="268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7" name="Rectangle 36"/>
          <p:cNvSpPr/>
          <p:nvPr/>
        </p:nvSpPr>
        <p:spPr>
          <a:xfrm>
            <a:off x="4230000" y="268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a:t>
            </a:r>
          </a:p>
        </p:txBody>
      </p:sp>
      <p:sp>
        <p:nvSpPr>
          <p:cNvPr id="38" name="Rectangle 37"/>
          <p:cNvSpPr/>
          <p:nvPr/>
        </p:nvSpPr>
        <p:spPr>
          <a:xfrm>
            <a:off x="4830000" y="268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EG</a:t>
            </a:r>
          </a:p>
        </p:txBody>
      </p:sp>
      <p:sp>
        <p:nvSpPr>
          <p:cNvPr id="39" name="Rectangle 38"/>
          <p:cNvSpPr/>
          <p:nvPr/>
        </p:nvSpPr>
        <p:spPr>
          <a:xfrm>
            <a:off x="5590000" y="268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G</a:t>
            </a:r>
          </a:p>
        </p:txBody>
      </p:sp>
      <p:sp>
        <p:nvSpPr>
          <p:cNvPr id="40" name="Rectangle 39"/>
          <p:cNvSpPr/>
          <p:nvPr/>
        </p:nvSpPr>
        <p:spPr>
          <a:xfrm>
            <a:off x="6540000" y="268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 + 12 = 26*</a:t>
            </a:r>
          </a:p>
        </p:txBody>
      </p:sp>
      <p:sp>
        <p:nvSpPr>
          <p:cNvPr id="41" name="Rectangle 40"/>
          <p:cNvSpPr/>
          <p:nvPr/>
        </p:nvSpPr>
        <p:spPr>
          <a:xfrm>
            <a:off x="3750000" y="288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2" name="Rectangle 41"/>
          <p:cNvSpPr/>
          <p:nvPr/>
        </p:nvSpPr>
        <p:spPr>
          <a:xfrm>
            <a:off x="4230000" y="288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3" name="Rectangle 42"/>
          <p:cNvSpPr/>
          <p:nvPr/>
        </p:nvSpPr>
        <p:spPr>
          <a:xfrm>
            <a:off x="4830000" y="288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EH</a:t>
            </a:r>
          </a:p>
        </p:txBody>
      </p:sp>
      <p:sp>
        <p:nvSpPr>
          <p:cNvPr id="44" name="Rectangle 43"/>
          <p:cNvSpPr/>
          <p:nvPr/>
        </p:nvSpPr>
        <p:spPr>
          <a:xfrm>
            <a:off x="5590000" y="288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a:t>
            </a:r>
          </a:p>
        </p:txBody>
      </p:sp>
      <p:sp>
        <p:nvSpPr>
          <p:cNvPr id="45" name="Rectangle 44"/>
          <p:cNvSpPr/>
          <p:nvPr/>
        </p:nvSpPr>
        <p:spPr>
          <a:xfrm>
            <a:off x="6540000" y="288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 + 11 = 21</a:t>
            </a:r>
          </a:p>
        </p:txBody>
      </p:sp>
      <p:sp>
        <p:nvSpPr>
          <p:cNvPr id="46" name="Rectangle 45"/>
          <p:cNvSpPr/>
          <p:nvPr/>
        </p:nvSpPr>
        <p:spPr>
          <a:xfrm>
            <a:off x="3750000" y="309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7" name="Rectangle 46"/>
          <p:cNvSpPr/>
          <p:nvPr/>
        </p:nvSpPr>
        <p:spPr>
          <a:xfrm>
            <a:off x="4230000" y="309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8" name="Rectangle 47"/>
          <p:cNvSpPr/>
          <p:nvPr/>
        </p:nvSpPr>
        <p:spPr>
          <a:xfrm>
            <a:off x="4830000" y="309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EI</a:t>
            </a:r>
          </a:p>
        </p:txBody>
      </p:sp>
      <p:sp>
        <p:nvSpPr>
          <p:cNvPr id="49" name="Rectangle 48"/>
          <p:cNvSpPr/>
          <p:nvPr/>
        </p:nvSpPr>
        <p:spPr>
          <a:xfrm>
            <a:off x="5590000" y="309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I</a:t>
            </a:r>
          </a:p>
        </p:txBody>
      </p:sp>
      <p:sp>
        <p:nvSpPr>
          <p:cNvPr id="50" name="Rectangle 49"/>
          <p:cNvSpPr/>
          <p:nvPr/>
        </p:nvSpPr>
        <p:spPr>
          <a:xfrm>
            <a:off x="6540000" y="309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11 + 9 = 20</a:t>
            </a:r>
          </a:p>
        </p:txBody>
      </p:sp>
      <p:sp>
        <p:nvSpPr>
          <p:cNvPr id="51" name="Rectangle 50"/>
          <p:cNvSpPr/>
          <p:nvPr/>
        </p:nvSpPr>
        <p:spPr>
          <a:xfrm>
            <a:off x="3750000" y="329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2" name="Rectangle 51"/>
          <p:cNvSpPr/>
          <p:nvPr/>
        </p:nvSpPr>
        <p:spPr>
          <a:xfrm>
            <a:off x="4230000" y="329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a:t>
            </a:r>
          </a:p>
        </p:txBody>
      </p:sp>
      <p:sp>
        <p:nvSpPr>
          <p:cNvPr id="53" name="Rectangle 52"/>
          <p:cNvSpPr/>
          <p:nvPr/>
        </p:nvSpPr>
        <p:spPr>
          <a:xfrm>
            <a:off x="4830000" y="329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FH</a:t>
            </a:r>
          </a:p>
        </p:txBody>
      </p:sp>
      <p:sp>
        <p:nvSpPr>
          <p:cNvPr id="54" name="Rectangle 53"/>
          <p:cNvSpPr/>
          <p:nvPr/>
        </p:nvSpPr>
        <p:spPr>
          <a:xfrm>
            <a:off x="5590000" y="329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a:t>
            </a:r>
          </a:p>
        </p:txBody>
      </p:sp>
      <p:sp>
        <p:nvSpPr>
          <p:cNvPr id="55" name="Rectangle 54"/>
          <p:cNvSpPr/>
          <p:nvPr/>
        </p:nvSpPr>
        <p:spPr>
          <a:xfrm>
            <a:off x="6540000" y="329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 + 11 = 25*</a:t>
            </a:r>
          </a:p>
        </p:txBody>
      </p:sp>
      <p:sp>
        <p:nvSpPr>
          <p:cNvPr id="56" name="Rectangle 55"/>
          <p:cNvSpPr/>
          <p:nvPr/>
        </p:nvSpPr>
        <p:spPr>
          <a:xfrm>
            <a:off x="3750000" y="350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7" name="Rectangle 56"/>
          <p:cNvSpPr/>
          <p:nvPr/>
        </p:nvSpPr>
        <p:spPr>
          <a:xfrm>
            <a:off x="4230000" y="350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8" name="Rectangle 57"/>
          <p:cNvSpPr/>
          <p:nvPr/>
        </p:nvSpPr>
        <p:spPr>
          <a:xfrm>
            <a:off x="4830000" y="350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FI</a:t>
            </a:r>
          </a:p>
        </p:txBody>
      </p:sp>
      <p:sp>
        <p:nvSpPr>
          <p:cNvPr id="59" name="Rectangle 58"/>
          <p:cNvSpPr/>
          <p:nvPr/>
        </p:nvSpPr>
        <p:spPr>
          <a:xfrm>
            <a:off x="5590000" y="350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I</a:t>
            </a:r>
          </a:p>
        </p:txBody>
      </p:sp>
      <p:sp>
        <p:nvSpPr>
          <p:cNvPr id="60" name="Rectangle 59"/>
          <p:cNvSpPr/>
          <p:nvPr/>
        </p:nvSpPr>
        <p:spPr>
          <a:xfrm>
            <a:off x="6540000" y="350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 + 9 = 21</a:t>
            </a:r>
          </a:p>
        </p:txBody>
      </p:sp>
      <p:sp>
        <p:nvSpPr>
          <p:cNvPr id="61" name="Rectangle 60"/>
          <p:cNvSpPr/>
          <p:nvPr/>
        </p:nvSpPr>
        <p:spPr>
          <a:xfrm>
            <a:off x="3750000" y="370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62" name="Rectangle 61"/>
          <p:cNvSpPr/>
          <p:nvPr/>
        </p:nvSpPr>
        <p:spPr>
          <a:xfrm>
            <a:off x="4230000" y="370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a:t>
            </a:r>
          </a:p>
        </p:txBody>
      </p:sp>
      <p:sp>
        <p:nvSpPr>
          <p:cNvPr id="63" name="Rectangle 62"/>
          <p:cNvSpPr/>
          <p:nvPr/>
        </p:nvSpPr>
        <p:spPr>
          <a:xfrm>
            <a:off x="4830000" y="370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AD</a:t>
            </a:r>
          </a:p>
        </p:txBody>
      </p:sp>
      <p:sp>
        <p:nvSpPr>
          <p:cNvPr id="64" name="Rectangle 63"/>
          <p:cNvSpPr/>
          <p:nvPr/>
        </p:nvSpPr>
        <p:spPr>
          <a:xfrm>
            <a:off x="5590000" y="370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a:t>
            </a:r>
          </a:p>
        </p:txBody>
      </p:sp>
      <p:sp>
        <p:nvSpPr>
          <p:cNvPr id="65" name="Rectangle 64"/>
          <p:cNvSpPr/>
          <p:nvPr/>
        </p:nvSpPr>
        <p:spPr>
          <a:xfrm>
            <a:off x="6540000" y="370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11 + 25 = 36*</a:t>
            </a:r>
          </a:p>
        </p:txBody>
      </p:sp>
      <p:sp>
        <p:nvSpPr>
          <p:cNvPr id="66" name="Rectangle 65"/>
          <p:cNvSpPr/>
          <p:nvPr/>
        </p:nvSpPr>
        <p:spPr>
          <a:xfrm>
            <a:off x="3750000" y="391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7" name="Rectangle 66"/>
          <p:cNvSpPr/>
          <p:nvPr/>
        </p:nvSpPr>
        <p:spPr>
          <a:xfrm>
            <a:off x="4230000" y="391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8" name="Rectangle 67"/>
          <p:cNvSpPr/>
          <p:nvPr/>
        </p:nvSpPr>
        <p:spPr>
          <a:xfrm>
            <a:off x="4830000" y="391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AE</a:t>
            </a:r>
          </a:p>
        </p:txBody>
      </p:sp>
      <p:sp>
        <p:nvSpPr>
          <p:cNvPr id="69" name="Rectangle 68"/>
          <p:cNvSpPr/>
          <p:nvPr/>
        </p:nvSpPr>
        <p:spPr>
          <a:xfrm>
            <a:off x="5590000" y="391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a:t>
            </a:r>
          </a:p>
        </p:txBody>
      </p:sp>
      <p:sp>
        <p:nvSpPr>
          <p:cNvPr id="70" name="Rectangle 69"/>
          <p:cNvSpPr/>
          <p:nvPr/>
        </p:nvSpPr>
        <p:spPr>
          <a:xfrm>
            <a:off x="6540000" y="391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 + 26 = 36*</a:t>
            </a:r>
          </a:p>
        </p:txBody>
      </p:sp>
      <p:sp>
        <p:nvSpPr>
          <p:cNvPr id="71" name="Rectangle 70"/>
          <p:cNvSpPr/>
          <p:nvPr/>
        </p:nvSpPr>
        <p:spPr>
          <a:xfrm>
            <a:off x="3750000" y="411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2" name="Rectangle 71"/>
          <p:cNvSpPr/>
          <p:nvPr/>
        </p:nvSpPr>
        <p:spPr>
          <a:xfrm>
            <a:off x="4230000" y="411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a:t>
            </a:r>
          </a:p>
        </p:txBody>
      </p:sp>
      <p:sp>
        <p:nvSpPr>
          <p:cNvPr id="73" name="Rectangle 72"/>
          <p:cNvSpPr/>
          <p:nvPr/>
        </p:nvSpPr>
        <p:spPr>
          <a:xfrm>
            <a:off x="4830000" y="411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BD</a:t>
            </a:r>
          </a:p>
        </p:txBody>
      </p:sp>
      <p:sp>
        <p:nvSpPr>
          <p:cNvPr id="74" name="Rectangle 73"/>
          <p:cNvSpPr/>
          <p:nvPr/>
        </p:nvSpPr>
        <p:spPr>
          <a:xfrm>
            <a:off x="5590000" y="411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a:t>
            </a:r>
          </a:p>
        </p:txBody>
      </p:sp>
      <p:sp>
        <p:nvSpPr>
          <p:cNvPr id="75" name="Rectangle 74"/>
          <p:cNvSpPr/>
          <p:nvPr/>
        </p:nvSpPr>
        <p:spPr>
          <a:xfrm>
            <a:off x="6540000" y="411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 + 25 = 34</a:t>
            </a:r>
          </a:p>
        </p:txBody>
      </p:sp>
      <p:sp>
        <p:nvSpPr>
          <p:cNvPr id="76" name="Rectangle 75"/>
          <p:cNvSpPr/>
          <p:nvPr/>
        </p:nvSpPr>
        <p:spPr>
          <a:xfrm>
            <a:off x="3750000" y="432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7" name="Rectangle 76"/>
          <p:cNvSpPr/>
          <p:nvPr/>
        </p:nvSpPr>
        <p:spPr>
          <a:xfrm>
            <a:off x="4230000" y="432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8" name="Rectangle 77"/>
          <p:cNvSpPr/>
          <p:nvPr/>
        </p:nvSpPr>
        <p:spPr>
          <a:xfrm>
            <a:off x="4830000" y="432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BE</a:t>
            </a:r>
          </a:p>
        </p:txBody>
      </p:sp>
      <p:sp>
        <p:nvSpPr>
          <p:cNvPr id="79" name="Rectangle 78"/>
          <p:cNvSpPr/>
          <p:nvPr/>
        </p:nvSpPr>
        <p:spPr>
          <a:xfrm>
            <a:off x="5590000" y="432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a:t>
            </a:r>
          </a:p>
        </p:txBody>
      </p:sp>
      <p:sp>
        <p:nvSpPr>
          <p:cNvPr id="80" name="Rectangle 79"/>
          <p:cNvSpPr/>
          <p:nvPr/>
        </p:nvSpPr>
        <p:spPr>
          <a:xfrm>
            <a:off x="6540000" y="432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13 + 26 = 39*</a:t>
            </a:r>
          </a:p>
        </p:txBody>
      </p:sp>
      <p:sp>
        <p:nvSpPr>
          <p:cNvPr id="81" name="Rectangle 80"/>
          <p:cNvSpPr/>
          <p:nvPr/>
        </p:nvSpPr>
        <p:spPr>
          <a:xfrm>
            <a:off x="3750000" y="452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2" name="Rectangle 81"/>
          <p:cNvSpPr/>
          <p:nvPr/>
        </p:nvSpPr>
        <p:spPr>
          <a:xfrm>
            <a:off x="4230000" y="452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3" name="Rectangle 82"/>
          <p:cNvSpPr/>
          <p:nvPr/>
        </p:nvSpPr>
        <p:spPr>
          <a:xfrm>
            <a:off x="4830000" y="452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BF</a:t>
            </a:r>
          </a:p>
        </p:txBody>
      </p:sp>
      <p:sp>
        <p:nvSpPr>
          <p:cNvPr id="84" name="Rectangle 83"/>
          <p:cNvSpPr/>
          <p:nvPr/>
        </p:nvSpPr>
        <p:spPr>
          <a:xfrm>
            <a:off x="5590000" y="452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a:t>
            </a:r>
          </a:p>
        </p:txBody>
      </p:sp>
      <p:sp>
        <p:nvSpPr>
          <p:cNvPr id="85" name="Rectangle 84"/>
          <p:cNvSpPr/>
          <p:nvPr/>
        </p:nvSpPr>
        <p:spPr>
          <a:xfrm>
            <a:off x="6540000" y="452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 + 25 = 37</a:t>
            </a:r>
          </a:p>
        </p:txBody>
      </p:sp>
      <p:sp>
        <p:nvSpPr>
          <p:cNvPr id="86" name="Rectangle 85"/>
          <p:cNvSpPr/>
          <p:nvPr/>
        </p:nvSpPr>
        <p:spPr>
          <a:xfrm>
            <a:off x="3750000" y="473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87" name="Rectangle 86"/>
          <p:cNvSpPr/>
          <p:nvPr/>
        </p:nvSpPr>
        <p:spPr>
          <a:xfrm>
            <a:off x="4230000" y="473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a:t>
            </a:r>
          </a:p>
        </p:txBody>
      </p:sp>
      <p:sp>
        <p:nvSpPr>
          <p:cNvPr id="88" name="Rectangle 87"/>
          <p:cNvSpPr/>
          <p:nvPr/>
        </p:nvSpPr>
        <p:spPr>
          <a:xfrm>
            <a:off x="4830000" y="473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CE</a:t>
            </a:r>
          </a:p>
        </p:txBody>
      </p:sp>
      <p:sp>
        <p:nvSpPr>
          <p:cNvPr id="89" name="Rectangle 88"/>
          <p:cNvSpPr/>
          <p:nvPr/>
        </p:nvSpPr>
        <p:spPr>
          <a:xfrm>
            <a:off x="5590000" y="473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a:t>
            </a:r>
          </a:p>
        </p:txBody>
      </p:sp>
      <p:sp>
        <p:nvSpPr>
          <p:cNvPr id="90" name="Rectangle 89"/>
          <p:cNvSpPr/>
          <p:nvPr/>
        </p:nvSpPr>
        <p:spPr>
          <a:xfrm>
            <a:off x="6540000" y="473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 + 26 = 38*</a:t>
            </a:r>
          </a:p>
        </p:txBody>
      </p:sp>
      <p:sp>
        <p:nvSpPr>
          <p:cNvPr id="91" name="Rectangle 90"/>
          <p:cNvSpPr/>
          <p:nvPr/>
        </p:nvSpPr>
        <p:spPr>
          <a:xfrm>
            <a:off x="3750000" y="493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92" name="Rectangle 91"/>
          <p:cNvSpPr/>
          <p:nvPr/>
        </p:nvSpPr>
        <p:spPr>
          <a:xfrm>
            <a:off x="4230000" y="493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93" name="Rectangle 92"/>
          <p:cNvSpPr/>
          <p:nvPr/>
        </p:nvSpPr>
        <p:spPr>
          <a:xfrm>
            <a:off x="4830000" y="493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CF</a:t>
            </a:r>
          </a:p>
        </p:txBody>
      </p:sp>
      <p:sp>
        <p:nvSpPr>
          <p:cNvPr id="94" name="Rectangle 93"/>
          <p:cNvSpPr/>
          <p:nvPr/>
        </p:nvSpPr>
        <p:spPr>
          <a:xfrm>
            <a:off x="5590000" y="493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a:t>
            </a:r>
          </a:p>
        </p:txBody>
      </p:sp>
      <p:sp>
        <p:nvSpPr>
          <p:cNvPr id="95" name="Rectangle 94"/>
          <p:cNvSpPr/>
          <p:nvPr/>
        </p:nvSpPr>
        <p:spPr>
          <a:xfrm>
            <a:off x="6540000" y="493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13 + 25 = 38*</a:t>
            </a:r>
          </a:p>
        </p:txBody>
      </p:sp>
      <p:sp>
        <p:nvSpPr>
          <p:cNvPr id="96" name="Rectangle 95"/>
          <p:cNvSpPr/>
          <p:nvPr/>
        </p:nvSpPr>
        <p:spPr>
          <a:xfrm>
            <a:off x="3750000" y="514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97" name="Rectangle 96"/>
          <p:cNvSpPr/>
          <p:nvPr/>
        </p:nvSpPr>
        <p:spPr>
          <a:xfrm>
            <a:off x="4230000" y="514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S</a:t>
            </a:r>
          </a:p>
        </p:txBody>
      </p:sp>
      <p:sp>
        <p:nvSpPr>
          <p:cNvPr id="98" name="Rectangle 97"/>
          <p:cNvSpPr/>
          <p:nvPr/>
        </p:nvSpPr>
        <p:spPr>
          <a:xfrm>
            <a:off x="4830000" y="514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SA</a:t>
            </a:r>
          </a:p>
        </p:txBody>
      </p:sp>
      <p:sp>
        <p:nvSpPr>
          <p:cNvPr id="99" name="Rectangle 98"/>
          <p:cNvSpPr/>
          <p:nvPr/>
        </p:nvSpPr>
        <p:spPr>
          <a:xfrm>
            <a:off x="5590000" y="514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a:t>
            </a:r>
          </a:p>
        </p:txBody>
      </p:sp>
      <p:sp>
        <p:nvSpPr>
          <p:cNvPr id="100" name="Rectangle 99"/>
          <p:cNvSpPr/>
          <p:nvPr/>
        </p:nvSpPr>
        <p:spPr>
          <a:xfrm>
            <a:off x="6540000" y="514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 + 36 = 46</a:t>
            </a:r>
          </a:p>
        </p:txBody>
      </p:sp>
      <p:sp>
        <p:nvSpPr>
          <p:cNvPr id="101" name="Rectangle 100"/>
          <p:cNvSpPr/>
          <p:nvPr/>
        </p:nvSpPr>
        <p:spPr>
          <a:xfrm>
            <a:off x="3750000" y="534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02" name="Rectangle 101"/>
          <p:cNvSpPr/>
          <p:nvPr/>
        </p:nvSpPr>
        <p:spPr>
          <a:xfrm>
            <a:off x="4230000" y="534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03" name="Rectangle 102"/>
          <p:cNvSpPr/>
          <p:nvPr/>
        </p:nvSpPr>
        <p:spPr>
          <a:xfrm>
            <a:off x="4830000" y="534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SB</a:t>
            </a:r>
          </a:p>
        </p:txBody>
      </p:sp>
      <p:sp>
        <p:nvSpPr>
          <p:cNvPr id="104" name="Rectangle 103"/>
          <p:cNvSpPr/>
          <p:nvPr/>
        </p:nvSpPr>
        <p:spPr>
          <a:xfrm>
            <a:off x="5590000" y="534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a:t>
            </a:r>
          </a:p>
        </p:txBody>
      </p:sp>
      <p:sp>
        <p:nvSpPr>
          <p:cNvPr id="105" name="Rectangle 104"/>
          <p:cNvSpPr/>
          <p:nvPr/>
        </p:nvSpPr>
        <p:spPr>
          <a:xfrm>
            <a:off x="6540000" y="534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11 + 39 = 50*</a:t>
            </a:r>
          </a:p>
        </p:txBody>
      </p:sp>
      <p:sp>
        <p:nvSpPr>
          <p:cNvPr id="106" name="Rectangle 105"/>
          <p:cNvSpPr/>
          <p:nvPr/>
        </p:nvSpPr>
        <p:spPr>
          <a:xfrm>
            <a:off x="3750000" y="555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07" name="Rectangle 106"/>
          <p:cNvSpPr/>
          <p:nvPr/>
        </p:nvSpPr>
        <p:spPr>
          <a:xfrm>
            <a:off x="4230000" y="555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08" name="Rectangle 107"/>
          <p:cNvSpPr/>
          <p:nvPr/>
        </p:nvSpPr>
        <p:spPr>
          <a:xfrm>
            <a:off x="4830000" y="555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SC</a:t>
            </a:r>
          </a:p>
        </p:txBody>
      </p:sp>
      <p:sp>
        <p:nvSpPr>
          <p:cNvPr id="109" name="Rectangle 108"/>
          <p:cNvSpPr/>
          <p:nvPr/>
        </p:nvSpPr>
        <p:spPr>
          <a:xfrm>
            <a:off x="5590000" y="555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a:t>
            </a:r>
          </a:p>
        </p:txBody>
      </p:sp>
      <p:sp>
        <p:nvSpPr>
          <p:cNvPr id="110" name="Rectangle 109"/>
          <p:cNvSpPr/>
          <p:nvPr/>
        </p:nvSpPr>
        <p:spPr>
          <a:xfrm>
            <a:off x="6540000" y="555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 + 38 = 50*</a:t>
            </a:r>
          </a:p>
        </p:txBody>
      </p:sp>
      <p:sp>
        <p:nvSpPr>
          <p:cNvPr id="111" name="Rectangle 110"/>
          <p:cNvSpPr/>
          <p:nvPr/>
        </p:nvSpPr>
        <p:spPr>
          <a:xfrm rot="19488887">
            <a:off x="287465" y="3937139"/>
            <a:ext cx="84504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 name="Isosceles Triangle 111"/>
          <p:cNvSpPr/>
          <p:nvPr/>
        </p:nvSpPr>
        <p:spPr>
          <a:xfrm rot="3288887">
            <a:off x="717522" y="3892317"/>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3" name="TextBox 112"/>
          <p:cNvSpPr txBox="1"/>
          <p:nvPr/>
        </p:nvSpPr>
        <p:spPr>
          <a:xfrm>
            <a:off x="272549" y="3783560"/>
            <a:ext cx="800000" cy="220000"/>
          </a:xfrm>
          <a:prstGeom prst="rect">
            <a:avLst/>
          </a:prstGeom>
          <a:noFill/>
        </p:spPr>
        <p:txBody>
          <a:bodyPr wrap="none" anchor="ctr" lIns="0" rIns="0" tIns="0" bIns="0">
            <a:spAutoFit/>
          </a:bodyPr>
          <a:lstStyle/>
          <a:p>
            <a:pPr algn="ctr"/>
            <a:r>
              <a:rPr sz="900" i="0" b="0">
                <a:solidFill>
                  <a:srgbClr val="000000"/>
                </a:solidFill>
                <a:latin typeface="Calibri"/>
              </a:rPr>
              <a:t>10</a:t>
            </a:r>
          </a:p>
        </p:txBody>
      </p:sp>
      <p:sp>
        <p:nvSpPr>
          <p:cNvPr id="114" name="Rectangle 113"/>
          <p:cNvSpPr/>
          <p:nvPr/>
        </p:nvSpPr>
        <p:spPr>
          <a:xfrm>
            <a:off x="364662" y="4180607"/>
            <a:ext cx="69065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5" name="Isosceles Triangle 114"/>
          <p:cNvSpPr/>
          <p:nvPr/>
        </p:nvSpPr>
        <p:spPr>
          <a:xfrm rot="5400000">
            <a:off x="717522" y="416013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6" name="TextBox 115"/>
          <p:cNvSpPr txBox="1"/>
          <p:nvPr/>
        </p:nvSpPr>
        <p:spPr>
          <a:xfrm>
            <a:off x="344522" y="4129819"/>
            <a:ext cx="800000" cy="220000"/>
          </a:xfrm>
          <a:prstGeom prst="rect">
            <a:avLst/>
          </a:prstGeom>
          <a:noFill/>
        </p:spPr>
        <p:txBody>
          <a:bodyPr wrap="none" anchor="ctr" lIns="0" rIns="0" tIns="0" bIns="0">
            <a:spAutoFit/>
          </a:bodyPr>
          <a:lstStyle/>
          <a:p>
            <a:pPr algn="ctr"/>
            <a:r>
              <a:rPr sz="900" i="0" b="0">
                <a:solidFill>
                  <a:srgbClr val="000000"/>
                </a:solidFill>
                <a:latin typeface="Calibri"/>
              </a:rPr>
              <a:t>11</a:t>
            </a:r>
          </a:p>
        </p:txBody>
      </p:sp>
      <p:sp>
        <p:nvSpPr>
          <p:cNvPr id="117" name="Rectangle 116"/>
          <p:cNvSpPr/>
          <p:nvPr/>
        </p:nvSpPr>
        <p:spPr>
          <a:xfrm rot="2239727">
            <a:off x="275708" y="4443949"/>
            <a:ext cx="86856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8" name="Isosceles Triangle 117"/>
          <p:cNvSpPr/>
          <p:nvPr/>
        </p:nvSpPr>
        <p:spPr>
          <a:xfrm rot="7639727">
            <a:off x="717522" y="444980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9" name="TextBox 118"/>
          <p:cNvSpPr txBox="1"/>
          <p:nvPr/>
        </p:nvSpPr>
        <p:spPr>
          <a:xfrm>
            <a:off x="270589" y="4395141"/>
            <a:ext cx="800000" cy="220000"/>
          </a:xfrm>
          <a:prstGeom prst="rect">
            <a:avLst/>
          </a:prstGeom>
          <a:noFill/>
        </p:spPr>
        <p:txBody>
          <a:bodyPr wrap="none" anchor="ctr" lIns="0" rIns="0" tIns="0" bIns="0">
            <a:spAutoFit/>
          </a:bodyPr>
          <a:lstStyle/>
          <a:p>
            <a:pPr algn="ctr"/>
            <a:r>
              <a:rPr sz="900" i="0" b="0">
                <a:solidFill>
                  <a:srgbClr val="000000"/>
                </a:solidFill>
                <a:latin typeface="Calibri"/>
              </a:rPr>
              <a:t>12</a:t>
            </a:r>
          </a:p>
        </p:txBody>
      </p:sp>
      <p:sp>
        <p:nvSpPr>
          <p:cNvPr id="120" name="Rectangle 119"/>
          <p:cNvSpPr/>
          <p:nvPr/>
        </p:nvSpPr>
        <p:spPr>
          <a:xfrm>
            <a:off x="1055316" y="3693671"/>
            <a:ext cx="8446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1" name="Isosceles Triangle 120"/>
          <p:cNvSpPr/>
          <p:nvPr/>
        </p:nvSpPr>
        <p:spPr>
          <a:xfrm rot="5400000">
            <a:off x="1492892" y="3673196"/>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2" name="TextBox 121"/>
          <p:cNvSpPr txBox="1"/>
          <p:nvPr/>
        </p:nvSpPr>
        <p:spPr>
          <a:xfrm>
            <a:off x="1077658" y="3543509"/>
            <a:ext cx="800000" cy="220000"/>
          </a:xfrm>
          <a:prstGeom prst="rect">
            <a:avLst/>
          </a:prstGeom>
          <a:noFill/>
        </p:spPr>
        <p:txBody>
          <a:bodyPr wrap="none" anchor="ctr" lIns="0" rIns="0" tIns="0" bIns="0">
            <a:spAutoFit/>
          </a:bodyPr>
          <a:lstStyle/>
          <a:p>
            <a:pPr algn="ctr"/>
            <a:r>
              <a:rPr sz="900" i="0" b="0">
                <a:solidFill>
                  <a:srgbClr val="000000"/>
                </a:solidFill>
                <a:latin typeface="Calibri"/>
              </a:rPr>
              <a:t>11</a:t>
            </a:r>
          </a:p>
        </p:txBody>
      </p:sp>
      <p:sp>
        <p:nvSpPr>
          <p:cNvPr id="123" name="Rectangle 122"/>
          <p:cNvSpPr/>
          <p:nvPr/>
        </p:nvSpPr>
        <p:spPr>
          <a:xfrm rot="1797731">
            <a:off x="990165" y="3937139"/>
            <a:ext cx="9749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4" name="Isosceles Triangle 123"/>
          <p:cNvSpPr/>
          <p:nvPr/>
        </p:nvSpPr>
        <p:spPr>
          <a:xfrm rot="7197731">
            <a:off x="1492892" y="3941011"/>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5" name="TextBox 124"/>
          <p:cNvSpPr txBox="1"/>
          <p:nvPr/>
        </p:nvSpPr>
        <p:spPr>
          <a:xfrm>
            <a:off x="814422" y="3746680"/>
            <a:ext cx="800000" cy="220000"/>
          </a:xfrm>
          <a:prstGeom prst="rect">
            <a:avLst/>
          </a:prstGeom>
          <a:noFill/>
        </p:spPr>
        <p:txBody>
          <a:bodyPr wrap="none" anchor="ctr" lIns="0" rIns="0" tIns="0" bIns="0">
            <a:spAutoFit/>
          </a:bodyPr>
          <a:lstStyle/>
          <a:p>
            <a:pPr algn="ctr"/>
            <a:r>
              <a:rPr sz="900" i="0" b="0">
                <a:solidFill>
                  <a:srgbClr val="000000"/>
                </a:solidFill>
                <a:latin typeface="Calibri"/>
              </a:rPr>
              <a:t>10</a:t>
            </a:r>
          </a:p>
        </p:txBody>
      </p:sp>
      <p:sp>
        <p:nvSpPr>
          <p:cNvPr id="126" name="Rectangle 125"/>
          <p:cNvSpPr/>
          <p:nvPr/>
        </p:nvSpPr>
        <p:spPr>
          <a:xfrm rot="19802269">
            <a:off x="990165" y="3937139"/>
            <a:ext cx="9749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7" name="Isosceles Triangle 126"/>
          <p:cNvSpPr/>
          <p:nvPr/>
        </p:nvSpPr>
        <p:spPr>
          <a:xfrm rot="3602269">
            <a:off x="1492892" y="3892317"/>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8" name="TextBox 127"/>
          <p:cNvSpPr txBox="1"/>
          <p:nvPr/>
        </p:nvSpPr>
        <p:spPr>
          <a:xfrm>
            <a:off x="816331" y="3929959"/>
            <a:ext cx="800000" cy="220000"/>
          </a:xfrm>
          <a:prstGeom prst="rect">
            <a:avLst/>
          </a:prstGeom>
          <a:noFill/>
        </p:spPr>
        <p:txBody>
          <a:bodyPr wrap="none" anchor="ctr" lIns="0" rIns="0" tIns="0" bIns="0">
            <a:spAutoFit/>
          </a:bodyPr>
          <a:lstStyle/>
          <a:p>
            <a:pPr algn="ctr"/>
            <a:r>
              <a:rPr sz="900" i="0" b="0">
                <a:solidFill>
                  <a:srgbClr val="000000"/>
                </a:solidFill>
                <a:latin typeface="Calibri"/>
              </a:rPr>
              <a:t>9</a:t>
            </a:r>
          </a:p>
        </p:txBody>
      </p:sp>
      <p:sp>
        <p:nvSpPr>
          <p:cNvPr id="129" name="Rectangle 128"/>
          <p:cNvSpPr/>
          <p:nvPr/>
        </p:nvSpPr>
        <p:spPr>
          <a:xfrm>
            <a:off x="1055316" y="4180607"/>
            <a:ext cx="8446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0" name="Isosceles Triangle 129"/>
          <p:cNvSpPr/>
          <p:nvPr/>
        </p:nvSpPr>
        <p:spPr>
          <a:xfrm rot="5400000">
            <a:off x="1492892" y="416013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1" name="TextBox 130"/>
          <p:cNvSpPr txBox="1"/>
          <p:nvPr/>
        </p:nvSpPr>
        <p:spPr>
          <a:xfrm>
            <a:off x="1119892" y="4129819"/>
            <a:ext cx="800000" cy="220000"/>
          </a:xfrm>
          <a:prstGeom prst="rect">
            <a:avLst/>
          </a:prstGeom>
          <a:noFill/>
        </p:spPr>
        <p:txBody>
          <a:bodyPr wrap="none" anchor="ctr" lIns="0" rIns="0" tIns="0" bIns="0">
            <a:spAutoFit/>
          </a:bodyPr>
          <a:lstStyle/>
          <a:p>
            <a:pPr algn="ctr"/>
            <a:r>
              <a:rPr sz="900" i="0" b="0">
                <a:solidFill>
                  <a:srgbClr val="000000"/>
                </a:solidFill>
                <a:latin typeface="Calibri"/>
              </a:rPr>
              <a:t>13</a:t>
            </a:r>
          </a:p>
        </p:txBody>
      </p:sp>
      <p:sp>
        <p:nvSpPr>
          <p:cNvPr id="132" name="Rectangle 131"/>
          <p:cNvSpPr/>
          <p:nvPr/>
        </p:nvSpPr>
        <p:spPr>
          <a:xfrm rot="1916685">
            <a:off x="979941" y="4443949"/>
            <a:ext cx="99543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 name="Isosceles Triangle 132"/>
          <p:cNvSpPr/>
          <p:nvPr/>
        </p:nvSpPr>
        <p:spPr>
          <a:xfrm rot="7316685">
            <a:off x="1492892" y="444980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4" name="TextBox 133"/>
          <p:cNvSpPr txBox="1"/>
          <p:nvPr/>
        </p:nvSpPr>
        <p:spPr>
          <a:xfrm>
            <a:off x="838175" y="4257209"/>
            <a:ext cx="800000" cy="220000"/>
          </a:xfrm>
          <a:prstGeom prst="rect">
            <a:avLst/>
          </a:prstGeom>
          <a:noFill/>
        </p:spPr>
        <p:txBody>
          <a:bodyPr wrap="none" anchor="ctr" lIns="0" rIns="0" tIns="0" bIns="0">
            <a:spAutoFit/>
          </a:bodyPr>
          <a:lstStyle/>
          <a:p>
            <a:pPr algn="ctr"/>
            <a:r>
              <a:rPr sz="900" i="0" b="0">
                <a:solidFill>
                  <a:srgbClr val="000000"/>
                </a:solidFill>
                <a:latin typeface="Calibri"/>
              </a:rPr>
              <a:t>12</a:t>
            </a:r>
          </a:p>
        </p:txBody>
      </p:sp>
      <p:sp>
        <p:nvSpPr>
          <p:cNvPr id="135" name="Rectangle 134"/>
          <p:cNvSpPr/>
          <p:nvPr/>
        </p:nvSpPr>
        <p:spPr>
          <a:xfrm rot="19683315">
            <a:off x="979941" y="4443949"/>
            <a:ext cx="99543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6" name="Isosceles Triangle 135"/>
          <p:cNvSpPr/>
          <p:nvPr/>
        </p:nvSpPr>
        <p:spPr>
          <a:xfrm rot="3483315">
            <a:off x="1492892" y="4397140"/>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7" name="TextBox 136"/>
          <p:cNvSpPr txBox="1"/>
          <p:nvPr/>
        </p:nvSpPr>
        <p:spPr>
          <a:xfrm>
            <a:off x="838175" y="4429740"/>
            <a:ext cx="800000" cy="220000"/>
          </a:xfrm>
          <a:prstGeom prst="rect">
            <a:avLst/>
          </a:prstGeom>
          <a:noFill/>
        </p:spPr>
        <p:txBody>
          <a:bodyPr wrap="none" anchor="ctr" lIns="0" rIns="0" tIns="0" bIns="0">
            <a:spAutoFit/>
          </a:bodyPr>
          <a:lstStyle/>
          <a:p>
            <a:pPr algn="ctr"/>
            <a:r>
              <a:rPr sz="900" i="0" b="0">
                <a:solidFill>
                  <a:srgbClr val="000000"/>
                </a:solidFill>
                <a:latin typeface="Calibri"/>
              </a:rPr>
              <a:t>12</a:t>
            </a:r>
          </a:p>
        </p:txBody>
      </p:sp>
      <p:sp>
        <p:nvSpPr>
          <p:cNvPr id="138" name="Rectangle 137"/>
          <p:cNvSpPr/>
          <p:nvPr/>
        </p:nvSpPr>
        <p:spPr>
          <a:xfrm>
            <a:off x="1055316" y="4707292"/>
            <a:ext cx="8446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9" name="Isosceles Triangle 138"/>
          <p:cNvSpPr/>
          <p:nvPr/>
        </p:nvSpPr>
        <p:spPr>
          <a:xfrm rot="5400000">
            <a:off x="1492892" y="4686817"/>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0" name="TextBox 139"/>
          <p:cNvSpPr txBox="1"/>
          <p:nvPr/>
        </p:nvSpPr>
        <p:spPr>
          <a:xfrm>
            <a:off x="1077658" y="4656504"/>
            <a:ext cx="800000" cy="220000"/>
          </a:xfrm>
          <a:prstGeom prst="rect">
            <a:avLst/>
          </a:prstGeom>
          <a:noFill/>
        </p:spPr>
        <p:txBody>
          <a:bodyPr wrap="none" anchor="ctr" lIns="0" rIns="0" tIns="0" bIns="0">
            <a:spAutoFit/>
          </a:bodyPr>
          <a:lstStyle/>
          <a:p>
            <a:pPr algn="ctr"/>
            <a:r>
              <a:rPr sz="900" i="0" b="0">
                <a:solidFill>
                  <a:srgbClr val="000000"/>
                </a:solidFill>
                <a:latin typeface="Calibri"/>
              </a:rPr>
              <a:t>13</a:t>
            </a:r>
          </a:p>
        </p:txBody>
      </p:sp>
      <p:sp>
        <p:nvSpPr>
          <p:cNvPr id="141" name="Rectangle 140"/>
          <p:cNvSpPr/>
          <p:nvPr/>
        </p:nvSpPr>
        <p:spPr>
          <a:xfrm>
            <a:off x="1899999" y="3693671"/>
            <a:ext cx="8446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2" name="Isosceles Triangle 141"/>
          <p:cNvSpPr/>
          <p:nvPr/>
        </p:nvSpPr>
        <p:spPr>
          <a:xfrm rot="5400000">
            <a:off x="2337576" y="3673196"/>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3" name="TextBox 142"/>
          <p:cNvSpPr txBox="1"/>
          <p:nvPr/>
        </p:nvSpPr>
        <p:spPr>
          <a:xfrm>
            <a:off x="1922341" y="3543509"/>
            <a:ext cx="800000" cy="220000"/>
          </a:xfrm>
          <a:prstGeom prst="rect">
            <a:avLst/>
          </a:prstGeom>
          <a:noFill/>
        </p:spPr>
        <p:txBody>
          <a:bodyPr wrap="none" anchor="ctr" lIns="0" rIns="0" tIns="0" bIns="0">
            <a:spAutoFit/>
          </a:bodyPr>
          <a:lstStyle/>
          <a:p>
            <a:pPr algn="ctr"/>
            <a:r>
              <a:rPr sz="900" i="0" b="0">
                <a:solidFill>
                  <a:srgbClr val="000000"/>
                </a:solidFill>
                <a:latin typeface="Calibri"/>
              </a:rPr>
              <a:t>13</a:t>
            </a:r>
          </a:p>
        </p:txBody>
      </p:sp>
      <p:sp>
        <p:nvSpPr>
          <p:cNvPr id="144" name="Rectangle 143"/>
          <p:cNvSpPr/>
          <p:nvPr/>
        </p:nvSpPr>
        <p:spPr>
          <a:xfrm rot="1797731">
            <a:off x="1834849" y="3937139"/>
            <a:ext cx="9749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5" name="Isosceles Triangle 144"/>
          <p:cNvSpPr/>
          <p:nvPr/>
        </p:nvSpPr>
        <p:spPr>
          <a:xfrm rot="7197731">
            <a:off x="2337576" y="3941011"/>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6" name="TextBox 145"/>
          <p:cNvSpPr txBox="1"/>
          <p:nvPr/>
        </p:nvSpPr>
        <p:spPr>
          <a:xfrm>
            <a:off x="1659106" y="3746680"/>
            <a:ext cx="800000" cy="220000"/>
          </a:xfrm>
          <a:prstGeom prst="rect">
            <a:avLst/>
          </a:prstGeom>
          <a:noFill/>
        </p:spPr>
        <p:txBody>
          <a:bodyPr wrap="none" anchor="ctr" lIns="0" rIns="0" tIns="0" bIns="0">
            <a:spAutoFit/>
          </a:bodyPr>
          <a:lstStyle/>
          <a:p>
            <a:pPr algn="ctr"/>
            <a:r>
              <a:rPr sz="900" i="0" b="0">
                <a:solidFill>
                  <a:srgbClr val="000000"/>
                </a:solidFill>
                <a:latin typeface="Calibri"/>
              </a:rPr>
              <a:t>12</a:t>
            </a:r>
          </a:p>
        </p:txBody>
      </p:sp>
      <p:sp>
        <p:nvSpPr>
          <p:cNvPr id="147" name="Rectangle 146"/>
          <p:cNvSpPr/>
          <p:nvPr/>
        </p:nvSpPr>
        <p:spPr>
          <a:xfrm rot="19802269">
            <a:off x="1834849" y="3937139"/>
            <a:ext cx="9749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8" name="Isosceles Triangle 147"/>
          <p:cNvSpPr/>
          <p:nvPr/>
        </p:nvSpPr>
        <p:spPr>
          <a:xfrm rot="3602269">
            <a:off x="2337576" y="3892317"/>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9" name="TextBox 148"/>
          <p:cNvSpPr txBox="1"/>
          <p:nvPr/>
        </p:nvSpPr>
        <p:spPr>
          <a:xfrm>
            <a:off x="2185577" y="3746680"/>
            <a:ext cx="800000" cy="220000"/>
          </a:xfrm>
          <a:prstGeom prst="rect">
            <a:avLst/>
          </a:prstGeom>
          <a:noFill/>
        </p:spPr>
        <p:txBody>
          <a:bodyPr wrap="none" anchor="ctr" lIns="0" rIns="0" tIns="0" bIns="0">
            <a:spAutoFit/>
          </a:bodyPr>
          <a:lstStyle/>
          <a:p>
            <a:pPr algn="ctr"/>
            <a:r>
              <a:rPr sz="900" i="0" b="0">
                <a:solidFill>
                  <a:srgbClr val="000000"/>
                </a:solidFill>
                <a:latin typeface="Calibri"/>
              </a:rPr>
              <a:t>14</a:t>
            </a:r>
          </a:p>
        </p:txBody>
      </p:sp>
      <p:sp>
        <p:nvSpPr>
          <p:cNvPr id="150" name="Rectangle 149"/>
          <p:cNvSpPr/>
          <p:nvPr/>
        </p:nvSpPr>
        <p:spPr>
          <a:xfrm>
            <a:off x="1899999" y="4180607"/>
            <a:ext cx="8446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1" name="Isosceles Triangle 150"/>
          <p:cNvSpPr/>
          <p:nvPr/>
        </p:nvSpPr>
        <p:spPr>
          <a:xfrm rot="5400000">
            <a:off x="2337576" y="416013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2" name="TextBox 151"/>
          <p:cNvSpPr txBox="1"/>
          <p:nvPr/>
        </p:nvSpPr>
        <p:spPr>
          <a:xfrm>
            <a:off x="1964576" y="4129819"/>
            <a:ext cx="800000" cy="220000"/>
          </a:xfrm>
          <a:prstGeom prst="rect">
            <a:avLst/>
          </a:prstGeom>
          <a:noFill/>
        </p:spPr>
        <p:txBody>
          <a:bodyPr wrap="none" anchor="ctr" lIns="0" rIns="0" tIns="0" bIns="0">
            <a:spAutoFit/>
          </a:bodyPr>
          <a:lstStyle/>
          <a:p>
            <a:pPr algn="ctr"/>
            <a:r>
              <a:rPr sz="900" i="0" b="0">
                <a:solidFill>
                  <a:srgbClr val="000000"/>
                </a:solidFill>
                <a:latin typeface="Calibri"/>
              </a:rPr>
              <a:t>10</a:t>
            </a:r>
          </a:p>
        </p:txBody>
      </p:sp>
      <p:sp>
        <p:nvSpPr>
          <p:cNvPr id="153" name="Rectangle 152"/>
          <p:cNvSpPr/>
          <p:nvPr/>
        </p:nvSpPr>
        <p:spPr>
          <a:xfrm rot="1916685">
            <a:off x="1824625" y="4443949"/>
            <a:ext cx="99543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4" name="Isosceles Triangle 153"/>
          <p:cNvSpPr/>
          <p:nvPr/>
        </p:nvSpPr>
        <p:spPr>
          <a:xfrm rot="7316685">
            <a:off x="2337576" y="444980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5" name="TextBox 154"/>
          <p:cNvSpPr txBox="1"/>
          <p:nvPr/>
        </p:nvSpPr>
        <p:spPr>
          <a:xfrm>
            <a:off x="1657518" y="4241408"/>
            <a:ext cx="800000" cy="220000"/>
          </a:xfrm>
          <a:prstGeom prst="rect">
            <a:avLst/>
          </a:prstGeom>
          <a:noFill/>
        </p:spPr>
        <p:txBody>
          <a:bodyPr wrap="none" anchor="ctr" lIns="0" rIns="0" tIns="0" bIns="0">
            <a:spAutoFit/>
          </a:bodyPr>
          <a:lstStyle/>
          <a:p>
            <a:pPr algn="ctr"/>
            <a:r>
              <a:rPr sz="900" i="0" b="0">
                <a:solidFill>
                  <a:srgbClr val="000000"/>
                </a:solidFill>
                <a:latin typeface="Calibri"/>
              </a:rPr>
              <a:t>11</a:t>
            </a:r>
          </a:p>
        </p:txBody>
      </p:sp>
      <p:sp>
        <p:nvSpPr>
          <p:cNvPr id="156" name="Rectangle 155"/>
          <p:cNvSpPr/>
          <p:nvPr/>
        </p:nvSpPr>
        <p:spPr>
          <a:xfrm rot="19683315">
            <a:off x="1824625" y="4443949"/>
            <a:ext cx="99543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7" name="Isosceles Triangle 156"/>
          <p:cNvSpPr/>
          <p:nvPr/>
        </p:nvSpPr>
        <p:spPr>
          <a:xfrm rot="3483315">
            <a:off x="2337576" y="4397140"/>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8" name="TextBox 157"/>
          <p:cNvSpPr txBox="1"/>
          <p:nvPr/>
        </p:nvSpPr>
        <p:spPr>
          <a:xfrm>
            <a:off x="1657518" y="4445540"/>
            <a:ext cx="800000" cy="220000"/>
          </a:xfrm>
          <a:prstGeom prst="rect">
            <a:avLst/>
          </a:prstGeom>
          <a:noFill/>
        </p:spPr>
        <p:txBody>
          <a:bodyPr wrap="none" anchor="ctr" lIns="0" rIns="0" tIns="0" bIns="0">
            <a:spAutoFit/>
          </a:bodyPr>
          <a:lstStyle/>
          <a:p>
            <a:pPr algn="ctr"/>
            <a:r>
              <a:rPr sz="900" i="0" b="0">
                <a:solidFill>
                  <a:srgbClr val="000000"/>
                </a:solidFill>
                <a:latin typeface="Calibri"/>
              </a:rPr>
              <a:t>14</a:t>
            </a:r>
          </a:p>
        </p:txBody>
      </p:sp>
      <p:sp>
        <p:nvSpPr>
          <p:cNvPr id="159" name="Rectangle 158"/>
          <p:cNvSpPr/>
          <p:nvPr/>
        </p:nvSpPr>
        <p:spPr>
          <a:xfrm>
            <a:off x="1899999" y="4707292"/>
            <a:ext cx="8446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0" name="Isosceles Triangle 159"/>
          <p:cNvSpPr/>
          <p:nvPr/>
        </p:nvSpPr>
        <p:spPr>
          <a:xfrm rot="5400000">
            <a:off x="2337576" y="4686817"/>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1" name="TextBox 160"/>
          <p:cNvSpPr txBox="1"/>
          <p:nvPr/>
        </p:nvSpPr>
        <p:spPr>
          <a:xfrm>
            <a:off x="1922341" y="4656504"/>
            <a:ext cx="800000" cy="220000"/>
          </a:xfrm>
          <a:prstGeom prst="rect">
            <a:avLst/>
          </a:prstGeom>
          <a:noFill/>
        </p:spPr>
        <p:txBody>
          <a:bodyPr wrap="none" anchor="ctr" lIns="0" rIns="0" tIns="0" bIns="0">
            <a:spAutoFit/>
          </a:bodyPr>
          <a:lstStyle/>
          <a:p>
            <a:pPr algn="ctr"/>
            <a:r>
              <a:rPr sz="900" i="0" b="0">
                <a:solidFill>
                  <a:srgbClr val="000000"/>
                </a:solidFill>
                <a:latin typeface="Calibri"/>
              </a:rPr>
              <a:t>12</a:t>
            </a:r>
          </a:p>
        </p:txBody>
      </p:sp>
      <p:sp>
        <p:nvSpPr>
          <p:cNvPr id="162" name="Rectangle 161"/>
          <p:cNvSpPr/>
          <p:nvPr/>
        </p:nvSpPr>
        <p:spPr>
          <a:xfrm rot="2111113">
            <a:off x="2667485" y="3937139"/>
            <a:ext cx="84504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3" name="Isosceles Triangle 162"/>
          <p:cNvSpPr/>
          <p:nvPr/>
        </p:nvSpPr>
        <p:spPr>
          <a:xfrm rot="7511113">
            <a:off x="3097543" y="3941011"/>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4" name="TextBox 163"/>
          <p:cNvSpPr txBox="1"/>
          <p:nvPr/>
        </p:nvSpPr>
        <p:spPr>
          <a:xfrm>
            <a:off x="2727450" y="3783560"/>
            <a:ext cx="800000" cy="220000"/>
          </a:xfrm>
          <a:prstGeom prst="rect">
            <a:avLst/>
          </a:prstGeom>
          <a:noFill/>
        </p:spPr>
        <p:txBody>
          <a:bodyPr wrap="none" anchor="ctr" lIns="0" rIns="0" tIns="0" bIns="0">
            <a:spAutoFit/>
          </a:bodyPr>
          <a:lstStyle/>
          <a:p>
            <a:pPr algn="ctr"/>
            <a:r>
              <a:rPr sz="900" i="0" b="0">
                <a:solidFill>
                  <a:srgbClr val="000000"/>
                </a:solidFill>
                <a:latin typeface="Calibri"/>
              </a:rPr>
              <a:t>12</a:t>
            </a:r>
          </a:p>
        </p:txBody>
      </p:sp>
      <p:sp>
        <p:nvSpPr>
          <p:cNvPr id="165" name="Rectangle 164"/>
          <p:cNvSpPr/>
          <p:nvPr/>
        </p:nvSpPr>
        <p:spPr>
          <a:xfrm>
            <a:off x="2744683" y="4180607"/>
            <a:ext cx="69065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6" name="Isosceles Triangle 165"/>
          <p:cNvSpPr/>
          <p:nvPr/>
        </p:nvSpPr>
        <p:spPr>
          <a:xfrm rot="5400000">
            <a:off x="3097543" y="416013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7" name="TextBox 166"/>
          <p:cNvSpPr txBox="1"/>
          <p:nvPr/>
        </p:nvSpPr>
        <p:spPr>
          <a:xfrm>
            <a:off x="2655477" y="4129819"/>
            <a:ext cx="800000" cy="220000"/>
          </a:xfrm>
          <a:prstGeom prst="rect">
            <a:avLst/>
          </a:prstGeom>
          <a:noFill/>
        </p:spPr>
        <p:txBody>
          <a:bodyPr wrap="none" anchor="ctr" lIns="0" rIns="0" tIns="0" bIns="0">
            <a:spAutoFit/>
          </a:bodyPr>
          <a:lstStyle/>
          <a:p>
            <a:pPr algn="ctr"/>
            <a:r>
              <a:rPr sz="900" i="0" b="0">
                <a:solidFill>
                  <a:srgbClr val="000000"/>
                </a:solidFill>
                <a:latin typeface="Calibri"/>
              </a:rPr>
              <a:t>11</a:t>
            </a:r>
          </a:p>
        </p:txBody>
      </p:sp>
      <p:sp>
        <p:nvSpPr>
          <p:cNvPr id="168" name="Rectangle 167"/>
          <p:cNvSpPr/>
          <p:nvPr/>
        </p:nvSpPr>
        <p:spPr>
          <a:xfrm rot="19360273">
            <a:off x="2655729" y="4443949"/>
            <a:ext cx="86856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9" name="Isosceles Triangle 168"/>
          <p:cNvSpPr/>
          <p:nvPr/>
        </p:nvSpPr>
        <p:spPr>
          <a:xfrm rot="3160273">
            <a:off x="3097543" y="4397140"/>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0" name="TextBox 169"/>
          <p:cNvSpPr txBox="1"/>
          <p:nvPr/>
        </p:nvSpPr>
        <p:spPr>
          <a:xfrm>
            <a:off x="2729410" y="4395141"/>
            <a:ext cx="800000" cy="220000"/>
          </a:xfrm>
          <a:prstGeom prst="rect">
            <a:avLst/>
          </a:prstGeom>
          <a:noFill/>
        </p:spPr>
        <p:txBody>
          <a:bodyPr wrap="none" anchor="ctr" lIns="0" rIns="0" tIns="0" bIns="0">
            <a:spAutoFit/>
          </a:bodyPr>
          <a:lstStyle/>
          <a:p>
            <a:pPr algn="ctr"/>
            <a:r>
              <a:rPr sz="900" i="0" b="0">
                <a:solidFill>
                  <a:srgbClr val="000000"/>
                </a:solidFill>
                <a:latin typeface="Calibri"/>
              </a:rPr>
              <a:t>9</a:t>
            </a:r>
          </a:p>
        </p:txBody>
      </p:sp>
      <p:sp>
        <p:nvSpPr>
          <p:cNvPr id="171" name="Oval 170"/>
          <p:cNvSpPr/>
          <p:nvPr/>
        </p:nvSpPr>
        <p:spPr>
          <a:xfrm>
            <a:off x="345743" y="4171212"/>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2" name="TextBox 171"/>
          <p:cNvSpPr txBox="1"/>
          <p:nvPr/>
        </p:nvSpPr>
        <p:spPr>
          <a:xfrm>
            <a:off x="57331" y="4070132"/>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S</a:t>
            </a:r>
          </a:p>
        </p:txBody>
      </p:sp>
      <p:sp>
        <p:nvSpPr>
          <p:cNvPr id="173" name="Oval 172"/>
          <p:cNvSpPr/>
          <p:nvPr/>
        </p:nvSpPr>
        <p:spPr>
          <a:xfrm>
            <a:off x="1036396" y="3684277"/>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4" name="TextBox 173"/>
          <p:cNvSpPr txBox="1"/>
          <p:nvPr/>
        </p:nvSpPr>
        <p:spPr>
          <a:xfrm>
            <a:off x="851181" y="3518220"/>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A</a:t>
            </a:r>
          </a:p>
        </p:txBody>
      </p:sp>
      <p:sp>
        <p:nvSpPr>
          <p:cNvPr id="175" name="Oval 174"/>
          <p:cNvSpPr/>
          <p:nvPr/>
        </p:nvSpPr>
        <p:spPr>
          <a:xfrm>
            <a:off x="1036396" y="4171212"/>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6" name="TextBox 175"/>
          <p:cNvSpPr txBox="1"/>
          <p:nvPr/>
        </p:nvSpPr>
        <p:spPr>
          <a:xfrm>
            <a:off x="759451" y="4012800"/>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B</a:t>
            </a:r>
          </a:p>
        </p:txBody>
      </p:sp>
      <p:sp>
        <p:nvSpPr>
          <p:cNvPr id="177" name="Oval 176"/>
          <p:cNvSpPr/>
          <p:nvPr/>
        </p:nvSpPr>
        <p:spPr>
          <a:xfrm>
            <a:off x="1036396" y="4697897"/>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8" name="TextBox 177"/>
          <p:cNvSpPr txBox="1"/>
          <p:nvPr/>
        </p:nvSpPr>
        <p:spPr>
          <a:xfrm>
            <a:off x="851181" y="4661792"/>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C</a:t>
            </a:r>
          </a:p>
        </p:txBody>
      </p:sp>
      <p:sp>
        <p:nvSpPr>
          <p:cNvPr id="179" name="Oval 178"/>
          <p:cNvSpPr/>
          <p:nvPr/>
        </p:nvSpPr>
        <p:spPr>
          <a:xfrm>
            <a:off x="1881080" y="3684277"/>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0" name="TextBox 179"/>
          <p:cNvSpPr txBox="1"/>
          <p:nvPr/>
        </p:nvSpPr>
        <p:spPr>
          <a:xfrm>
            <a:off x="1695865" y="3518220"/>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D</a:t>
            </a:r>
          </a:p>
        </p:txBody>
      </p:sp>
      <p:sp>
        <p:nvSpPr>
          <p:cNvPr id="181" name="Oval 180"/>
          <p:cNvSpPr/>
          <p:nvPr/>
        </p:nvSpPr>
        <p:spPr>
          <a:xfrm>
            <a:off x="1881080" y="4171212"/>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2" name="TextBox 181"/>
          <p:cNvSpPr txBox="1"/>
          <p:nvPr/>
        </p:nvSpPr>
        <p:spPr>
          <a:xfrm>
            <a:off x="1604134" y="4005156"/>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E</a:t>
            </a:r>
          </a:p>
        </p:txBody>
      </p:sp>
      <p:sp>
        <p:nvSpPr>
          <p:cNvPr id="183" name="Oval 182"/>
          <p:cNvSpPr/>
          <p:nvPr/>
        </p:nvSpPr>
        <p:spPr>
          <a:xfrm>
            <a:off x="1881080" y="4697897"/>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4" name="TextBox 183"/>
          <p:cNvSpPr txBox="1"/>
          <p:nvPr/>
        </p:nvSpPr>
        <p:spPr>
          <a:xfrm>
            <a:off x="1695865" y="4661792"/>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F</a:t>
            </a:r>
          </a:p>
        </p:txBody>
      </p:sp>
      <p:sp>
        <p:nvSpPr>
          <p:cNvPr id="185" name="Oval 184"/>
          <p:cNvSpPr/>
          <p:nvPr/>
        </p:nvSpPr>
        <p:spPr>
          <a:xfrm>
            <a:off x="2725764" y="3684277"/>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6" name="TextBox 185"/>
          <p:cNvSpPr txBox="1"/>
          <p:nvPr/>
        </p:nvSpPr>
        <p:spPr>
          <a:xfrm>
            <a:off x="2540548" y="3518220"/>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G</a:t>
            </a:r>
          </a:p>
        </p:txBody>
      </p:sp>
      <p:sp>
        <p:nvSpPr>
          <p:cNvPr id="187" name="Oval 186"/>
          <p:cNvSpPr/>
          <p:nvPr/>
        </p:nvSpPr>
        <p:spPr>
          <a:xfrm>
            <a:off x="2725764" y="4171212"/>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8" name="TextBox 187"/>
          <p:cNvSpPr txBox="1"/>
          <p:nvPr/>
        </p:nvSpPr>
        <p:spPr>
          <a:xfrm>
            <a:off x="2540548" y="4012800"/>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H</a:t>
            </a:r>
          </a:p>
        </p:txBody>
      </p:sp>
      <p:sp>
        <p:nvSpPr>
          <p:cNvPr id="189" name="Oval 188"/>
          <p:cNvSpPr/>
          <p:nvPr/>
        </p:nvSpPr>
        <p:spPr>
          <a:xfrm>
            <a:off x="2725764" y="4697897"/>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0" name="TextBox 189"/>
          <p:cNvSpPr txBox="1"/>
          <p:nvPr/>
        </p:nvSpPr>
        <p:spPr>
          <a:xfrm>
            <a:off x="2540548" y="4661792"/>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I</a:t>
            </a:r>
          </a:p>
        </p:txBody>
      </p:sp>
      <p:sp>
        <p:nvSpPr>
          <p:cNvPr id="191" name="Oval 190"/>
          <p:cNvSpPr/>
          <p:nvPr/>
        </p:nvSpPr>
        <p:spPr>
          <a:xfrm>
            <a:off x="3416417" y="4171212"/>
            <a:ext cx="37838" cy="37838"/>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2" name="TextBox 191"/>
          <p:cNvSpPr txBox="1"/>
          <p:nvPr/>
        </p:nvSpPr>
        <p:spPr>
          <a:xfrm>
            <a:off x="3242668" y="4070132"/>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T</a:t>
            </a:r>
          </a:p>
        </p:txBody>
      </p:sp>
      <p:sp>
        <p:nvSpPr>
          <p:cNvPr id="193" name="Rectangle 192"/>
          <p:cNvSpPr/>
          <p:nvPr/>
        </p:nvSpPr>
        <p:spPr>
          <a:xfrm>
            <a:off x="364662" y="4174132"/>
            <a:ext cx="690653"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4" name="Rectangle 193"/>
          <p:cNvSpPr/>
          <p:nvPr/>
        </p:nvSpPr>
        <p:spPr>
          <a:xfrm>
            <a:off x="1055316" y="4174132"/>
            <a:ext cx="844683"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5" name="Rectangle 194"/>
          <p:cNvSpPr/>
          <p:nvPr/>
        </p:nvSpPr>
        <p:spPr>
          <a:xfrm rot="19802269">
            <a:off x="1834849" y="3930664"/>
            <a:ext cx="974985"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Rectangle 195"/>
          <p:cNvSpPr/>
          <p:nvPr/>
        </p:nvSpPr>
        <p:spPr>
          <a:xfrm rot="2111113">
            <a:off x="2667485" y="3930664"/>
            <a:ext cx="845049"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7" name="Rectangle 196"/>
          <p:cNvSpPr/>
          <p:nvPr/>
        </p:nvSpPr>
        <p:spPr>
          <a:xfrm rot="2239727">
            <a:off x="275708" y="4437474"/>
            <a:ext cx="868561" cy="32000"/>
          </a:xfrm>
          <a:prstGeom prst="rect">
            <a:avLst/>
          </a:prstGeom>
          <a:solidFill>
            <a:srgbClr val="000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8" name="Rectangle 197"/>
          <p:cNvSpPr/>
          <p:nvPr/>
        </p:nvSpPr>
        <p:spPr>
          <a:xfrm rot="19683315">
            <a:off x="979941" y="4437474"/>
            <a:ext cx="995433" cy="32000"/>
          </a:xfrm>
          <a:prstGeom prst="rect">
            <a:avLst/>
          </a:prstGeom>
          <a:solidFill>
            <a:srgbClr val="000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9" name="Rectangle 198"/>
          <p:cNvSpPr/>
          <p:nvPr/>
        </p:nvSpPr>
        <p:spPr>
          <a:xfrm rot="19802269">
            <a:off x="1834849" y="3930664"/>
            <a:ext cx="974985" cy="32000"/>
          </a:xfrm>
          <a:prstGeom prst="rect">
            <a:avLst/>
          </a:prstGeom>
          <a:solidFill>
            <a:srgbClr val="000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0" name="Rectangle 199"/>
          <p:cNvSpPr/>
          <p:nvPr/>
        </p:nvSpPr>
        <p:spPr>
          <a:xfrm rot="2111113">
            <a:off x="2667485" y="3930664"/>
            <a:ext cx="845049" cy="32000"/>
          </a:xfrm>
          <a:prstGeom prst="rect">
            <a:avLst/>
          </a:prstGeom>
          <a:solidFill>
            <a:srgbClr val="000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1" name="Rectangle 200"/>
          <p:cNvSpPr/>
          <p:nvPr/>
        </p:nvSpPr>
        <p:spPr>
          <a:xfrm rot="2239727">
            <a:off x="275708" y="4437474"/>
            <a:ext cx="868561" cy="32000"/>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2" name="Rectangle 201"/>
          <p:cNvSpPr/>
          <p:nvPr/>
        </p:nvSpPr>
        <p:spPr>
          <a:xfrm>
            <a:off x="1055316" y="4700817"/>
            <a:ext cx="844683" cy="32000"/>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3" name="Rectangle 202"/>
          <p:cNvSpPr/>
          <p:nvPr/>
        </p:nvSpPr>
        <p:spPr>
          <a:xfrm rot="19683315">
            <a:off x="1824625" y="4437474"/>
            <a:ext cx="995433" cy="32000"/>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4" name="Rectangle 203"/>
          <p:cNvSpPr/>
          <p:nvPr/>
        </p:nvSpPr>
        <p:spPr>
          <a:xfrm>
            <a:off x="2744683" y="4174132"/>
            <a:ext cx="690653" cy="32000"/>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5" name="TextBox 204"/>
          <p:cNvSpPr txBox="1"/>
          <p:nvPr/>
        </p:nvSpPr>
        <p:spPr>
          <a:xfrm>
            <a:off x="250000" y="5380000"/>
            <a:ext cx="3300000" cy="920000"/>
          </a:xfrm>
          <a:prstGeom prst="rect">
            <a:avLst/>
          </a:prstGeom>
          <a:noFill/>
        </p:spPr>
        <p:txBody>
          <a:bodyPr wrap="square" anchor="t" lIns="45720" rIns="45720">
            <a:spAutoFit/>
          </a:bodyPr>
          <a:lstStyle/>
          <a:p>
            <a:pPr algn="l"/>
            <a:r>
              <a:rPr sz="1200" b="1" i="0">
                <a:solidFill>
                  <a:srgbClr val="FF0000"/>
                </a:solidFill>
                <a:latin typeface="Calibri"/>
              </a:rPr>
              <a:t>There are three maximum routes, all of length 50:</a:t>
            </a:r>
          </a:p>
          <a:p>
            <a:pPr algn="l"/>
            <a:r>
              <a:rPr sz="1200" b="1" i="0">
                <a:solidFill>
                  <a:srgbClr val="FF0000"/>
                </a:solidFill>
                <a:latin typeface="Calibri"/>
              </a:rPr>
              <a:t>SBEGT, SCEGT and SCFHT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9"/>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1"/>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2"/>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3"/>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7"/>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9"/>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0"/>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61"/>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6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63"/>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64"/>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65"/>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66"/>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67"/>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68"/>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69"/>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7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71"/>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72"/>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73"/>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4"/>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75"/>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76"/>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77"/>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78"/>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79"/>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80"/>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81"/>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82"/>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83"/>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84"/>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85"/>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86"/>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87"/>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88"/>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89"/>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90"/>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91"/>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92"/>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93"/>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94"/>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95"/>
                                        </p:tgtEl>
                                        <p:attrNameLst>
                                          <p:attrName>style.visibility</p:attrName>
                                        </p:attrNameLst>
                                      </p:cBhvr>
                                      <p:to>
                                        <p:strVal val="visible"/>
                                      </p:to>
                                    </p:set>
                                  </p:childTnLst>
                                </p:cTn>
                              </p:par>
                            </p:childTnLst>
                          </p:cTn>
                        </p:par>
                      </p:childTnLst>
                    </p:cTn>
                  </p:par>
                  <p:par>
                    <p:cTn id="209" fill="hold">
                      <p:stCondLst>
                        <p:cond delay="indefinite"/>
                      </p:stCondLst>
                      <p:childTnLst>
                        <p:par>
                          <p:cTn id="210" fill="hold">
                            <p:stCondLst>
                              <p:cond delay="0"/>
                            </p:stCondLst>
                            <p:childTnLst>
                              <p:par>
                                <p:cTn id="211" presetID="1" presetClass="entr" presetSubtype="0" fill="hold" grpId="0" nodeType="clickEffect">
                                  <p:stCondLst>
                                    <p:cond delay="0"/>
                                  </p:stCondLst>
                                  <p:childTnLst>
                                    <p:set>
                                      <p:cBhvr>
                                        <p:cTn id="212" dur="1" fill="hold">
                                          <p:stCondLst>
                                            <p:cond delay="0"/>
                                          </p:stCondLst>
                                        </p:cTn>
                                        <p:tgtEl>
                                          <p:spTgt spid="6"/>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7"/>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8"/>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9"/>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10"/>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96"/>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97"/>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98"/>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99"/>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100"/>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101"/>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102"/>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03"/>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04"/>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105"/>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106"/>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107"/>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108"/>
                                        </p:tgtEl>
                                        <p:attrNameLst>
                                          <p:attrName>style.visibility</p:attrName>
                                        </p:attrNameLst>
                                      </p:cBhvr>
                                      <p:to>
                                        <p:strVal val="visible"/>
                                      </p:to>
                                    </p:set>
                                  </p:childTnLst>
                                </p:cTn>
                              </p:par>
                              <p:par>
                                <p:cTn id="247" presetID="1" presetClass="entr" presetSubtype="0" fill="hold" grpId="0" nodeType="withEffect">
                                  <p:stCondLst>
                                    <p:cond delay="0"/>
                                  </p:stCondLst>
                                  <p:childTnLst>
                                    <p:set>
                                      <p:cBhvr>
                                        <p:cTn id="248" dur="1" fill="hold">
                                          <p:stCondLst>
                                            <p:cond delay="0"/>
                                          </p:stCondLst>
                                        </p:cTn>
                                        <p:tgtEl>
                                          <p:spTgt spid="109"/>
                                        </p:tgtEl>
                                        <p:attrNameLst>
                                          <p:attrName>style.visibility</p:attrName>
                                        </p:attrNameLst>
                                      </p:cBhvr>
                                      <p:to>
                                        <p:strVal val="visible"/>
                                      </p:to>
                                    </p:set>
                                  </p:childTnLst>
                                </p:cTn>
                              </p:par>
                              <p:par>
                                <p:cTn id="249" presetID="1" presetClass="entr" presetSubtype="0" fill="hold" grpId="0" nodeType="withEffect">
                                  <p:stCondLst>
                                    <p:cond delay="0"/>
                                  </p:stCondLst>
                                  <p:childTnLst>
                                    <p:set>
                                      <p:cBhvr>
                                        <p:cTn id="250" dur="1" fill="hold">
                                          <p:stCondLst>
                                            <p:cond delay="0"/>
                                          </p:stCondLst>
                                        </p:cTn>
                                        <p:tgtEl>
                                          <p:spTgt spid="110"/>
                                        </p:tgtEl>
                                        <p:attrNameLst>
                                          <p:attrName>style.visibility</p:attrName>
                                        </p:attrNameLst>
                                      </p:cBhvr>
                                      <p:to>
                                        <p:strVal val="visible"/>
                                      </p:to>
                                    </p:set>
                                  </p:childTnLst>
                                </p:cTn>
                              </p:par>
                            </p:childTnLst>
                          </p:cTn>
                        </p:par>
                      </p:childTnLst>
                    </p:cTn>
                  </p:par>
                  <p:par>
                    <p:cTn id="251" fill="hold">
                      <p:stCondLst>
                        <p:cond delay="indefinite"/>
                      </p:stCondLst>
                      <p:childTnLst>
                        <p:par>
                          <p:cTn id="252" fill="hold">
                            <p:stCondLst>
                              <p:cond delay="0"/>
                            </p:stCondLst>
                            <p:childTnLst>
                              <p:par>
                                <p:cTn id="253" presetID="1" presetClass="entr" presetSubtype="0" fill="hold" grpId="0" nodeType="clickEffect">
                                  <p:stCondLst>
                                    <p:cond delay="0"/>
                                  </p:stCondLst>
                                  <p:childTnLst>
                                    <p:set>
                                      <p:cBhvr>
                                        <p:cTn id="254" dur="1" fill="hold">
                                          <p:stCondLst>
                                            <p:cond delay="0"/>
                                          </p:stCondLst>
                                        </p:cTn>
                                        <p:tgtEl>
                                          <p:spTgt spid="193"/>
                                        </p:tgtEl>
                                        <p:attrNameLst>
                                          <p:attrName>style.visibility</p:attrName>
                                        </p:attrNameLst>
                                      </p:cBhvr>
                                      <p:to>
                                        <p:strVal val="visible"/>
                                      </p:to>
                                    </p:set>
                                  </p:childTnLst>
                                </p:cTn>
                              </p:par>
                              <p:par>
                                <p:cTn id="255" presetID="1" presetClass="entr" presetSubtype="0" fill="hold" grpId="0" nodeType="withEffect">
                                  <p:stCondLst>
                                    <p:cond delay="0"/>
                                  </p:stCondLst>
                                  <p:childTnLst>
                                    <p:set>
                                      <p:cBhvr>
                                        <p:cTn id="256" dur="1" fill="hold">
                                          <p:stCondLst>
                                            <p:cond delay="0"/>
                                          </p:stCondLst>
                                        </p:cTn>
                                        <p:tgtEl>
                                          <p:spTgt spid="194"/>
                                        </p:tgtEl>
                                        <p:attrNameLst>
                                          <p:attrName>style.visibility</p:attrName>
                                        </p:attrNameLst>
                                      </p:cBhvr>
                                      <p:to>
                                        <p:strVal val="visible"/>
                                      </p:to>
                                    </p:set>
                                  </p:childTnLst>
                                </p:cTn>
                              </p:par>
                              <p:par>
                                <p:cTn id="257" presetID="1" presetClass="entr" presetSubtype="0" fill="hold" grpId="0" nodeType="withEffect">
                                  <p:stCondLst>
                                    <p:cond delay="0"/>
                                  </p:stCondLst>
                                  <p:childTnLst>
                                    <p:set>
                                      <p:cBhvr>
                                        <p:cTn id="258" dur="1" fill="hold">
                                          <p:stCondLst>
                                            <p:cond delay="0"/>
                                          </p:stCondLst>
                                        </p:cTn>
                                        <p:tgtEl>
                                          <p:spTgt spid="195"/>
                                        </p:tgtEl>
                                        <p:attrNameLst>
                                          <p:attrName>style.visibility</p:attrName>
                                        </p:attrNameLst>
                                      </p:cBhvr>
                                      <p:to>
                                        <p:strVal val="visible"/>
                                      </p:to>
                                    </p:set>
                                  </p:childTnLst>
                                </p:cTn>
                              </p:par>
                              <p:par>
                                <p:cTn id="259" presetID="1" presetClass="entr" presetSubtype="0" fill="hold" grpId="0" nodeType="withEffect">
                                  <p:stCondLst>
                                    <p:cond delay="0"/>
                                  </p:stCondLst>
                                  <p:childTnLst>
                                    <p:set>
                                      <p:cBhvr>
                                        <p:cTn id="260" dur="1" fill="hold">
                                          <p:stCondLst>
                                            <p:cond delay="0"/>
                                          </p:stCondLst>
                                        </p:cTn>
                                        <p:tgtEl>
                                          <p:spTgt spid="196"/>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grpId="0" nodeType="clickEffect">
                                  <p:stCondLst>
                                    <p:cond delay="0"/>
                                  </p:stCondLst>
                                  <p:childTnLst>
                                    <p:set>
                                      <p:cBhvr>
                                        <p:cTn id="264" dur="1" fill="hold">
                                          <p:stCondLst>
                                            <p:cond delay="0"/>
                                          </p:stCondLst>
                                        </p:cTn>
                                        <p:tgtEl>
                                          <p:spTgt spid="197"/>
                                        </p:tgtEl>
                                        <p:attrNameLst>
                                          <p:attrName>style.visibility</p:attrName>
                                        </p:attrNameLst>
                                      </p:cBhvr>
                                      <p:to>
                                        <p:strVal val="visible"/>
                                      </p:to>
                                    </p:set>
                                  </p:childTnLst>
                                </p:cTn>
                              </p:par>
                              <p:par>
                                <p:cTn id="265" presetID="1" presetClass="entr" presetSubtype="0" fill="hold" grpId="0" nodeType="withEffect">
                                  <p:stCondLst>
                                    <p:cond delay="0"/>
                                  </p:stCondLst>
                                  <p:childTnLst>
                                    <p:set>
                                      <p:cBhvr>
                                        <p:cTn id="266" dur="1" fill="hold">
                                          <p:stCondLst>
                                            <p:cond delay="0"/>
                                          </p:stCondLst>
                                        </p:cTn>
                                        <p:tgtEl>
                                          <p:spTgt spid="198"/>
                                        </p:tgtEl>
                                        <p:attrNameLst>
                                          <p:attrName>style.visibility</p:attrName>
                                        </p:attrNameLst>
                                      </p:cBhvr>
                                      <p:to>
                                        <p:strVal val="visible"/>
                                      </p:to>
                                    </p:set>
                                  </p:childTnLst>
                                </p:cTn>
                              </p:par>
                              <p:par>
                                <p:cTn id="267" presetID="1" presetClass="entr" presetSubtype="0" fill="hold" grpId="0" nodeType="withEffect">
                                  <p:stCondLst>
                                    <p:cond delay="0"/>
                                  </p:stCondLst>
                                  <p:childTnLst>
                                    <p:set>
                                      <p:cBhvr>
                                        <p:cTn id="268" dur="1" fill="hold">
                                          <p:stCondLst>
                                            <p:cond delay="0"/>
                                          </p:stCondLst>
                                        </p:cTn>
                                        <p:tgtEl>
                                          <p:spTgt spid="199"/>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200"/>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1" presetClass="entr" presetSubtype="0" fill="hold" grpId="0" nodeType="clickEffect">
                                  <p:stCondLst>
                                    <p:cond delay="0"/>
                                  </p:stCondLst>
                                  <p:childTnLst>
                                    <p:set>
                                      <p:cBhvr>
                                        <p:cTn id="274" dur="1" fill="hold">
                                          <p:stCondLst>
                                            <p:cond delay="0"/>
                                          </p:stCondLst>
                                        </p:cTn>
                                        <p:tgtEl>
                                          <p:spTgt spid="201"/>
                                        </p:tgtEl>
                                        <p:attrNameLst>
                                          <p:attrName>style.visibility</p:attrName>
                                        </p:attrNameLst>
                                      </p:cBhvr>
                                      <p:to>
                                        <p:strVal val="visible"/>
                                      </p:to>
                                    </p:set>
                                  </p:childTnLst>
                                </p:cTn>
                              </p:par>
                              <p:par>
                                <p:cTn id="275" presetID="1" presetClass="entr" presetSubtype="0" fill="hold" grpId="0" nodeType="withEffect">
                                  <p:stCondLst>
                                    <p:cond delay="0"/>
                                  </p:stCondLst>
                                  <p:childTnLst>
                                    <p:set>
                                      <p:cBhvr>
                                        <p:cTn id="276" dur="1" fill="hold">
                                          <p:stCondLst>
                                            <p:cond delay="0"/>
                                          </p:stCondLst>
                                        </p:cTn>
                                        <p:tgtEl>
                                          <p:spTgt spid="202"/>
                                        </p:tgtEl>
                                        <p:attrNameLst>
                                          <p:attrName>style.visibility</p:attrName>
                                        </p:attrNameLst>
                                      </p:cBhvr>
                                      <p:to>
                                        <p:strVal val="visible"/>
                                      </p:to>
                                    </p:set>
                                  </p:childTnLst>
                                </p:cTn>
                              </p:par>
                              <p:par>
                                <p:cTn id="277" presetID="1" presetClass="entr" presetSubtype="0" fill="hold" grpId="0" nodeType="withEffect">
                                  <p:stCondLst>
                                    <p:cond delay="0"/>
                                  </p:stCondLst>
                                  <p:childTnLst>
                                    <p:set>
                                      <p:cBhvr>
                                        <p:cTn id="278" dur="1" fill="hold">
                                          <p:stCondLst>
                                            <p:cond delay="0"/>
                                          </p:stCondLst>
                                        </p:cTn>
                                        <p:tgtEl>
                                          <p:spTgt spid="203"/>
                                        </p:tgtEl>
                                        <p:attrNameLst>
                                          <p:attrName>style.visibility</p:attrName>
                                        </p:attrNameLst>
                                      </p:cBhvr>
                                      <p:to>
                                        <p:strVal val="visible"/>
                                      </p:to>
                                    </p:set>
                                  </p:childTnLst>
                                </p:cTn>
                              </p:par>
                              <p:par>
                                <p:cTn id="279" presetID="1" presetClass="entr" presetSubtype="0" fill="hold" grpId="0" nodeType="withEffect">
                                  <p:stCondLst>
                                    <p:cond delay="0"/>
                                  </p:stCondLst>
                                  <p:childTnLst>
                                    <p:set>
                                      <p:cBhvr>
                                        <p:cTn id="280" dur="1" fill="hold">
                                          <p:stCondLst>
                                            <p:cond delay="0"/>
                                          </p:stCondLst>
                                        </p:cTn>
                                        <p:tgtEl>
                                          <p:spTgt spid="204"/>
                                        </p:tgtEl>
                                        <p:attrNameLst>
                                          <p:attrName>style.visibility</p:attrName>
                                        </p:attrNameLst>
                                      </p:cBhvr>
                                      <p:to>
                                        <p:strVal val="visible"/>
                                      </p:to>
                                    </p:set>
                                  </p:childTnLst>
                                </p:cTn>
                              </p:par>
                            </p:childTnLst>
                          </p:cTn>
                        </p:par>
                      </p:childTnLst>
                    </p:cTn>
                  </p:par>
                  <p:par>
                    <p:cTn id="281" fill="hold">
                      <p:stCondLst>
                        <p:cond delay="indefinite"/>
                      </p:stCondLst>
                      <p:childTnLst>
                        <p:par>
                          <p:cTn id="282" fill="hold">
                            <p:stCondLst>
                              <p:cond delay="0"/>
                            </p:stCondLst>
                            <p:childTnLst>
                              <p:par>
                                <p:cTn id="283" presetID="1" presetClass="entr" presetSubtype="0" fill="hold" grpId="0" nodeType="clickEffect">
                                  <p:stCondLst>
                                    <p:cond delay="0"/>
                                  </p:stCondLst>
                                  <p:childTnLst>
                                    <p:set>
                                      <p:cBhvr>
                                        <p:cTn id="284" dur="1" fill="hold">
                                          <p:stCondLst>
                                            <p:cond delay="0"/>
                                          </p:stCondLst>
                                        </p:cTn>
                                        <p:tgtEl>
                                          <p:spTgt spid="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Shortest and Longest Path Problems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5A</a:t>
            </a:r>
          </a:p>
        </p:txBody>
      </p:sp>
      <p:sp>
        <p:nvSpPr>
          <p:cNvPr id="4" name="TextBox 3"/>
          <p:cNvSpPr txBox="1"/>
          <p:nvPr/>
        </p:nvSpPr>
        <p:spPr>
          <a:xfrm>
            <a:off x="250000" y="1000000"/>
            <a:ext cx="3300000" cy="4800000"/>
          </a:xfrm>
          <a:prstGeom prst="rect">
            <a:avLst/>
          </a:prstGeom>
          <a:noFill/>
        </p:spPr>
        <p:txBody>
          <a:bodyPr wrap="square" anchor="t" lIns="45720" rIns="45720">
            <a:spAutoFit/>
          </a:bodyPr>
          <a:lstStyle/>
          <a:p>
            <a:pPr algn="ctr"/>
            <a:r>
              <a:rPr sz="1200" b="1" i="0">
                <a:solidFill>
                  <a:srgbClr val="000000"/>
                </a:solidFill>
                <a:latin typeface="Calibri"/>
              </a:rPr>
              <a:t>Work backwards from T, stage by stage</a:t>
            </a:r>
          </a:p>
          <a:p>
            <a:pPr algn="ctr"/>
            <a:r>
              <a:rPr sz="1200" b="0" i="0">
                <a:solidFill>
                  <a:srgbClr val="000000"/>
                </a:solidFill>
                <a:latin typeface="Calibri"/>
              </a:rPr>
              <a:t/>
            </a:r>
          </a:p>
          <a:p>
            <a:pPr algn="ctr"/>
            <a:r>
              <a:rPr sz="1200" b="0" i="0">
                <a:solidFill>
                  <a:srgbClr val="000000"/>
                </a:solidFill>
                <a:latin typeface="Calibri"/>
              </a:rPr>
              <a:t>Shortest route: star the smallest value for each state</a:t>
            </a:r>
          </a:p>
          <a:p>
            <a:pPr algn="ctr"/>
            <a:r>
              <a:rPr sz="1200" b="0" i="0">
                <a:solidFill>
                  <a:srgbClr val="000000"/>
                </a:solidFill>
                <a:latin typeface="Calibri"/>
              </a:rPr>
              <a:t/>
            </a:r>
          </a:p>
          <a:p>
            <a:pPr algn="ctr"/>
            <a:r>
              <a:rPr sz="1200" b="0" i="0">
                <a:solidFill>
                  <a:srgbClr val="000000"/>
                </a:solidFill>
                <a:latin typeface="Calibri"/>
              </a:rPr>
              <a:t>Longest route: star the largest value for each state</a:t>
            </a:r>
          </a:p>
          <a:p>
            <a:pPr algn="ctr"/>
            <a:r>
              <a:rPr sz="1200" b="0" i="0">
                <a:solidFill>
                  <a:srgbClr val="000000"/>
                </a:solidFill>
                <a:latin typeface="Calibri"/>
              </a:rPr>
              <a:t/>
            </a:r>
          </a:p>
          <a:p>
            <a:pPr algn="ctr"/>
            <a:r>
              <a:rPr sz="1200" b="0" i="0">
                <a:solidFill>
                  <a:srgbClr val="000000"/>
                </a:solidFill>
                <a:latin typeface="Calibri"/>
              </a:rPr>
              <a:t>State the route and its length in each case</a:t>
            </a:r>
          </a:p>
        </p:txBody>
      </p:sp>
      <p:sp>
        <p:nvSpPr>
          <p:cNvPr id="5" name="TextBox 4"/>
          <p:cNvSpPr txBox="1"/>
          <p:nvPr/>
        </p:nvSpPr>
        <p:spPr>
          <a:xfrm>
            <a:off x="3750000" y="1000000"/>
            <a:ext cx="5150000" cy="600000"/>
          </a:xfrm>
          <a:prstGeom prst="rect">
            <a:avLst/>
          </a:prstGeom>
          <a:noFill/>
        </p:spPr>
        <p:txBody>
          <a:bodyPr wrap="square" anchor="t" lIns="45720" rIns="45720">
            <a:spAutoFit/>
          </a:bodyPr>
          <a:lstStyle/>
          <a:p>
            <a:pPr algn="l"/>
            <a:r>
              <a:rPr sz="1200" b="0" i="0">
                <a:solidFill>
                  <a:srgbClr val="000000"/>
                </a:solidFill>
                <a:latin typeface="Calibri"/>
              </a:rPr>
              <a:t>Use dynamic programming to find:  a  the shortest  b  the longest route between S and T. State the route and its length in each case.</a:t>
            </a:r>
          </a:p>
        </p:txBody>
      </p:sp>
      <p:sp>
        <p:nvSpPr>
          <p:cNvPr id="6" name="Rectangle 5"/>
          <p:cNvSpPr/>
          <p:nvPr/>
        </p:nvSpPr>
        <p:spPr>
          <a:xfrm rot="19022751">
            <a:off x="3688327" y="2331380"/>
            <a:ext cx="149943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Isosceles Triangle 6"/>
          <p:cNvSpPr/>
          <p:nvPr/>
        </p:nvSpPr>
        <p:spPr>
          <a:xfrm rot="2822751">
            <a:off x="4456916" y="2249818"/>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984245" y="2173120"/>
            <a:ext cx="800000" cy="220000"/>
          </a:xfrm>
          <a:prstGeom prst="rect">
            <a:avLst/>
          </a:prstGeom>
          <a:noFill/>
        </p:spPr>
        <p:txBody>
          <a:bodyPr wrap="none" anchor="ctr" lIns="0" rIns="0" tIns="0" bIns="0">
            <a:spAutoFit/>
          </a:bodyPr>
          <a:lstStyle/>
          <a:p>
            <a:pPr algn="ctr"/>
            <a:r>
              <a:rPr sz="1100" i="0" b="0">
                <a:solidFill>
                  <a:srgbClr val="000000"/>
                </a:solidFill>
                <a:latin typeface="Calibri"/>
              </a:rPr>
              <a:t>48</a:t>
            </a:r>
          </a:p>
        </p:txBody>
      </p:sp>
      <p:sp>
        <p:nvSpPr>
          <p:cNvPr id="9" name="Rectangle 8"/>
          <p:cNvSpPr/>
          <p:nvPr/>
        </p:nvSpPr>
        <p:spPr>
          <a:xfrm>
            <a:off x="3889327" y="2842247"/>
            <a:ext cx="1097434"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Isosceles Triangle 9"/>
          <p:cNvSpPr/>
          <p:nvPr/>
        </p:nvSpPr>
        <p:spPr>
          <a:xfrm rot="5400000">
            <a:off x="4456916" y="2811772"/>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038044" y="2820724"/>
            <a:ext cx="800000" cy="220000"/>
          </a:xfrm>
          <a:prstGeom prst="rect">
            <a:avLst/>
          </a:prstGeom>
          <a:noFill/>
        </p:spPr>
        <p:txBody>
          <a:bodyPr wrap="none" anchor="ctr" lIns="0" rIns="0" tIns="0" bIns="0">
            <a:spAutoFit/>
          </a:bodyPr>
          <a:lstStyle/>
          <a:p>
            <a:pPr algn="ctr"/>
            <a:r>
              <a:rPr sz="1100" i="0" b="0">
                <a:solidFill>
                  <a:srgbClr val="000000"/>
                </a:solidFill>
                <a:latin typeface="Calibri"/>
              </a:rPr>
              <a:t>47</a:t>
            </a:r>
          </a:p>
        </p:txBody>
      </p:sp>
      <p:sp>
        <p:nvSpPr>
          <p:cNvPr id="12" name="Rectangle 11"/>
          <p:cNvSpPr/>
          <p:nvPr/>
        </p:nvSpPr>
        <p:spPr>
          <a:xfrm rot="2661012">
            <a:off x="3670694" y="3378656"/>
            <a:ext cx="15347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Isosceles Triangle 12"/>
          <p:cNvSpPr/>
          <p:nvPr/>
        </p:nvSpPr>
        <p:spPr>
          <a:xfrm rot="8061012">
            <a:off x="4456916" y="3401822"/>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982853" y="3334639"/>
            <a:ext cx="800000" cy="220000"/>
          </a:xfrm>
          <a:prstGeom prst="rect">
            <a:avLst/>
          </a:prstGeom>
          <a:noFill/>
        </p:spPr>
        <p:txBody>
          <a:bodyPr wrap="none" anchor="ctr" lIns="0" rIns="0" tIns="0" bIns="0">
            <a:spAutoFit/>
          </a:bodyPr>
          <a:lstStyle/>
          <a:p>
            <a:pPr algn="ctr"/>
            <a:r>
              <a:rPr sz="1100" i="0" b="0">
                <a:solidFill>
                  <a:srgbClr val="000000"/>
                </a:solidFill>
                <a:latin typeface="Calibri"/>
              </a:rPr>
              <a:t>45</a:t>
            </a:r>
          </a:p>
        </p:txBody>
      </p:sp>
      <p:sp>
        <p:nvSpPr>
          <p:cNvPr id="15" name="Rectangle 14"/>
          <p:cNvSpPr/>
          <p:nvPr/>
        </p:nvSpPr>
        <p:spPr>
          <a:xfrm>
            <a:off x="4986761" y="1820513"/>
            <a:ext cx="13421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Isosceles Triangle 15"/>
          <p:cNvSpPr/>
          <p:nvPr/>
        </p:nvSpPr>
        <p:spPr>
          <a:xfrm rot="5400000">
            <a:off x="5688963" y="1790038"/>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855198" y="1664307"/>
            <a:ext cx="800000" cy="220000"/>
          </a:xfrm>
          <a:prstGeom prst="rect">
            <a:avLst/>
          </a:prstGeom>
          <a:noFill/>
        </p:spPr>
        <p:txBody>
          <a:bodyPr wrap="none" anchor="ctr" lIns="0" rIns="0" tIns="0" bIns="0">
            <a:spAutoFit/>
          </a:bodyPr>
          <a:lstStyle/>
          <a:p>
            <a:pPr algn="ctr"/>
            <a:r>
              <a:rPr sz="1100" i="0" b="0">
                <a:solidFill>
                  <a:srgbClr val="000000"/>
                </a:solidFill>
                <a:latin typeface="Calibri"/>
              </a:rPr>
              <a:t>19</a:t>
            </a:r>
          </a:p>
        </p:txBody>
      </p:sp>
      <p:sp>
        <p:nvSpPr>
          <p:cNvPr id="18" name="Rectangle 17"/>
          <p:cNvSpPr/>
          <p:nvPr/>
        </p:nvSpPr>
        <p:spPr>
          <a:xfrm rot="2236803">
            <a:off x="4814438" y="2331380"/>
            <a:ext cx="168683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Isosceles Triangle 18"/>
          <p:cNvSpPr/>
          <p:nvPr/>
        </p:nvSpPr>
        <p:spPr>
          <a:xfrm rot="7636803">
            <a:off x="5688963" y="2351992"/>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888955" y="1880041"/>
            <a:ext cx="800000" cy="220000"/>
          </a:xfrm>
          <a:prstGeom prst="rect">
            <a:avLst/>
          </a:prstGeom>
          <a:noFill/>
        </p:spPr>
        <p:txBody>
          <a:bodyPr wrap="none" anchor="ctr" lIns="0" rIns="0" tIns="0" bIns="0">
            <a:spAutoFit/>
          </a:bodyPr>
          <a:lstStyle/>
          <a:p>
            <a:pPr algn="ctr"/>
            <a:r>
              <a:rPr sz="1100" i="0" b="0">
                <a:solidFill>
                  <a:srgbClr val="000000"/>
                </a:solidFill>
                <a:latin typeface="Calibri"/>
              </a:rPr>
              <a:t>18</a:t>
            </a:r>
          </a:p>
        </p:txBody>
      </p:sp>
      <p:sp>
        <p:nvSpPr>
          <p:cNvPr id="21" name="Rectangle 20"/>
          <p:cNvSpPr/>
          <p:nvPr/>
        </p:nvSpPr>
        <p:spPr>
          <a:xfrm rot="3440899">
            <a:off x="4414008" y="2867790"/>
            <a:ext cx="248769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Isosceles Triangle 21"/>
          <p:cNvSpPr/>
          <p:nvPr/>
        </p:nvSpPr>
        <p:spPr>
          <a:xfrm rot="8840899">
            <a:off x="5688963" y="2942043"/>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902122" y="2108880"/>
            <a:ext cx="800000" cy="220000"/>
          </a:xfrm>
          <a:prstGeom prst="rect">
            <a:avLst/>
          </a:prstGeom>
          <a:noFill/>
        </p:spPr>
        <p:txBody>
          <a:bodyPr wrap="none" anchor="ctr" lIns="0" rIns="0" tIns="0" bIns="0">
            <a:spAutoFit/>
          </a:bodyPr>
          <a:lstStyle/>
          <a:p>
            <a:pPr algn="ctr"/>
            <a:r>
              <a:rPr sz="1100" i="0" b="0">
                <a:solidFill>
                  <a:srgbClr val="000000"/>
                </a:solidFill>
                <a:latin typeface="Calibri"/>
              </a:rPr>
              <a:t>22</a:t>
            </a:r>
          </a:p>
        </p:txBody>
      </p:sp>
      <p:sp>
        <p:nvSpPr>
          <p:cNvPr id="24" name="Rectangle 23"/>
          <p:cNvSpPr/>
          <p:nvPr/>
        </p:nvSpPr>
        <p:spPr>
          <a:xfrm rot="19363197">
            <a:off x="4814438" y="2331380"/>
            <a:ext cx="168683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Isosceles Triangle 24"/>
          <p:cNvSpPr/>
          <p:nvPr/>
        </p:nvSpPr>
        <p:spPr>
          <a:xfrm rot="3163197">
            <a:off x="5688963" y="2249818"/>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821442" y="2493081"/>
            <a:ext cx="800000" cy="220000"/>
          </a:xfrm>
          <a:prstGeom prst="rect">
            <a:avLst/>
          </a:prstGeom>
          <a:noFill/>
        </p:spPr>
        <p:txBody>
          <a:bodyPr wrap="none" anchor="ctr" lIns="0" rIns="0" tIns="0" bIns="0">
            <a:spAutoFit/>
          </a:bodyPr>
          <a:lstStyle/>
          <a:p>
            <a:pPr algn="ctr"/>
            <a:r>
              <a:rPr sz="1100" i="0" b="0">
                <a:solidFill>
                  <a:srgbClr val="000000"/>
                </a:solidFill>
                <a:latin typeface="Calibri"/>
              </a:rPr>
              <a:t>20</a:t>
            </a:r>
          </a:p>
        </p:txBody>
      </p:sp>
      <p:sp>
        <p:nvSpPr>
          <p:cNvPr id="27" name="Rectangle 26"/>
          <p:cNvSpPr/>
          <p:nvPr/>
        </p:nvSpPr>
        <p:spPr>
          <a:xfrm>
            <a:off x="4986761" y="2842247"/>
            <a:ext cx="13421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Isosceles Triangle 27"/>
          <p:cNvSpPr/>
          <p:nvPr/>
        </p:nvSpPr>
        <p:spPr>
          <a:xfrm rot="5400000">
            <a:off x="5688963" y="2811772"/>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855198" y="2686041"/>
            <a:ext cx="800000" cy="220000"/>
          </a:xfrm>
          <a:prstGeom prst="rect">
            <a:avLst/>
          </a:prstGeom>
          <a:noFill/>
        </p:spPr>
        <p:txBody>
          <a:bodyPr wrap="none" anchor="ctr" lIns="0" rIns="0" tIns="0" bIns="0">
            <a:spAutoFit/>
          </a:bodyPr>
          <a:lstStyle/>
          <a:p>
            <a:pPr algn="ctr"/>
            <a:r>
              <a:rPr sz="1100" i="0" b="0">
                <a:solidFill>
                  <a:srgbClr val="000000"/>
                </a:solidFill>
                <a:latin typeface="Calibri"/>
              </a:rPr>
              <a:t>19</a:t>
            </a:r>
          </a:p>
        </p:txBody>
      </p:sp>
      <p:sp>
        <p:nvSpPr>
          <p:cNvPr id="30" name="Rectangle 29"/>
          <p:cNvSpPr/>
          <p:nvPr/>
        </p:nvSpPr>
        <p:spPr>
          <a:xfrm rot="2318137">
            <a:off x="4798726" y="3378656"/>
            <a:ext cx="1718256"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Isosceles Triangle 30"/>
          <p:cNvSpPr/>
          <p:nvPr/>
        </p:nvSpPr>
        <p:spPr>
          <a:xfrm rot="7718137">
            <a:off x="5688963" y="3401822"/>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4889995" y="2912802"/>
            <a:ext cx="800000" cy="220000"/>
          </a:xfrm>
          <a:prstGeom prst="rect">
            <a:avLst/>
          </a:prstGeom>
          <a:noFill/>
        </p:spPr>
        <p:txBody>
          <a:bodyPr wrap="none" anchor="ctr" lIns="0" rIns="0" tIns="0" bIns="0">
            <a:spAutoFit/>
          </a:bodyPr>
          <a:lstStyle/>
          <a:p>
            <a:pPr algn="ctr"/>
            <a:r>
              <a:rPr sz="1100" i="0" b="0">
                <a:solidFill>
                  <a:srgbClr val="000000"/>
                </a:solidFill>
                <a:latin typeface="Calibri"/>
              </a:rPr>
              <a:t>17</a:t>
            </a:r>
          </a:p>
        </p:txBody>
      </p:sp>
      <p:sp>
        <p:nvSpPr>
          <p:cNvPr id="33" name="Rectangle 32"/>
          <p:cNvSpPr/>
          <p:nvPr/>
        </p:nvSpPr>
        <p:spPr>
          <a:xfrm rot="18159101">
            <a:off x="4414008" y="2867790"/>
            <a:ext cx="248769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Isosceles Triangle 33"/>
          <p:cNvSpPr/>
          <p:nvPr/>
        </p:nvSpPr>
        <p:spPr>
          <a:xfrm rot="1959101">
            <a:off x="5688963" y="2732587"/>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4808275" y="3365612"/>
            <a:ext cx="800000" cy="220000"/>
          </a:xfrm>
          <a:prstGeom prst="rect">
            <a:avLst/>
          </a:prstGeom>
          <a:noFill/>
        </p:spPr>
        <p:txBody>
          <a:bodyPr wrap="none" anchor="ctr" lIns="0" rIns="0" tIns="0" bIns="0">
            <a:spAutoFit/>
          </a:bodyPr>
          <a:lstStyle/>
          <a:p>
            <a:pPr algn="ctr"/>
            <a:r>
              <a:rPr sz="1100" i="0" b="0">
                <a:solidFill>
                  <a:srgbClr val="000000"/>
                </a:solidFill>
                <a:latin typeface="Calibri"/>
              </a:rPr>
              <a:t>18</a:t>
            </a:r>
          </a:p>
        </p:txBody>
      </p:sp>
      <p:sp>
        <p:nvSpPr>
          <p:cNvPr id="36" name="Rectangle 35"/>
          <p:cNvSpPr/>
          <p:nvPr/>
        </p:nvSpPr>
        <p:spPr>
          <a:xfrm rot="19281863">
            <a:off x="4798726" y="3378656"/>
            <a:ext cx="1718256"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Isosceles Triangle 36"/>
          <p:cNvSpPr/>
          <p:nvPr/>
        </p:nvSpPr>
        <p:spPr>
          <a:xfrm rot="3081863">
            <a:off x="5688963" y="3294540"/>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4820402" y="3556494"/>
            <a:ext cx="800000" cy="220000"/>
          </a:xfrm>
          <a:prstGeom prst="rect">
            <a:avLst/>
          </a:prstGeom>
          <a:noFill/>
        </p:spPr>
        <p:txBody>
          <a:bodyPr wrap="none" anchor="ctr" lIns="0" rIns="0" tIns="0" bIns="0">
            <a:spAutoFit/>
          </a:bodyPr>
          <a:lstStyle/>
          <a:p>
            <a:pPr algn="ctr"/>
            <a:r>
              <a:rPr sz="1100" i="0" b="0">
                <a:solidFill>
                  <a:srgbClr val="000000"/>
                </a:solidFill>
                <a:latin typeface="Calibri"/>
              </a:rPr>
              <a:t>20</a:t>
            </a:r>
          </a:p>
        </p:txBody>
      </p:sp>
      <p:sp>
        <p:nvSpPr>
          <p:cNvPr id="39" name="Rectangle 38"/>
          <p:cNvSpPr/>
          <p:nvPr/>
        </p:nvSpPr>
        <p:spPr>
          <a:xfrm>
            <a:off x="4986761" y="3915066"/>
            <a:ext cx="13421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Isosceles Triangle 39"/>
          <p:cNvSpPr/>
          <p:nvPr/>
        </p:nvSpPr>
        <p:spPr>
          <a:xfrm rot="5400000">
            <a:off x="5688963" y="3884591"/>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4855198" y="3758861"/>
            <a:ext cx="800000" cy="220000"/>
          </a:xfrm>
          <a:prstGeom prst="rect">
            <a:avLst/>
          </a:prstGeom>
          <a:noFill/>
        </p:spPr>
        <p:txBody>
          <a:bodyPr wrap="none" anchor="ctr" lIns="0" rIns="0" tIns="0" bIns="0">
            <a:spAutoFit/>
          </a:bodyPr>
          <a:lstStyle/>
          <a:p>
            <a:pPr algn="ctr"/>
            <a:r>
              <a:rPr sz="1100" i="0" b="0">
                <a:solidFill>
                  <a:srgbClr val="000000"/>
                </a:solidFill>
                <a:latin typeface="Calibri"/>
              </a:rPr>
              <a:t>20</a:t>
            </a:r>
          </a:p>
        </p:txBody>
      </p:sp>
      <p:sp>
        <p:nvSpPr>
          <p:cNvPr id="42" name="Rectangle 41"/>
          <p:cNvSpPr/>
          <p:nvPr/>
        </p:nvSpPr>
        <p:spPr>
          <a:xfrm>
            <a:off x="6328947" y="1820513"/>
            <a:ext cx="13421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Isosceles Triangle 42"/>
          <p:cNvSpPr/>
          <p:nvPr/>
        </p:nvSpPr>
        <p:spPr>
          <a:xfrm rot="5400000">
            <a:off x="7031149" y="1790038"/>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6197384" y="1664307"/>
            <a:ext cx="800000" cy="220000"/>
          </a:xfrm>
          <a:prstGeom prst="rect">
            <a:avLst/>
          </a:prstGeom>
          <a:noFill/>
        </p:spPr>
        <p:txBody>
          <a:bodyPr wrap="none" anchor="ctr" lIns="0" rIns="0" tIns="0" bIns="0">
            <a:spAutoFit/>
          </a:bodyPr>
          <a:lstStyle/>
          <a:p>
            <a:pPr algn="ctr"/>
            <a:r>
              <a:rPr sz="1100" i="0" b="0">
                <a:solidFill>
                  <a:srgbClr val="000000"/>
                </a:solidFill>
                <a:latin typeface="Calibri"/>
              </a:rPr>
              <a:t>22</a:t>
            </a:r>
          </a:p>
        </p:txBody>
      </p:sp>
      <p:sp>
        <p:nvSpPr>
          <p:cNvPr id="45" name="Rectangle 44"/>
          <p:cNvSpPr/>
          <p:nvPr/>
        </p:nvSpPr>
        <p:spPr>
          <a:xfrm rot="2236803">
            <a:off x="6156624" y="2331380"/>
            <a:ext cx="168683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Isosceles Triangle 45"/>
          <p:cNvSpPr/>
          <p:nvPr/>
        </p:nvSpPr>
        <p:spPr>
          <a:xfrm rot="7636803">
            <a:off x="7031149" y="2351992"/>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6231141" y="1880041"/>
            <a:ext cx="800000" cy="220000"/>
          </a:xfrm>
          <a:prstGeom prst="rect">
            <a:avLst/>
          </a:prstGeom>
          <a:noFill/>
        </p:spPr>
        <p:txBody>
          <a:bodyPr wrap="none" anchor="ctr" lIns="0" rIns="0" tIns="0" bIns="0">
            <a:spAutoFit/>
          </a:bodyPr>
          <a:lstStyle/>
          <a:p>
            <a:pPr algn="ctr"/>
            <a:r>
              <a:rPr sz="1100" i="0" b="0">
                <a:solidFill>
                  <a:srgbClr val="000000"/>
                </a:solidFill>
                <a:latin typeface="Calibri"/>
              </a:rPr>
              <a:t>20</a:t>
            </a:r>
          </a:p>
        </p:txBody>
      </p:sp>
      <p:sp>
        <p:nvSpPr>
          <p:cNvPr id="48" name="Rectangle 47"/>
          <p:cNvSpPr/>
          <p:nvPr/>
        </p:nvSpPr>
        <p:spPr>
          <a:xfrm rot="3440899">
            <a:off x="5756194" y="2867790"/>
            <a:ext cx="248769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Isosceles Triangle 48"/>
          <p:cNvSpPr/>
          <p:nvPr/>
        </p:nvSpPr>
        <p:spPr>
          <a:xfrm rot="8840899">
            <a:off x="7031149" y="2942043"/>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6244308" y="2108880"/>
            <a:ext cx="800000" cy="220000"/>
          </a:xfrm>
          <a:prstGeom prst="rect">
            <a:avLst/>
          </a:prstGeom>
          <a:noFill/>
        </p:spPr>
        <p:txBody>
          <a:bodyPr wrap="none" anchor="ctr" lIns="0" rIns="0" tIns="0" bIns="0">
            <a:spAutoFit/>
          </a:bodyPr>
          <a:lstStyle/>
          <a:p>
            <a:pPr algn="ctr"/>
            <a:r>
              <a:rPr sz="1100" i="0" b="0">
                <a:solidFill>
                  <a:srgbClr val="000000"/>
                </a:solidFill>
                <a:latin typeface="Calibri"/>
              </a:rPr>
              <a:t>25</a:t>
            </a:r>
          </a:p>
        </p:txBody>
      </p:sp>
      <p:sp>
        <p:nvSpPr>
          <p:cNvPr id="51" name="Rectangle 50"/>
          <p:cNvSpPr/>
          <p:nvPr/>
        </p:nvSpPr>
        <p:spPr>
          <a:xfrm rot="19363197">
            <a:off x="6156624" y="2331380"/>
            <a:ext cx="168683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Isosceles Triangle 51"/>
          <p:cNvSpPr/>
          <p:nvPr/>
        </p:nvSpPr>
        <p:spPr>
          <a:xfrm rot="3163197">
            <a:off x="7031149" y="2249818"/>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6163627" y="2493081"/>
            <a:ext cx="800000" cy="220000"/>
          </a:xfrm>
          <a:prstGeom prst="rect">
            <a:avLst/>
          </a:prstGeom>
          <a:noFill/>
        </p:spPr>
        <p:txBody>
          <a:bodyPr wrap="none" anchor="ctr" lIns="0" rIns="0" tIns="0" bIns="0">
            <a:spAutoFit/>
          </a:bodyPr>
          <a:lstStyle/>
          <a:p>
            <a:pPr algn="ctr"/>
            <a:r>
              <a:rPr sz="1100" i="0" b="0">
                <a:solidFill>
                  <a:srgbClr val="000000"/>
                </a:solidFill>
                <a:latin typeface="Calibri"/>
              </a:rPr>
              <a:t>25</a:t>
            </a:r>
          </a:p>
        </p:txBody>
      </p:sp>
      <p:sp>
        <p:nvSpPr>
          <p:cNvPr id="54" name="Rectangle 53"/>
          <p:cNvSpPr/>
          <p:nvPr/>
        </p:nvSpPr>
        <p:spPr>
          <a:xfrm>
            <a:off x="6328947" y="2842247"/>
            <a:ext cx="13421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Isosceles Triangle 54"/>
          <p:cNvSpPr/>
          <p:nvPr/>
        </p:nvSpPr>
        <p:spPr>
          <a:xfrm rot="5400000">
            <a:off x="7031149" y="2811772"/>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6197384" y="2686041"/>
            <a:ext cx="800000" cy="220000"/>
          </a:xfrm>
          <a:prstGeom prst="rect">
            <a:avLst/>
          </a:prstGeom>
          <a:noFill/>
        </p:spPr>
        <p:txBody>
          <a:bodyPr wrap="none" anchor="ctr" lIns="0" rIns="0" tIns="0" bIns="0">
            <a:spAutoFit/>
          </a:bodyPr>
          <a:lstStyle/>
          <a:p>
            <a:pPr algn="ctr"/>
            <a:r>
              <a:rPr sz="1100" i="0" b="0">
                <a:solidFill>
                  <a:srgbClr val="000000"/>
                </a:solidFill>
                <a:latin typeface="Calibri"/>
              </a:rPr>
              <a:t>23</a:t>
            </a:r>
          </a:p>
        </p:txBody>
      </p:sp>
      <p:sp>
        <p:nvSpPr>
          <p:cNvPr id="57" name="Rectangle 56"/>
          <p:cNvSpPr/>
          <p:nvPr/>
        </p:nvSpPr>
        <p:spPr>
          <a:xfrm rot="2318137">
            <a:off x="6140912" y="3378656"/>
            <a:ext cx="1718256"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Isosceles Triangle 57"/>
          <p:cNvSpPr/>
          <p:nvPr/>
        </p:nvSpPr>
        <p:spPr>
          <a:xfrm rot="7718137">
            <a:off x="7031149" y="3401822"/>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6232181" y="2912802"/>
            <a:ext cx="800000" cy="220000"/>
          </a:xfrm>
          <a:prstGeom prst="rect">
            <a:avLst/>
          </a:prstGeom>
          <a:noFill/>
        </p:spPr>
        <p:txBody>
          <a:bodyPr wrap="none" anchor="ctr" lIns="0" rIns="0" tIns="0" bIns="0">
            <a:spAutoFit/>
          </a:bodyPr>
          <a:lstStyle/>
          <a:p>
            <a:pPr algn="ctr"/>
            <a:r>
              <a:rPr sz="1100" i="0" b="0">
                <a:solidFill>
                  <a:srgbClr val="000000"/>
                </a:solidFill>
                <a:latin typeface="Calibri"/>
              </a:rPr>
              <a:t>24</a:t>
            </a:r>
          </a:p>
        </p:txBody>
      </p:sp>
      <p:sp>
        <p:nvSpPr>
          <p:cNvPr id="60" name="Rectangle 59"/>
          <p:cNvSpPr/>
          <p:nvPr/>
        </p:nvSpPr>
        <p:spPr>
          <a:xfrm rot="18159101">
            <a:off x="5756194" y="2867790"/>
            <a:ext cx="248769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Isosceles Triangle 60"/>
          <p:cNvSpPr/>
          <p:nvPr/>
        </p:nvSpPr>
        <p:spPr>
          <a:xfrm rot="1959101">
            <a:off x="7031149" y="2732587"/>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a:off x="6150461" y="3365612"/>
            <a:ext cx="800000" cy="220000"/>
          </a:xfrm>
          <a:prstGeom prst="rect">
            <a:avLst/>
          </a:prstGeom>
          <a:noFill/>
        </p:spPr>
        <p:txBody>
          <a:bodyPr wrap="none" anchor="ctr" lIns="0" rIns="0" tIns="0" bIns="0">
            <a:spAutoFit/>
          </a:bodyPr>
          <a:lstStyle/>
          <a:p>
            <a:pPr algn="ctr"/>
            <a:r>
              <a:rPr sz="1100" i="0" b="0">
                <a:solidFill>
                  <a:srgbClr val="000000"/>
                </a:solidFill>
                <a:latin typeface="Calibri"/>
              </a:rPr>
              <a:t>25</a:t>
            </a:r>
          </a:p>
        </p:txBody>
      </p:sp>
      <p:sp>
        <p:nvSpPr>
          <p:cNvPr id="63" name="Rectangle 62"/>
          <p:cNvSpPr/>
          <p:nvPr/>
        </p:nvSpPr>
        <p:spPr>
          <a:xfrm rot="19281863">
            <a:off x="6140912" y="3378656"/>
            <a:ext cx="1718256"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Isosceles Triangle 63"/>
          <p:cNvSpPr/>
          <p:nvPr/>
        </p:nvSpPr>
        <p:spPr>
          <a:xfrm rot="3081863">
            <a:off x="7031149" y="3294540"/>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TextBox 64"/>
          <p:cNvSpPr txBox="1"/>
          <p:nvPr/>
        </p:nvSpPr>
        <p:spPr>
          <a:xfrm>
            <a:off x="6162588" y="3556494"/>
            <a:ext cx="800000" cy="220000"/>
          </a:xfrm>
          <a:prstGeom prst="rect">
            <a:avLst/>
          </a:prstGeom>
          <a:noFill/>
        </p:spPr>
        <p:txBody>
          <a:bodyPr wrap="none" anchor="ctr" lIns="0" rIns="0" tIns="0" bIns="0">
            <a:spAutoFit/>
          </a:bodyPr>
          <a:lstStyle/>
          <a:p>
            <a:pPr algn="ctr"/>
            <a:r>
              <a:rPr sz="1100" i="0" b="0">
                <a:solidFill>
                  <a:srgbClr val="000000"/>
                </a:solidFill>
                <a:latin typeface="Calibri"/>
              </a:rPr>
              <a:t>25</a:t>
            </a:r>
          </a:p>
        </p:txBody>
      </p:sp>
      <p:sp>
        <p:nvSpPr>
          <p:cNvPr id="66" name="Rectangle 65"/>
          <p:cNvSpPr/>
          <p:nvPr/>
        </p:nvSpPr>
        <p:spPr>
          <a:xfrm>
            <a:off x="6328947" y="3915066"/>
            <a:ext cx="13421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Isosceles Triangle 66"/>
          <p:cNvSpPr/>
          <p:nvPr/>
        </p:nvSpPr>
        <p:spPr>
          <a:xfrm rot="5400000">
            <a:off x="7031149" y="3884591"/>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TextBox 67"/>
          <p:cNvSpPr txBox="1"/>
          <p:nvPr/>
        </p:nvSpPr>
        <p:spPr>
          <a:xfrm>
            <a:off x="6197384" y="3758861"/>
            <a:ext cx="800000" cy="220000"/>
          </a:xfrm>
          <a:prstGeom prst="rect">
            <a:avLst/>
          </a:prstGeom>
          <a:noFill/>
        </p:spPr>
        <p:txBody>
          <a:bodyPr wrap="none" anchor="ctr" lIns="0" rIns="0" tIns="0" bIns="0">
            <a:spAutoFit/>
          </a:bodyPr>
          <a:lstStyle/>
          <a:p>
            <a:pPr algn="ctr"/>
            <a:r>
              <a:rPr sz="1100" i="0" b="0">
                <a:solidFill>
                  <a:srgbClr val="000000"/>
                </a:solidFill>
                <a:latin typeface="Calibri"/>
              </a:rPr>
              <a:t>25</a:t>
            </a:r>
          </a:p>
        </p:txBody>
      </p:sp>
      <p:sp>
        <p:nvSpPr>
          <p:cNvPr id="69" name="Rectangle 68"/>
          <p:cNvSpPr/>
          <p:nvPr/>
        </p:nvSpPr>
        <p:spPr>
          <a:xfrm rot="2589631">
            <a:off x="7469070" y="2331380"/>
            <a:ext cx="1493664"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Isosceles Triangle 69"/>
          <p:cNvSpPr/>
          <p:nvPr/>
        </p:nvSpPr>
        <p:spPr>
          <a:xfrm rot="7989631">
            <a:off x="8234380" y="2351992"/>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TextBox 70"/>
          <p:cNvSpPr txBox="1"/>
          <p:nvPr/>
        </p:nvSpPr>
        <p:spPr>
          <a:xfrm>
            <a:off x="7869909" y="2173314"/>
            <a:ext cx="800000" cy="220000"/>
          </a:xfrm>
          <a:prstGeom prst="rect">
            <a:avLst/>
          </a:prstGeom>
          <a:noFill/>
        </p:spPr>
        <p:txBody>
          <a:bodyPr wrap="none" anchor="ctr" lIns="0" rIns="0" tIns="0" bIns="0">
            <a:spAutoFit/>
          </a:bodyPr>
          <a:lstStyle/>
          <a:p>
            <a:pPr algn="ctr"/>
            <a:r>
              <a:rPr sz="1100" i="0" b="0">
                <a:solidFill>
                  <a:srgbClr val="000000"/>
                </a:solidFill>
                <a:latin typeface="Calibri"/>
              </a:rPr>
              <a:t>38</a:t>
            </a:r>
          </a:p>
        </p:txBody>
      </p:sp>
      <p:sp>
        <p:nvSpPr>
          <p:cNvPr id="72" name="Rectangle 71"/>
          <p:cNvSpPr/>
          <p:nvPr/>
        </p:nvSpPr>
        <p:spPr>
          <a:xfrm>
            <a:off x="7671133" y="2842247"/>
            <a:ext cx="108953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Isosceles Triangle 72"/>
          <p:cNvSpPr/>
          <p:nvPr/>
        </p:nvSpPr>
        <p:spPr>
          <a:xfrm rot="5400000">
            <a:off x="8234380" y="2811772"/>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TextBox 73"/>
          <p:cNvSpPr txBox="1"/>
          <p:nvPr/>
        </p:nvSpPr>
        <p:spPr>
          <a:xfrm>
            <a:off x="7815903" y="2820724"/>
            <a:ext cx="800000" cy="220000"/>
          </a:xfrm>
          <a:prstGeom prst="rect">
            <a:avLst/>
          </a:prstGeom>
          <a:noFill/>
        </p:spPr>
        <p:txBody>
          <a:bodyPr wrap="none" anchor="ctr" lIns="0" rIns="0" tIns="0" bIns="0">
            <a:spAutoFit/>
          </a:bodyPr>
          <a:lstStyle/>
          <a:p>
            <a:pPr algn="ctr"/>
            <a:r>
              <a:rPr sz="1100" i="0" b="0">
                <a:solidFill>
                  <a:srgbClr val="000000"/>
                </a:solidFill>
                <a:latin typeface="Calibri"/>
              </a:rPr>
              <a:t>39</a:t>
            </a:r>
          </a:p>
        </p:txBody>
      </p:sp>
      <p:sp>
        <p:nvSpPr>
          <p:cNvPr id="75" name="Rectangle 74"/>
          <p:cNvSpPr/>
          <p:nvPr/>
        </p:nvSpPr>
        <p:spPr>
          <a:xfrm rot="18926580">
            <a:off x="7451370" y="3378656"/>
            <a:ext cx="1529064"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6" name="Isosceles Triangle 75"/>
          <p:cNvSpPr/>
          <p:nvPr/>
        </p:nvSpPr>
        <p:spPr>
          <a:xfrm rot="2726580">
            <a:off x="8234380" y="3294540"/>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TextBox 76"/>
          <p:cNvSpPr txBox="1"/>
          <p:nvPr/>
        </p:nvSpPr>
        <p:spPr>
          <a:xfrm>
            <a:off x="7871297" y="3334439"/>
            <a:ext cx="800000" cy="220000"/>
          </a:xfrm>
          <a:prstGeom prst="rect">
            <a:avLst/>
          </a:prstGeom>
          <a:noFill/>
        </p:spPr>
        <p:txBody>
          <a:bodyPr wrap="none" anchor="ctr" lIns="0" rIns="0" tIns="0" bIns="0">
            <a:spAutoFit/>
          </a:bodyPr>
          <a:lstStyle/>
          <a:p>
            <a:pPr algn="ctr"/>
            <a:r>
              <a:rPr sz="1100" i="0" b="0">
                <a:solidFill>
                  <a:srgbClr val="000000"/>
                </a:solidFill>
                <a:latin typeface="Calibri"/>
              </a:rPr>
              <a:t>37</a:t>
            </a:r>
          </a:p>
        </p:txBody>
      </p:sp>
      <p:sp>
        <p:nvSpPr>
          <p:cNvPr id="78" name="Oval 77"/>
          <p:cNvSpPr/>
          <p:nvPr/>
        </p:nvSpPr>
        <p:spPr>
          <a:xfrm>
            <a:off x="3866338" y="2828783"/>
            <a:ext cx="45977" cy="45977"/>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9" name="TextBox 78"/>
          <p:cNvSpPr txBox="1"/>
          <p:nvPr/>
        </p:nvSpPr>
        <p:spPr>
          <a:xfrm>
            <a:off x="3569663" y="2731772"/>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S</a:t>
            </a:r>
          </a:p>
        </p:txBody>
      </p:sp>
      <p:sp>
        <p:nvSpPr>
          <p:cNvPr id="80" name="Oval 79"/>
          <p:cNvSpPr/>
          <p:nvPr/>
        </p:nvSpPr>
        <p:spPr>
          <a:xfrm>
            <a:off x="4963772" y="1807049"/>
            <a:ext cx="45977" cy="45977"/>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 name="TextBox 80"/>
          <p:cNvSpPr txBox="1"/>
          <p:nvPr/>
        </p:nvSpPr>
        <p:spPr>
          <a:xfrm>
            <a:off x="4736761" y="1626442"/>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A</a:t>
            </a:r>
          </a:p>
        </p:txBody>
      </p:sp>
      <p:sp>
        <p:nvSpPr>
          <p:cNvPr id="82" name="Oval 81"/>
          <p:cNvSpPr/>
          <p:nvPr/>
        </p:nvSpPr>
        <p:spPr>
          <a:xfrm>
            <a:off x="4963772" y="2828783"/>
            <a:ext cx="45977" cy="45977"/>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3" name="TextBox 82"/>
          <p:cNvSpPr txBox="1"/>
          <p:nvPr/>
        </p:nvSpPr>
        <p:spPr>
          <a:xfrm>
            <a:off x="4657809" y="2731772"/>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B</a:t>
            </a:r>
          </a:p>
        </p:txBody>
      </p:sp>
      <p:sp>
        <p:nvSpPr>
          <p:cNvPr id="84" name="Oval 83"/>
          <p:cNvSpPr/>
          <p:nvPr/>
        </p:nvSpPr>
        <p:spPr>
          <a:xfrm>
            <a:off x="4963772" y="3901602"/>
            <a:ext cx="45977" cy="45977"/>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5" name="TextBox 84"/>
          <p:cNvSpPr txBox="1"/>
          <p:nvPr/>
        </p:nvSpPr>
        <p:spPr>
          <a:xfrm>
            <a:off x="4736761" y="3888188"/>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C</a:t>
            </a:r>
          </a:p>
        </p:txBody>
      </p:sp>
      <p:sp>
        <p:nvSpPr>
          <p:cNvPr id="86" name="Oval 85"/>
          <p:cNvSpPr/>
          <p:nvPr/>
        </p:nvSpPr>
        <p:spPr>
          <a:xfrm>
            <a:off x="6305958" y="1807049"/>
            <a:ext cx="45977" cy="45977"/>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TextBox 86"/>
          <p:cNvSpPr txBox="1"/>
          <p:nvPr/>
        </p:nvSpPr>
        <p:spPr>
          <a:xfrm>
            <a:off x="6078947" y="1626442"/>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D</a:t>
            </a:r>
          </a:p>
        </p:txBody>
      </p:sp>
      <p:sp>
        <p:nvSpPr>
          <p:cNvPr id="88" name="Oval 87"/>
          <p:cNvSpPr/>
          <p:nvPr/>
        </p:nvSpPr>
        <p:spPr>
          <a:xfrm>
            <a:off x="6305958" y="2828783"/>
            <a:ext cx="45977" cy="45977"/>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TextBox 88"/>
          <p:cNvSpPr txBox="1"/>
          <p:nvPr/>
        </p:nvSpPr>
        <p:spPr>
          <a:xfrm>
            <a:off x="6078947" y="2638887"/>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E</a:t>
            </a:r>
          </a:p>
        </p:txBody>
      </p:sp>
      <p:sp>
        <p:nvSpPr>
          <p:cNvPr id="90" name="Oval 89"/>
          <p:cNvSpPr/>
          <p:nvPr/>
        </p:nvSpPr>
        <p:spPr>
          <a:xfrm>
            <a:off x="6305958" y="3901602"/>
            <a:ext cx="45977" cy="45977"/>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1" name="TextBox 90"/>
          <p:cNvSpPr txBox="1"/>
          <p:nvPr/>
        </p:nvSpPr>
        <p:spPr>
          <a:xfrm>
            <a:off x="6078947" y="3888188"/>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F</a:t>
            </a:r>
          </a:p>
        </p:txBody>
      </p:sp>
      <p:sp>
        <p:nvSpPr>
          <p:cNvPr id="92" name="Oval 91"/>
          <p:cNvSpPr/>
          <p:nvPr/>
        </p:nvSpPr>
        <p:spPr>
          <a:xfrm>
            <a:off x="7648144" y="1807049"/>
            <a:ext cx="45977" cy="45977"/>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3" name="TextBox 92"/>
          <p:cNvSpPr txBox="1"/>
          <p:nvPr/>
        </p:nvSpPr>
        <p:spPr>
          <a:xfrm>
            <a:off x="7421133" y="1626442"/>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G</a:t>
            </a:r>
          </a:p>
        </p:txBody>
      </p:sp>
      <p:sp>
        <p:nvSpPr>
          <p:cNvPr id="94" name="Oval 93"/>
          <p:cNvSpPr/>
          <p:nvPr/>
        </p:nvSpPr>
        <p:spPr>
          <a:xfrm>
            <a:off x="7648144" y="2828783"/>
            <a:ext cx="45977" cy="45977"/>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TextBox 94"/>
          <p:cNvSpPr txBox="1"/>
          <p:nvPr/>
        </p:nvSpPr>
        <p:spPr>
          <a:xfrm>
            <a:off x="7500085" y="2731772"/>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H</a:t>
            </a:r>
          </a:p>
        </p:txBody>
      </p:sp>
      <p:sp>
        <p:nvSpPr>
          <p:cNvPr id="96" name="Oval 95"/>
          <p:cNvSpPr/>
          <p:nvPr/>
        </p:nvSpPr>
        <p:spPr>
          <a:xfrm>
            <a:off x="7648144" y="3901602"/>
            <a:ext cx="45977" cy="45977"/>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7" name="TextBox 96"/>
          <p:cNvSpPr txBox="1"/>
          <p:nvPr/>
        </p:nvSpPr>
        <p:spPr>
          <a:xfrm>
            <a:off x="7421133" y="3888188"/>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I</a:t>
            </a:r>
          </a:p>
        </p:txBody>
      </p:sp>
      <p:sp>
        <p:nvSpPr>
          <p:cNvPr id="98" name="Oval 97"/>
          <p:cNvSpPr/>
          <p:nvPr/>
        </p:nvSpPr>
        <p:spPr>
          <a:xfrm>
            <a:off x="8737683" y="2828783"/>
            <a:ext cx="45977" cy="45977"/>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9" name="TextBox 98"/>
          <p:cNvSpPr txBox="1"/>
          <p:nvPr/>
        </p:nvSpPr>
        <p:spPr>
          <a:xfrm>
            <a:off x="8580336" y="2731772"/>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Shortest and Longest Path Problems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5A</a:t>
            </a:r>
          </a:p>
        </p:txBody>
      </p:sp>
      <p:sp>
        <p:nvSpPr>
          <p:cNvPr id="4" name="TextBox 3"/>
          <p:cNvSpPr txBox="1"/>
          <p:nvPr/>
        </p:nvSpPr>
        <p:spPr>
          <a:xfrm>
            <a:off x="250000" y="1000000"/>
            <a:ext cx="3300000" cy="1900000"/>
          </a:xfrm>
          <a:prstGeom prst="rect">
            <a:avLst/>
          </a:prstGeom>
          <a:noFill/>
        </p:spPr>
        <p:txBody>
          <a:bodyPr wrap="square" anchor="t" lIns="45720" rIns="45720">
            <a:spAutoFit/>
          </a:bodyPr>
          <a:lstStyle/>
          <a:p>
            <a:pPr algn="ctr"/>
            <a:r>
              <a:rPr sz="1200" b="1" i="0">
                <a:solidFill>
                  <a:srgbClr val="000000"/>
                </a:solidFill>
                <a:latin typeface="Calibri"/>
              </a:rPr>
              <a:t>Stage 1: G, H, I</a:t>
            </a:r>
          </a:p>
          <a:p>
            <a:pPr algn="ctr"/>
            <a:r>
              <a:rPr sz="1200" b="0" i="0">
                <a:solidFill>
                  <a:srgbClr val="000000"/>
                </a:solidFill>
                <a:latin typeface="Calibri"/>
              </a:rPr>
              <a:t/>
            </a:r>
          </a:p>
          <a:p>
            <a:pPr algn="ctr"/>
            <a:r>
              <a:rPr sz="1200" b="0" i="0">
                <a:solidFill>
                  <a:srgbClr val="000000"/>
                </a:solidFill>
                <a:latin typeface="Calibri"/>
              </a:rPr>
              <a:t>Stage 2: D, E, F</a:t>
            </a:r>
          </a:p>
          <a:p>
            <a:pPr algn="ctr"/>
            <a:r>
              <a:rPr sz="1200" b="0" i="0">
                <a:solidFill>
                  <a:srgbClr val="000000"/>
                </a:solidFill>
                <a:latin typeface="Calibri"/>
              </a:rPr>
              <a:t/>
            </a:r>
          </a:p>
          <a:p>
            <a:pPr algn="ctr"/>
            <a:r>
              <a:rPr sz="1200" b="0" i="0">
                <a:solidFill>
                  <a:srgbClr val="000000"/>
                </a:solidFill>
                <a:latin typeface="Calibri"/>
              </a:rPr>
              <a:t>Stage 3: A, B, C</a:t>
            </a:r>
          </a:p>
          <a:p>
            <a:pPr algn="ctr"/>
            <a:r>
              <a:rPr sz="1200" b="0" i="0">
                <a:solidFill>
                  <a:srgbClr val="000000"/>
                </a:solidFill>
                <a:latin typeface="Calibri"/>
              </a:rPr>
              <a:t/>
            </a:r>
          </a:p>
          <a:p>
            <a:pPr algn="ctr"/>
            <a:r>
              <a:rPr sz="1200" b="0" i="0">
                <a:solidFill>
                  <a:srgbClr val="000000"/>
                </a:solidFill>
                <a:latin typeface="Calibri"/>
              </a:rPr>
              <a:t>Stage 4: S</a:t>
            </a:r>
          </a:p>
        </p:txBody>
      </p:sp>
      <p:sp>
        <p:nvSpPr>
          <p:cNvPr id="5" name="TextBox 4"/>
          <p:cNvSpPr txBox="1"/>
          <p:nvPr/>
        </p:nvSpPr>
        <p:spPr>
          <a:xfrm>
            <a:off x="3750000" y="1000000"/>
            <a:ext cx="5150000" cy="300000"/>
          </a:xfrm>
          <a:prstGeom prst="rect">
            <a:avLst/>
          </a:prstGeom>
          <a:noFill/>
        </p:spPr>
        <p:txBody>
          <a:bodyPr wrap="square" anchor="t" lIns="45720" rIns="45720">
            <a:spAutoFit/>
          </a:bodyPr>
          <a:lstStyle/>
          <a:p>
            <a:pPr algn="l"/>
            <a:r>
              <a:rPr sz="1100" b="0" i="0">
                <a:solidFill>
                  <a:srgbClr val="000000"/>
                </a:solidFill>
                <a:latin typeface="Calibri"/>
              </a:rPr>
              <a:t>a  The shortest route</a:t>
            </a:r>
          </a:p>
        </p:txBody>
      </p:sp>
      <p:sp>
        <p:nvSpPr>
          <p:cNvPr id="6" name="Rectangle 5"/>
          <p:cNvSpPr/>
          <p:nvPr/>
        </p:nvSpPr>
        <p:spPr>
          <a:xfrm>
            <a:off x="3750000" y="1300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Stage</a:t>
            </a:r>
          </a:p>
        </p:txBody>
      </p:sp>
      <p:sp>
        <p:nvSpPr>
          <p:cNvPr id="7" name="Rectangle 6"/>
          <p:cNvSpPr/>
          <p:nvPr/>
        </p:nvSpPr>
        <p:spPr>
          <a:xfrm>
            <a:off x="4230000" y="1300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State</a:t>
            </a:r>
          </a:p>
        </p:txBody>
      </p:sp>
      <p:sp>
        <p:nvSpPr>
          <p:cNvPr id="8" name="Rectangle 7"/>
          <p:cNvSpPr/>
          <p:nvPr/>
        </p:nvSpPr>
        <p:spPr>
          <a:xfrm>
            <a:off x="4830000" y="1300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Action</a:t>
            </a:r>
          </a:p>
        </p:txBody>
      </p:sp>
      <p:sp>
        <p:nvSpPr>
          <p:cNvPr id="9" name="Rectangle 8"/>
          <p:cNvSpPr/>
          <p:nvPr/>
        </p:nvSpPr>
        <p:spPr>
          <a:xfrm>
            <a:off x="5590000" y="1300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Destination</a:t>
            </a:r>
          </a:p>
        </p:txBody>
      </p:sp>
      <p:sp>
        <p:nvSpPr>
          <p:cNvPr id="10" name="Rectangle 9"/>
          <p:cNvSpPr/>
          <p:nvPr/>
        </p:nvSpPr>
        <p:spPr>
          <a:xfrm>
            <a:off x="6540000" y="1300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Value</a:t>
            </a:r>
          </a:p>
        </p:txBody>
      </p:sp>
      <p:sp>
        <p:nvSpPr>
          <p:cNvPr id="11" name="Rectangle 10"/>
          <p:cNvSpPr/>
          <p:nvPr/>
        </p:nvSpPr>
        <p:spPr>
          <a:xfrm>
            <a:off x="3750000" y="1492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a:t>
            </a:r>
          </a:p>
        </p:txBody>
      </p:sp>
      <p:sp>
        <p:nvSpPr>
          <p:cNvPr id="12" name="Rectangle 11"/>
          <p:cNvSpPr/>
          <p:nvPr/>
        </p:nvSpPr>
        <p:spPr>
          <a:xfrm>
            <a:off x="4230000" y="1492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G</a:t>
            </a:r>
          </a:p>
        </p:txBody>
      </p:sp>
      <p:sp>
        <p:nvSpPr>
          <p:cNvPr id="13" name="Rectangle 12"/>
          <p:cNvSpPr/>
          <p:nvPr/>
        </p:nvSpPr>
        <p:spPr>
          <a:xfrm>
            <a:off x="4830000" y="1492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GT</a:t>
            </a:r>
          </a:p>
        </p:txBody>
      </p:sp>
      <p:sp>
        <p:nvSpPr>
          <p:cNvPr id="14" name="Rectangle 13"/>
          <p:cNvSpPr/>
          <p:nvPr/>
        </p:nvSpPr>
        <p:spPr>
          <a:xfrm>
            <a:off x="5590000" y="1492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T</a:t>
            </a:r>
          </a:p>
        </p:txBody>
      </p:sp>
      <p:sp>
        <p:nvSpPr>
          <p:cNvPr id="15" name="Rectangle 14"/>
          <p:cNvSpPr/>
          <p:nvPr/>
        </p:nvSpPr>
        <p:spPr>
          <a:xfrm>
            <a:off x="6540000" y="1492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38*</a:t>
            </a:r>
          </a:p>
        </p:txBody>
      </p:sp>
      <p:sp>
        <p:nvSpPr>
          <p:cNvPr id="16" name="Rectangle 15"/>
          <p:cNvSpPr/>
          <p:nvPr/>
        </p:nvSpPr>
        <p:spPr>
          <a:xfrm>
            <a:off x="3750000" y="1684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7" name="Rectangle 16"/>
          <p:cNvSpPr/>
          <p:nvPr/>
        </p:nvSpPr>
        <p:spPr>
          <a:xfrm>
            <a:off x="4230000" y="1684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H</a:t>
            </a:r>
          </a:p>
        </p:txBody>
      </p:sp>
      <p:sp>
        <p:nvSpPr>
          <p:cNvPr id="18" name="Rectangle 17"/>
          <p:cNvSpPr/>
          <p:nvPr/>
        </p:nvSpPr>
        <p:spPr>
          <a:xfrm>
            <a:off x="4830000" y="1684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HT</a:t>
            </a:r>
          </a:p>
        </p:txBody>
      </p:sp>
      <p:sp>
        <p:nvSpPr>
          <p:cNvPr id="19" name="Rectangle 18"/>
          <p:cNvSpPr/>
          <p:nvPr/>
        </p:nvSpPr>
        <p:spPr>
          <a:xfrm>
            <a:off x="5590000" y="1684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T</a:t>
            </a:r>
          </a:p>
        </p:txBody>
      </p:sp>
      <p:sp>
        <p:nvSpPr>
          <p:cNvPr id="20" name="Rectangle 19"/>
          <p:cNvSpPr/>
          <p:nvPr/>
        </p:nvSpPr>
        <p:spPr>
          <a:xfrm>
            <a:off x="6540000" y="1684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39*</a:t>
            </a:r>
          </a:p>
        </p:txBody>
      </p:sp>
      <p:sp>
        <p:nvSpPr>
          <p:cNvPr id="21" name="Rectangle 20"/>
          <p:cNvSpPr/>
          <p:nvPr/>
        </p:nvSpPr>
        <p:spPr>
          <a:xfrm>
            <a:off x="3750000" y="1876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22" name="Rectangle 21"/>
          <p:cNvSpPr/>
          <p:nvPr/>
        </p:nvSpPr>
        <p:spPr>
          <a:xfrm>
            <a:off x="4230000" y="1876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I</a:t>
            </a:r>
          </a:p>
        </p:txBody>
      </p:sp>
      <p:sp>
        <p:nvSpPr>
          <p:cNvPr id="23" name="Rectangle 22"/>
          <p:cNvSpPr/>
          <p:nvPr/>
        </p:nvSpPr>
        <p:spPr>
          <a:xfrm>
            <a:off x="4830000" y="1876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IT</a:t>
            </a:r>
          </a:p>
        </p:txBody>
      </p:sp>
      <p:sp>
        <p:nvSpPr>
          <p:cNvPr id="24" name="Rectangle 23"/>
          <p:cNvSpPr/>
          <p:nvPr/>
        </p:nvSpPr>
        <p:spPr>
          <a:xfrm>
            <a:off x="5590000" y="1876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T</a:t>
            </a:r>
          </a:p>
        </p:txBody>
      </p:sp>
      <p:sp>
        <p:nvSpPr>
          <p:cNvPr id="25" name="Rectangle 24"/>
          <p:cNvSpPr/>
          <p:nvPr/>
        </p:nvSpPr>
        <p:spPr>
          <a:xfrm>
            <a:off x="6540000" y="1876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37*</a:t>
            </a:r>
          </a:p>
        </p:txBody>
      </p:sp>
      <p:sp>
        <p:nvSpPr>
          <p:cNvPr id="26" name="Rectangle 25"/>
          <p:cNvSpPr/>
          <p:nvPr/>
        </p:nvSpPr>
        <p:spPr>
          <a:xfrm>
            <a:off x="3750000" y="2068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a:t>
            </a:r>
          </a:p>
        </p:txBody>
      </p:sp>
      <p:sp>
        <p:nvSpPr>
          <p:cNvPr id="27" name="Rectangle 26"/>
          <p:cNvSpPr/>
          <p:nvPr/>
        </p:nvSpPr>
        <p:spPr>
          <a:xfrm>
            <a:off x="4230000" y="2068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a:t>
            </a:r>
          </a:p>
        </p:txBody>
      </p:sp>
      <p:sp>
        <p:nvSpPr>
          <p:cNvPr id="28" name="Rectangle 27"/>
          <p:cNvSpPr/>
          <p:nvPr/>
        </p:nvSpPr>
        <p:spPr>
          <a:xfrm>
            <a:off x="4830000" y="2068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DG</a:t>
            </a:r>
          </a:p>
        </p:txBody>
      </p:sp>
      <p:sp>
        <p:nvSpPr>
          <p:cNvPr id="29" name="Rectangle 28"/>
          <p:cNvSpPr/>
          <p:nvPr/>
        </p:nvSpPr>
        <p:spPr>
          <a:xfrm>
            <a:off x="5590000" y="2068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G</a:t>
            </a:r>
          </a:p>
        </p:txBody>
      </p:sp>
      <p:sp>
        <p:nvSpPr>
          <p:cNvPr id="30" name="Rectangle 29"/>
          <p:cNvSpPr/>
          <p:nvPr/>
        </p:nvSpPr>
        <p:spPr>
          <a:xfrm>
            <a:off x="6540000" y="2068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22 + 38 = 60</a:t>
            </a:r>
          </a:p>
        </p:txBody>
      </p:sp>
      <p:sp>
        <p:nvSpPr>
          <p:cNvPr id="31" name="Rectangle 30"/>
          <p:cNvSpPr/>
          <p:nvPr/>
        </p:nvSpPr>
        <p:spPr>
          <a:xfrm>
            <a:off x="3750000" y="2260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32" name="Rectangle 31"/>
          <p:cNvSpPr/>
          <p:nvPr/>
        </p:nvSpPr>
        <p:spPr>
          <a:xfrm>
            <a:off x="4230000" y="2260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33" name="Rectangle 32"/>
          <p:cNvSpPr/>
          <p:nvPr/>
        </p:nvSpPr>
        <p:spPr>
          <a:xfrm>
            <a:off x="4830000" y="2260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DH</a:t>
            </a:r>
          </a:p>
        </p:txBody>
      </p:sp>
      <p:sp>
        <p:nvSpPr>
          <p:cNvPr id="34" name="Rectangle 33"/>
          <p:cNvSpPr/>
          <p:nvPr/>
        </p:nvSpPr>
        <p:spPr>
          <a:xfrm>
            <a:off x="5590000" y="2260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H</a:t>
            </a:r>
          </a:p>
        </p:txBody>
      </p:sp>
      <p:sp>
        <p:nvSpPr>
          <p:cNvPr id="35" name="Rectangle 34"/>
          <p:cNvSpPr/>
          <p:nvPr/>
        </p:nvSpPr>
        <p:spPr>
          <a:xfrm>
            <a:off x="6540000" y="2260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20 + 39 = 59*</a:t>
            </a:r>
          </a:p>
        </p:txBody>
      </p:sp>
      <p:sp>
        <p:nvSpPr>
          <p:cNvPr id="36" name="Rectangle 35"/>
          <p:cNvSpPr/>
          <p:nvPr/>
        </p:nvSpPr>
        <p:spPr>
          <a:xfrm>
            <a:off x="3750000" y="2452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37" name="Rectangle 36"/>
          <p:cNvSpPr/>
          <p:nvPr/>
        </p:nvSpPr>
        <p:spPr>
          <a:xfrm>
            <a:off x="4230000" y="2452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38" name="Rectangle 37"/>
          <p:cNvSpPr/>
          <p:nvPr/>
        </p:nvSpPr>
        <p:spPr>
          <a:xfrm>
            <a:off x="4830000" y="2452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DI</a:t>
            </a:r>
          </a:p>
        </p:txBody>
      </p:sp>
      <p:sp>
        <p:nvSpPr>
          <p:cNvPr id="39" name="Rectangle 38"/>
          <p:cNvSpPr/>
          <p:nvPr/>
        </p:nvSpPr>
        <p:spPr>
          <a:xfrm>
            <a:off x="5590000" y="2452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I</a:t>
            </a:r>
          </a:p>
        </p:txBody>
      </p:sp>
      <p:sp>
        <p:nvSpPr>
          <p:cNvPr id="40" name="Rectangle 39"/>
          <p:cNvSpPr/>
          <p:nvPr/>
        </p:nvSpPr>
        <p:spPr>
          <a:xfrm>
            <a:off x="6540000" y="2452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25 + 37 = 62</a:t>
            </a:r>
          </a:p>
        </p:txBody>
      </p:sp>
      <p:sp>
        <p:nvSpPr>
          <p:cNvPr id="41" name="Rectangle 40"/>
          <p:cNvSpPr/>
          <p:nvPr/>
        </p:nvSpPr>
        <p:spPr>
          <a:xfrm>
            <a:off x="3750000" y="2644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2" name="Rectangle 41"/>
          <p:cNvSpPr/>
          <p:nvPr/>
        </p:nvSpPr>
        <p:spPr>
          <a:xfrm>
            <a:off x="4230000" y="2644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E</a:t>
            </a:r>
          </a:p>
        </p:txBody>
      </p:sp>
      <p:sp>
        <p:nvSpPr>
          <p:cNvPr id="43" name="Rectangle 42"/>
          <p:cNvSpPr/>
          <p:nvPr/>
        </p:nvSpPr>
        <p:spPr>
          <a:xfrm>
            <a:off x="4830000" y="2644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EG</a:t>
            </a:r>
          </a:p>
        </p:txBody>
      </p:sp>
      <p:sp>
        <p:nvSpPr>
          <p:cNvPr id="44" name="Rectangle 43"/>
          <p:cNvSpPr/>
          <p:nvPr/>
        </p:nvSpPr>
        <p:spPr>
          <a:xfrm>
            <a:off x="5590000" y="2644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G</a:t>
            </a:r>
          </a:p>
        </p:txBody>
      </p:sp>
      <p:sp>
        <p:nvSpPr>
          <p:cNvPr id="45" name="Rectangle 44"/>
          <p:cNvSpPr/>
          <p:nvPr/>
        </p:nvSpPr>
        <p:spPr>
          <a:xfrm>
            <a:off x="6540000" y="2644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25 + 38 = 63</a:t>
            </a:r>
          </a:p>
        </p:txBody>
      </p:sp>
      <p:sp>
        <p:nvSpPr>
          <p:cNvPr id="46" name="Rectangle 45"/>
          <p:cNvSpPr/>
          <p:nvPr/>
        </p:nvSpPr>
        <p:spPr>
          <a:xfrm>
            <a:off x="3750000" y="2836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7" name="Rectangle 46"/>
          <p:cNvSpPr/>
          <p:nvPr/>
        </p:nvSpPr>
        <p:spPr>
          <a:xfrm>
            <a:off x="4230000" y="2836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8" name="Rectangle 47"/>
          <p:cNvSpPr/>
          <p:nvPr/>
        </p:nvSpPr>
        <p:spPr>
          <a:xfrm>
            <a:off x="4830000" y="2836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EH</a:t>
            </a:r>
          </a:p>
        </p:txBody>
      </p:sp>
      <p:sp>
        <p:nvSpPr>
          <p:cNvPr id="49" name="Rectangle 48"/>
          <p:cNvSpPr/>
          <p:nvPr/>
        </p:nvSpPr>
        <p:spPr>
          <a:xfrm>
            <a:off x="5590000" y="2836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H</a:t>
            </a:r>
          </a:p>
        </p:txBody>
      </p:sp>
      <p:sp>
        <p:nvSpPr>
          <p:cNvPr id="50" name="Rectangle 49"/>
          <p:cNvSpPr/>
          <p:nvPr/>
        </p:nvSpPr>
        <p:spPr>
          <a:xfrm>
            <a:off x="6540000" y="2836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23 + 39 = 62</a:t>
            </a:r>
          </a:p>
        </p:txBody>
      </p:sp>
      <p:sp>
        <p:nvSpPr>
          <p:cNvPr id="51" name="Rectangle 50"/>
          <p:cNvSpPr/>
          <p:nvPr/>
        </p:nvSpPr>
        <p:spPr>
          <a:xfrm>
            <a:off x="3750000" y="3028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52" name="Rectangle 51"/>
          <p:cNvSpPr/>
          <p:nvPr/>
        </p:nvSpPr>
        <p:spPr>
          <a:xfrm>
            <a:off x="4230000" y="3028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53" name="Rectangle 52"/>
          <p:cNvSpPr/>
          <p:nvPr/>
        </p:nvSpPr>
        <p:spPr>
          <a:xfrm>
            <a:off x="4830000" y="3028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EI</a:t>
            </a:r>
          </a:p>
        </p:txBody>
      </p:sp>
      <p:sp>
        <p:nvSpPr>
          <p:cNvPr id="54" name="Rectangle 53"/>
          <p:cNvSpPr/>
          <p:nvPr/>
        </p:nvSpPr>
        <p:spPr>
          <a:xfrm>
            <a:off x="5590000" y="3028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I</a:t>
            </a:r>
          </a:p>
        </p:txBody>
      </p:sp>
      <p:sp>
        <p:nvSpPr>
          <p:cNvPr id="55" name="Rectangle 54"/>
          <p:cNvSpPr/>
          <p:nvPr/>
        </p:nvSpPr>
        <p:spPr>
          <a:xfrm>
            <a:off x="6540000" y="3028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24 + 37 = 61*</a:t>
            </a:r>
          </a:p>
        </p:txBody>
      </p:sp>
      <p:sp>
        <p:nvSpPr>
          <p:cNvPr id="56" name="Rectangle 55"/>
          <p:cNvSpPr/>
          <p:nvPr/>
        </p:nvSpPr>
        <p:spPr>
          <a:xfrm>
            <a:off x="3750000" y="3220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57" name="Rectangle 56"/>
          <p:cNvSpPr/>
          <p:nvPr/>
        </p:nvSpPr>
        <p:spPr>
          <a:xfrm>
            <a:off x="4230000" y="3220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F</a:t>
            </a:r>
          </a:p>
        </p:txBody>
      </p:sp>
      <p:sp>
        <p:nvSpPr>
          <p:cNvPr id="58" name="Rectangle 57"/>
          <p:cNvSpPr/>
          <p:nvPr/>
        </p:nvSpPr>
        <p:spPr>
          <a:xfrm>
            <a:off x="4830000" y="3220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FG</a:t>
            </a:r>
          </a:p>
        </p:txBody>
      </p:sp>
      <p:sp>
        <p:nvSpPr>
          <p:cNvPr id="59" name="Rectangle 58"/>
          <p:cNvSpPr/>
          <p:nvPr/>
        </p:nvSpPr>
        <p:spPr>
          <a:xfrm>
            <a:off x="5590000" y="3220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G</a:t>
            </a:r>
          </a:p>
        </p:txBody>
      </p:sp>
      <p:sp>
        <p:nvSpPr>
          <p:cNvPr id="60" name="Rectangle 59"/>
          <p:cNvSpPr/>
          <p:nvPr/>
        </p:nvSpPr>
        <p:spPr>
          <a:xfrm>
            <a:off x="6540000" y="3220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25 + 38 = 63</a:t>
            </a:r>
          </a:p>
        </p:txBody>
      </p:sp>
      <p:sp>
        <p:nvSpPr>
          <p:cNvPr id="61" name="Rectangle 60"/>
          <p:cNvSpPr/>
          <p:nvPr/>
        </p:nvSpPr>
        <p:spPr>
          <a:xfrm>
            <a:off x="3750000" y="3412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62" name="Rectangle 61"/>
          <p:cNvSpPr/>
          <p:nvPr/>
        </p:nvSpPr>
        <p:spPr>
          <a:xfrm>
            <a:off x="4230000" y="3412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63" name="Rectangle 62"/>
          <p:cNvSpPr/>
          <p:nvPr/>
        </p:nvSpPr>
        <p:spPr>
          <a:xfrm>
            <a:off x="4830000" y="3412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FH</a:t>
            </a:r>
          </a:p>
        </p:txBody>
      </p:sp>
      <p:sp>
        <p:nvSpPr>
          <p:cNvPr id="64" name="Rectangle 63"/>
          <p:cNvSpPr/>
          <p:nvPr/>
        </p:nvSpPr>
        <p:spPr>
          <a:xfrm>
            <a:off x="5590000" y="3412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H</a:t>
            </a:r>
          </a:p>
        </p:txBody>
      </p:sp>
      <p:sp>
        <p:nvSpPr>
          <p:cNvPr id="65" name="Rectangle 64"/>
          <p:cNvSpPr/>
          <p:nvPr/>
        </p:nvSpPr>
        <p:spPr>
          <a:xfrm>
            <a:off x="6540000" y="3412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25 + 39 = 64</a:t>
            </a:r>
          </a:p>
        </p:txBody>
      </p:sp>
      <p:sp>
        <p:nvSpPr>
          <p:cNvPr id="66" name="Rectangle 65"/>
          <p:cNvSpPr/>
          <p:nvPr/>
        </p:nvSpPr>
        <p:spPr>
          <a:xfrm>
            <a:off x="3750000" y="3604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67" name="Rectangle 66"/>
          <p:cNvSpPr/>
          <p:nvPr/>
        </p:nvSpPr>
        <p:spPr>
          <a:xfrm>
            <a:off x="4230000" y="3604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68" name="Rectangle 67"/>
          <p:cNvSpPr/>
          <p:nvPr/>
        </p:nvSpPr>
        <p:spPr>
          <a:xfrm>
            <a:off x="4830000" y="3604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FI</a:t>
            </a:r>
          </a:p>
        </p:txBody>
      </p:sp>
      <p:sp>
        <p:nvSpPr>
          <p:cNvPr id="69" name="Rectangle 68"/>
          <p:cNvSpPr/>
          <p:nvPr/>
        </p:nvSpPr>
        <p:spPr>
          <a:xfrm>
            <a:off x="5590000" y="3604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I</a:t>
            </a:r>
          </a:p>
        </p:txBody>
      </p:sp>
      <p:sp>
        <p:nvSpPr>
          <p:cNvPr id="70" name="Rectangle 69"/>
          <p:cNvSpPr/>
          <p:nvPr/>
        </p:nvSpPr>
        <p:spPr>
          <a:xfrm>
            <a:off x="6540000" y="3604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25 + 37 = 62*</a:t>
            </a:r>
          </a:p>
        </p:txBody>
      </p:sp>
      <p:sp>
        <p:nvSpPr>
          <p:cNvPr id="71" name="Rectangle 70"/>
          <p:cNvSpPr/>
          <p:nvPr/>
        </p:nvSpPr>
        <p:spPr>
          <a:xfrm>
            <a:off x="3750000" y="3796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3</a:t>
            </a:r>
          </a:p>
        </p:txBody>
      </p:sp>
      <p:sp>
        <p:nvSpPr>
          <p:cNvPr id="72" name="Rectangle 71"/>
          <p:cNvSpPr/>
          <p:nvPr/>
        </p:nvSpPr>
        <p:spPr>
          <a:xfrm>
            <a:off x="4230000" y="3796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A</a:t>
            </a:r>
          </a:p>
        </p:txBody>
      </p:sp>
      <p:sp>
        <p:nvSpPr>
          <p:cNvPr id="73" name="Rectangle 72"/>
          <p:cNvSpPr/>
          <p:nvPr/>
        </p:nvSpPr>
        <p:spPr>
          <a:xfrm>
            <a:off x="4830000" y="3796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AD</a:t>
            </a:r>
          </a:p>
        </p:txBody>
      </p:sp>
      <p:sp>
        <p:nvSpPr>
          <p:cNvPr id="74" name="Rectangle 73"/>
          <p:cNvSpPr/>
          <p:nvPr/>
        </p:nvSpPr>
        <p:spPr>
          <a:xfrm>
            <a:off x="5590000" y="3796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a:t>
            </a:r>
          </a:p>
        </p:txBody>
      </p:sp>
      <p:sp>
        <p:nvSpPr>
          <p:cNvPr id="75" name="Rectangle 74"/>
          <p:cNvSpPr/>
          <p:nvPr/>
        </p:nvSpPr>
        <p:spPr>
          <a:xfrm>
            <a:off x="6540000" y="3796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19 + 59 = 78*</a:t>
            </a:r>
          </a:p>
        </p:txBody>
      </p:sp>
      <p:sp>
        <p:nvSpPr>
          <p:cNvPr id="76" name="Rectangle 75"/>
          <p:cNvSpPr/>
          <p:nvPr/>
        </p:nvSpPr>
        <p:spPr>
          <a:xfrm>
            <a:off x="3750000" y="3988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77" name="Rectangle 76"/>
          <p:cNvSpPr/>
          <p:nvPr/>
        </p:nvSpPr>
        <p:spPr>
          <a:xfrm>
            <a:off x="4230000" y="3988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78" name="Rectangle 77"/>
          <p:cNvSpPr/>
          <p:nvPr/>
        </p:nvSpPr>
        <p:spPr>
          <a:xfrm>
            <a:off x="4830000" y="3988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AE</a:t>
            </a:r>
          </a:p>
        </p:txBody>
      </p:sp>
      <p:sp>
        <p:nvSpPr>
          <p:cNvPr id="79" name="Rectangle 78"/>
          <p:cNvSpPr/>
          <p:nvPr/>
        </p:nvSpPr>
        <p:spPr>
          <a:xfrm>
            <a:off x="5590000" y="3988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E</a:t>
            </a:r>
          </a:p>
        </p:txBody>
      </p:sp>
      <p:sp>
        <p:nvSpPr>
          <p:cNvPr id="80" name="Rectangle 79"/>
          <p:cNvSpPr/>
          <p:nvPr/>
        </p:nvSpPr>
        <p:spPr>
          <a:xfrm>
            <a:off x="6540000" y="3988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18 + 61 = 79</a:t>
            </a:r>
          </a:p>
        </p:txBody>
      </p:sp>
      <p:sp>
        <p:nvSpPr>
          <p:cNvPr id="81" name="Rectangle 80"/>
          <p:cNvSpPr/>
          <p:nvPr/>
        </p:nvSpPr>
        <p:spPr>
          <a:xfrm>
            <a:off x="3750000" y="4180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82" name="Rectangle 81"/>
          <p:cNvSpPr/>
          <p:nvPr/>
        </p:nvSpPr>
        <p:spPr>
          <a:xfrm>
            <a:off x="4230000" y="4180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83" name="Rectangle 82"/>
          <p:cNvSpPr/>
          <p:nvPr/>
        </p:nvSpPr>
        <p:spPr>
          <a:xfrm>
            <a:off x="4830000" y="4180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AF</a:t>
            </a:r>
          </a:p>
        </p:txBody>
      </p:sp>
      <p:sp>
        <p:nvSpPr>
          <p:cNvPr id="84" name="Rectangle 83"/>
          <p:cNvSpPr/>
          <p:nvPr/>
        </p:nvSpPr>
        <p:spPr>
          <a:xfrm>
            <a:off x="5590000" y="4180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F</a:t>
            </a:r>
          </a:p>
        </p:txBody>
      </p:sp>
      <p:sp>
        <p:nvSpPr>
          <p:cNvPr id="85" name="Rectangle 84"/>
          <p:cNvSpPr/>
          <p:nvPr/>
        </p:nvSpPr>
        <p:spPr>
          <a:xfrm>
            <a:off x="6540000" y="4180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22 + 62 = 84</a:t>
            </a:r>
          </a:p>
        </p:txBody>
      </p:sp>
      <p:sp>
        <p:nvSpPr>
          <p:cNvPr id="86" name="Rectangle 85"/>
          <p:cNvSpPr/>
          <p:nvPr/>
        </p:nvSpPr>
        <p:spPr>
          <a:xfrm>
            <a:off x="3750000" y="4372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87" name="Rectangle 86"/>
          <p:cNvSpPr/>
          <p:nvPr/>
        </p:nvSpPr>
        <p:spPr>
          <a:xfrm>
            <a:off x="4230000" y="4372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B</a:t>
            </a:r>
          </a:p>
        </p:txBody>
      </p:sp>
      <p:sp>
        <p:nvSpPr>
          <p:cNvPr id="88" name="Rectangle 87"/>
          <p:cNvSpPr/>
          <p:nvPr/>
        </p:nvSpPr>
        <p:spPr>
          <a:xfrm>
            <a:off x="4830000" y="4372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BD</a:t>
            </a:r>
          </a:p>
        </p:txBody>
      </p:sp>
      <p:sp>
        <p:nvSpPr>
          <p:cNvPr id="89" name="Rectangle 88"/>
          <p:cNvSpPr/>
          <p:nvPr/>
        </p:nvSpPr>
        <p:spPr>
          <a:xfrm>
            <a:off x="5590000" y="4372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a:t>
            </a:r>
          </a:p>
        </p:txBody>
      </p:sp>
      <p:sp>
        <p:nvSpPr>
          <p:cNvPr id="90" name="Rectangle 89"/>
          <p:cNvSpPr/>
          <p:nvPr/>
        </p:nvSpPr>
        <p:spPr>
          <a:xfrm>
            <a:off x="6540000" y="4372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20 + 59 = 79*</a:t>
            </a:r>
          </a:p>
        </p:txBody>
      </p:sp>
      <p:sp>
        <p:nvSpPr>
          <p:cNvPr id="91" name="Rectangle 90"/>
          <p:cNvSpPr/>
          <p:nvPr/>
        </p:nvSpPr>
        <p:spPr>
          <a:xfrm>
            <a:off x="3750000" y="4564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92" name="Rectangle 91"/>
          <p:cNvSpPr/>
          <p:nvPr/>
        </p:nvSpPr>
        <p:spPr>
          <a:xfrm>
            <a:off x="4230000" y="4564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93" name="Rectangle 92"/>
          <p:cNvSpPr/>
          <p:nvPr/>
        </p:nvSpPr>
        <p:spPr>
          <a:xfrm>
            <a:off x="4830000" y="4564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BE</a:t>
            </a:r>
          </a:p>
        </p:txBody>
      </p:sp>
      <p:sp>
        <p:nvSpPr>
          <p:cNvPr id="94" name="Rectangle 93"/>
          <p:cNvSpPr/>
          <p:nvPr/>
        </p:nvSpPr>
        <p:spPr>
          <a:xfrm>
            <a:off x="5590000" y="4564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E</a:t>
            </a:r>
          </a:p>
        </p:txBody>
      </p:sp>
      <p:sp>
        <p:nvSpPr>
          <p:cNvPr id="95" name="Rectangle 94"/>
          <p:cNvSpPr/>
          <p:nvPr/>
        </p:nvSpPr>
        <p:spPr>
          <a:xfrm>
            <a:off x="6540000" y="4564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19 + 61 = 80</a:t>
            </a:r>
          </a:p>
        </p:txBody>
      </p:sp>
      <p:sp>
        <p:nvSpPr>
          <p:cNvPr id="96" name="Rectangle 95"/>
          <p:cNvSpPr/>
          <p:nvPr/>
        </p:nvSpPr>
        <p:spPr>
          <a:xfrm>
            <a:off x="3750000" y="4756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97" name="Rectangle 96"/>
          <p:cNvSpPr/>
          <p:nvPr/>
        </p:nvSpPr>
        <p:spPr>
          <a:xfrm>
            <a:off x="4230000" y="4756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98" name="Rectangle 97"/>
          <p:cNvSpPr/>
          <p:nvPr/>
        </p:nvSpPr>
        <p:spPr>
          <a:xfrm>
            <a:off x="4830000" y="4756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BF</a:t>
            </a:r>
          </a:p>
        </p:txBody>
      </p:sp>
      <p:sp>
        <p:nvSpPr>
          <p:cNvPr id="99" name="Rectangle 98"/>
          <p:cNvSpPr/>
          <p:nvPr/>
        </p:nvSpPr>
        <p:spPr>
          <a:xfrm>
            <a:off x="5590000" y="4756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F</a:t>
            </a:r>
          </a:p>
        </p:txBody>
      </p:sp>
      <p:sp>
        <p:nvSpPr>
          <p:cNvPr id="100" name="Rectangle 99"/>
          <p:cNvSpPr/>
          <p:nvPr/>
        </p:nvSpPr>
        <p:spPr>
          <a:xfrm>
            <a:off x="6540000" y="4756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17 + 62 = 79*</a:t>
            </a:r>
          </a:p>
        </p:txBody>
      </p:sp>
      <p:sp>
        <p:nvSpPr>
          <p:cNvPr id="101" name="Rectangle 100"/>
          <p:cNvSpPr/>
          <p:nvPr/>
        </p:nvSpPr>
        <p:spPr>
          <a:xfrm>
            <a:off x="3750000" y="4948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02" name="Rectangle 101"/>
          <p:cNvSpPr/>
          <p:nvPr/>
        </p:nvSpPr>
        <p:spPr>
          <a:xfrm>
            <a:off x="4230000" y="4948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C</a:t>
            </a:r>
          </a:p>
        </p:txBody>
      </p:sp>
      <p:sp>
        <p:nvSpPr>
          <p:cNvPr id="103" name="Rectangle 102"/>
          <p:cNvSpPr/>
          <p:nvPr/>
        </p:nvSpPr>
        <p:spPr>
          <a:xfrm>
            <a:off x="4830000" y="4948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CD</a:t>
            </a:r>
          </a:p>
        </p:txBody>
      </p:sp>
      <p:sp>
        <p:nvSpPr>
          <p:cNvPr id="104" name="Rectangle 103"/>
          <p:cNvSpPr/>
          <p:nvPr/>
        </p:nvSpPr>
        <p:spPr>
          <a:xfrm>
            <a:off x="5590000" y="4948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a:t>
            </a:r>
          </a:p>
        </p:txBody>
      </p:sp>
      <p:sp>
        <p:nvSpPr>
          <p:cNvPr id="105" name="Rectangle 104"/>
          <p:cNvSpPr/>
          <p:nvPr/>
        </p:nvSpPr>
        <p:spPr>
          <a:xfrm>
            <a:off x="6540000" y="4948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18 + 59 = 77*</a:t>
            </a:r>
          </a:p>
        </p:txBody>
      </p:sp>
      <p:sp>
        <p:nvSpPr>
          <p:cNvPr id="106" name="Rectangle 105"/>
          <p:cNvSpPr/>
          <p:nvPr/>
        </p:nvSpPr>
        <p:spPr>
          <a:xfrm>
            <a:off x="3750000" y="5140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07" name="Rectangle 106"/>
          <p:cNvSpPr/>
          <p:nvPr/>
        </p:nvSpPr>
        <p:spPr>
          <a:xfrm>
            <a:off x="4230000" y="5140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08" name="Rectangle 107"/>
          <p:cNvSpPr/>
          <p:nvPr/>
        </p:nvSpPr>
        <p:spPr>
          <a:xfrm>
            <a:off x="4830000" y="5140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CE</a:t>
            </a:r>
          </a:p>
        </p:txBody>
      </p:sp>
      <p:sp>
        <p:nvSpPr>
          <p:cNvPr id="109" name="Rectangle 108"/>
          <p:cNvSpPr/>
          <p:nvPr/>
        </p:nvSpPr>
        <p:spPr>
          <a:xfrm>
            <a:off x="5590000" y="5140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E</a:t>
            </a:r>
          </a:p>
        </p:txBody>
      </p:sp>
      <p:sp>
        <p:nvSpPr>
          <p:cNvPr id="110" name="Rectangle 109"/>
          <p:cNvSpPr/>
          <p:nvPr/>
        </p:nvSpPr>
        <p:spPr>
          <a:xfrm>
            <a:off x="6540000" y="5140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20 + 61 = 81</a:t>
            </a:r>
          </a:p>
        </p:txBody>
      </p:sp>
      <p:sp>
        <p:nvSpPr>
          <p:cNvPr id="111" name="Rectangle 110"/>
          <p:cNvSpPr/>
          <p:nvPr/>
        </p:nvSpPr>
        <p:spPr>
          <a:xfrm>
            <a:off x="3750000" y="5332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12" name="Rectangle 111"/>
          <p:cNvSpPr/>
          <p:nvPr/>
        </p:nvSpPr>
        <p:spPr>
          <a:xfrm>
            <a:off x="4230000" y="5332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13" name="Rectangle 112"/>
          <p:cNvSpPr/>
          <p:nvPr/>
        </p:nvSpPr>
        <p:spPr>
          <a:xfrm>
            <a:off x="4830000" y="5332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CF</a:t>
            </a:r>
          </a:p>
        </p:txBody>
      </p:sp>
      <p:sp>
        <p:nvSpPr>
          <p:cNvPr id="114" name="Rectangle 113"/>
          <p:cNvSpPr/>
          <p:nvPr/>
        </p:nvSpPr>
        <p:spPr>
          <a:xfrm>
            <a:off x="5590000" y="5332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F</a:t>
            </a:r>
          </a:p>
        </p:txBody>
      </p:sp>
      <p:sp>
        <p:nvSpPr>
          <p:cNvPr id="115" name="Rectangle 114"/>
          <p:cNvSpPr/>
          <p:nvPr/>
        </p:nvSpPr>
        <p:spPr>
          <a:xfrm>
            <a:off x="6540000" y="5332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20 + 62 = 82</a:t>
            </a:r>
          </a:p>
        </p:txBody>
      </p:sp>
      <p:sp>
        <p:nvSpPr>
          <p:cNvPr id="116" name="Rectangle 115"/>
          <p:cNvSpPr/>
          <p:nvPr/>
        </p:nvSpPr>
        <p:spPr>
          <a:xfrm>
            <a:off x="3750000" y="5524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4</a:t>
            </a:r>
          </a:p>
        </p:txBody>
      </p:sp>
      <p:sp>
        <p:nvSpPr>
          <p:cNvPr id="117" name="Rectangle 116"/>
          <p:cNvSpPr/>
          <p:nvPr/>
        </p:nvSpPr>
        <p:spPr>
          <a:xfrm>
            <a:off x="4230000" y="5524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S</a:t>
            </a:r>
          </a:p>
        </p:txBody>
      </p:sp>
      <p:sp>
        <p:nvSpPr>
          <p:cNvPr id="118" name="Rectangle 117"/>
          <p:cNvSpPr/>
          <p:nvPr/>
        </p:nvSpPr>
        <p:spPr>
          <a:xfrm>
            <a:off x="4830000" y="5524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SA</a:t>
            </a:r>
          </a:p>
        </p:txBody>
      </p:sp>
      <p:sp>
        <p:nvSpPr>
          <p:cNvPr id="119" name="Rectangle 118"/>
          <p:cNvSpPr/>
          <p:nvPr/>
        </p:nvSpPr>
        <p:spPr>
          <a:xfrm>
            <a:off x="5590000" y="5524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A</a:t>
            </a:r>
          </a:p>
        </p:txBody>
      </p:sp>
      <p:sp>
        <p:nvSpPr>
          <p:cNvPr id="120" name="Rectangle 119"/>
          <p:cNvSpPr/>
          <p:nvPr/>
        </p:nvSpPr>
        <p:spPr>
          <a:xfrm>
            <a:off x="6540000" y="5524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48 + 78 = 126</a:t>
            </a:r>
          </a:p>
        </p:txBody>
      </p:sp>
      <p:sp>
        <p:nvSpPr>
          <p:cNvPr id="121" name="Rectangle 120"/>
          <p:cNvSpPr/>
          <p:nvPr/>
        </p:nvSpPr>
        <p:spPr>
          <a:xfrm>
            <a:off x="3750000" y="5716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22" name="Rectangle 121"/>
          <p:cNvSpPr/>
          <p:nvPr/>
        </p:nvSpPr>
        <p:spPr>
          <a:xfrm>
            <a:off x="4230000" y="5716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23" name="Rectangle 122"/>
          <p:cNvSpPr/>
          <p:nvPr/>
        </p:nvSpPr>
        <p:spPr>
          <a:xfrm>
            <a:off x="4830000" y="5716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SB</a:t>
            </a:r>
          </a:p>
        </p:txBody>
      </p:sp>
      <p:sp>
        <p:nvSpPr>
          <p:cNvPr id="124" name="Rectangle 123"/>
          <p:cNvSpPr/>
          <p:nvPr/>
        </p:nvSpPr>
        <p:spPr>
          <a:xfrm>
            <a:off x="5590000" y="5716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B</a:t>
            </a:r>
          </a:p>
        </p:txBody>
      </p:sp>
      <p:sp>
        <p:nvSpPr>
          <p:cNvPr id="125" name="Rectangle 124"/>
          <p:cNvSpPr/>
          <p:nvPr/>
        </p:nvSpPr>
        <p:spPr>
          <a:xfrm>
            <a:off x="6540000" y="5716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47 + 79 = 126</a:t>
            </a:r>
          </a:p>
        </p:txBody>
      </p:sp>
      <p:sp>
        <p:nvSpPr>
          <p:cNvPr id="126" name="Rectangle 125"/>
          <p:cNvSpPr/>
          <p:nvPr/>
        </p:nvSpPr>
        <p:spPr>
          <a:xfrm>
            <a:off x="3750000" y="5908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27" name="Rectangle 126"/>
          <p:cNvSpPr/>
          <p:nvPr/>
        </p:nvSpPr>
        <p:spPr>
          <a:xfrm>
            <a:off x="4230000" y="5908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28" name="Rectangle 127"/>
          <p:cNvSpPr/>
          <p:nvPr/>
        </p:nvSpPr>
        <p:spPr>
          <a:xfrm>
            <a:off x="4830000" y="5908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SC</a:t>
            </a:r>
          </a:p>
        </p:txBody>
      </p:sp>
      <p:sp>
        <p:nvSpPr>
          <p:cNvPr id="129" name="Rectangle 128"/>
          <p:cNvSpPr/>
          <p:nvPr/>
        </p:nvSpPr>
        <p:spPr>
          <a:xfrm>
            <a:off x="5590000" y="5908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C</a:t>
            </a:r>
          </a:p>
        </p:txBody>
      </p:sp>
      <p:sp>
        <p:nvSpPr>
          <p:cNvPr id="130" name="Rectangle 129"/>
          <p:cNvSpPr/>
          <p:nvPr/>
        </p:nvSpPr>
        <p:spPr>
          <a:xfrm>
            <a:off x="6540000" y="5908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45 + 77 = 122*</a:t>
            </a:r>
          </a:p>
        </p:txBody>
      </p:sp>
      <p:sp>
        <p:nvSpPr>
          <p:cNvPr id="131" name="Rectangle 130"/>
          <p:cNvSpPr/>
          <p:nvPr/>
        </p:nvSpPr>
        <p:spPr>
          <a:xfrm rot="19022751">
            <a:off x="210481" y="3001152"/>
            <a:ext cx="96080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2" name="Isosceles Triangle 131"/>
          <p:cNvSpPr/>
          <p:nvPr/>
        </p:nvSpPr>
        <p:spPr>
          <a:xfrm rot="2822751">
            <a:off x="699043" y="294794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 name="TextBox 132"/>
          <p:cNvSpPr txBox="1"/>
          <p:nvPr/>
        </p:nvSpPr>
        <p:spPr>
          <a:xfrm>
            <a:off x="256409" y="2863649"/>
            <a:ext cx="800000" cy="220000"/>
          </a:xfrm>
          <a:prstGeom prst="rect">
            <a:avLst/>
          </a:prstGeom>
          <a:noFill/>
        </p:spPr>
        <p:txBody>
          <a:bodyPr wrap="none" anchor="ctr" lIns="0" rIns="0" tIns="0" bIns="0">
            <a:spAutoFit/>
          </a:bodyPr>
          <a:lstStyle/>
          <a:p>
            <a:pPr algn="ctr"/>
            <a:r>
              <a:rPr sz="900" i="0" b="0">
                <a:solidFill>
                  <a:srgbClr val="000000"/>
                </a:solidFill>
                <a:latin typeface="Calibri"/>
              </a:rPr>
              <a:t>48</a:t>
            </a:r>
          </a:p>
        </p:txBody>
      </p:sp>
      <p:sp>
        <p:nvSpPr>
          <p:cNvPr id="134" name="Rectangle 133"/>
          <p:cNvSpPr/>
          <p:nvPr/>
        </p:nvSpPr>
        <p:spPr>
          <a:xfrm>
            <a:off x="339277" y="3328503"/>
            <a:ext cx="70321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5" name="Isosceles Triangle 134"/>
          <p:cNvSpPr/>
          <p:nvPr/>
        </p:nvSpPr>
        <p:spPr>
          <a:xfrm rot="5400000">
            <a:off x="699043" y="330802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6" name="TextBox 135"/>
          <p:cNvSpPr txBox="1"/>
          <p:nvPr/>
        </p:nvSpPr>
        <p:spPr>
          <a:xfrm>
            <a:off x="290882" y="3278619"/>
            <a:ext cx="800000" cy="220000"/>
          </a:xfrm>
          <a:prstGeom prst="rect">
            <a:avLst/>
          </a:prstGeom>
          <a:noFill/>
        </p:spPr>
        <p:txBody>
          <a:bodyPr wrap="none" anchor="ctr" lIns="0" rIns="0" tIns="0" bIns="0">
            <a:spAutoFit/>
          </a:bodyPr>
          <a:lstStyle/>
          <a:p>
            <a:pPr algn="ctr"/>
            <a:r>
              <a:rPr sz="900" i="0" b="0">
                <a:solidFill>
                  <a:srgbClr val="000000"/>
                </a:solidFill>
                <a:latin typeface="Calibri"/>
              </a:rPr>
              <a:t>47</a:t>
            </a:r>
          </a:p>
        </p:txBody>
      </p:sp>
      <p:sp>
        <p:nvSpPr>
          <p:cNvPr id="137" name="Rectangle 136"/>
          <p:cNvSpPr/>
          <p:nvPr/>
        </p:nvSpPr>
        <p:spPr>
          <a:xfrm rot="2661012">
            <a:off x="199182" y="3672222"/>
            <a:ext cx="9834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8" name="Isosceles Triangle 137"/>
          <p:cNvSpPr/>
          <p:nvPr/>
        </p:nvSpPr>
        <p:spPr>
          <a:xfrm rot="8061012">
            <a:off x="699043" y="3686119"/>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9" name="TextBox 138"/>
          <p:cNvSpPr txBox="1"/>
          <p:nvPr/>
        </p:nvSpPr>
        <p:spPr>
          <a:xfrm>
            <a:off x="255517" y="3607924"/>
            <a:ext cx="800000" cy="220000"/>
          </a:xfrm>
          <a:prstGeom prst="rect">
            <a:avLst/>
          </a:prstGeom>
          <a:noFill/>
        </p:spPr>
        <p:txBody>
          <a:bodyPr wrap="none" anchor="ctr" lIns="0" rIns="0" tIns="0" bIns="0">
            <a:spAutoFit/>
          </a:bodyPr>
          <a:lstStyle/>
          <a:p>
            <a:pPr algn="ctr"/>
            <a:r>
              <a:rPr sz="900" i="0" b="0">
                <a:solidFill>
                  <a:srgbClr val="000000"/>
                </a:solidFill>
                <a:latin typeface="Calibri"/>
              </a:rPr>
              <a:t>45</a:t>
            </a:r>
          </a:p>
        </p:txBody>
      </p:sp>
      <p:sp>
        <p:nvSpPr>
          <p:cNvPr id="140" name="Rectangle 139"/>
          <p:cNvSpPr/>
          <p:nvPr/>
        </p:nvSpPr>
        <p:spPr>
          <a:xfrm>
            <a:off x="1042488" y="2673800"/>
            <a:ext cx="86004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1" name="Isosceles Triangle 140"/>
          <p:cNvSpPr/>
          <p:nvPr/>
        </p:nvSpPr>
        <p:spPr>
          <a:xfrm rot="5400000">
            <a:off x="1488510" y="2653325"/>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2" name="TextBox 141"/>
          <p:cNvSpPr txBox="1"/>
          <p:nvPr/>
        </p:nvSpPr>
        <p:spPr>
          <a:xfrm>
            <a:off x="814496" y="2537614"/>
            <a:ext cx="800000" cy="220000"/>
          </a:xfrm>
          <a:prstGeom prst="rect">
            <a:avLst/>
          </a:prstGeom>
          <a:noFill/>
        </p:spPr>
        <p:txBody>
          <a:bodyPr wrap="none" anchor="ctr" lIns="0" rIns="0" tIns="0" bIns="0">
            <a:spAutoFit/>
          </a:bodyPr>
          <a:lstStyle/>
          <a:p>
            <a:pPr algn="ctr"/>
            <a:r>
              <a:rPr sz="900" i="0" b="0">
                <a:solidFill>
                  <a:srgbClr val="000000"/>
                </a:solidFill>
                <a:latin typeface="Calibri"/>
              </a:rPr>
              <a:t>19</a:t>
            </a:r>
          </a:p>
        </p:txBody>
      </p:sp>
      <p:sp>
        <p:nvSpPr>
          <p:cNvPr id="143" name="Rectangle 142"/>
          <p:cNvSpPr/>
          <p:nvPr/>
        </p:nvSpPr>
        <p:spPr>
          <a:xfrm rot="2236803">
            <a:off x="932067" y="3001152"/>
            <a:ext cx="108088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4" name="Isosceles Triangle 143"/>
          <p:cNvSpPr/>
          <p:nvPr/>
        </p:nvSpPr>
        <p:spPr>
          <a:xfrm rot="7636803">
            <a:off x="1488510" y="301341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5" name="TextBox 144"/>
          <p:cNvSpPr txBox="1"/>
          <p:nvPr/>
        </p:nvSpPr>
        <p:spPr>
          <a:xfrm>
            <a:off x="836126" y="2675851"/>
            <a:ext cx="800000" cy="220000"/>
          </a:xfrm>
          <a:prstGeom prst="rect">
            <a:avLst/>
          </a:prstGeom>
          <a:noFill/>
        </p:spPr>
        <p:txBody>
          <a:bodyPr wrap="none" anchor="ctr" lIns="0" rIns="0" tIns="0" bIns="0">
            <a:spAutoFit/>
          </a:bodyPr>
          <a:lstStyle/>
          <a:p>
            <a:pPr algn="ctr"/>
            <a:r>
              <a:rPr sz="900" i="0" b="0">
                <a:solidFill>
                  <a:srgbClr val="000000"/>
                </a:solidFill>
                <a:latin typeface="Calibri"/>
              </a:rPr>
              <a:t>18</a:t>
            </a:r>
          </a:p>
        </p:txBody>
      </p:sp>
      <p:sp>
        <p:nvSpPr>
          <p:cNvPr id="146" name="Rectangle 145"/>
          <p:cNvSpPr/>
          <p:nvPr/>
        </p:nvSpPr>
        <p:spPr>
          <a:xfrm rot="3440899">
            <a:off x="675480" y="3344871"/>
            <a:ext cx="159405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7" name="Isosceles Triangle 146"/>
          <p:cNvSpPr/>
          <p:nvPr/>
        </p:nvSpPr>
        <p:spPr>
          <a:xfrm rot="8840899">
            <a:off x="1488510" y="3391503"/>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8" name="TextBox 147"/>
          <p:cNvSpPr txBox="1"/>
          <p:nvPr/>
        </p:nvSpPr>
        <p:spPr>
          <a:xfrm>
            <a:off x="844563" y="2822486"/>
            <a:ext cx="800000" cy="220000"/>
          </a:xfrm>
          <a:prstGeom prst="rect">
            <a:avLst/>
          </a:prstGeom>
          <a:noFill/>
        </p:spPr>
        <p:txBody>
          <a:bodyPr wrap="none" anchor="ctr" lIns="0" rIns="0" tIns="0" bIns="0">
            <a:spAutoFit/>
          </a:bodyPr>
          <a:lstStyle/>
          <a:p>
            <a:pPr algn="ctr"/>
            <a:r>
              <a:rPr sz="900" i="0" b="0">
                <a:solidFill>
                  <a:srgbClr val="000000"/>
                </a:solidFill>
                <a:latin typeface="Calibri"/>
              </a:rPr>
              <a:t>22</a:t>
            </a:r>
          </a:p>
        </p:txBody>
      </p:sp>
      <p:sp>
        <p:nvSpPr>
          <p:cNvPr id="149" name="Rectangle 148"/>
          <p:cNvSpPr/>
          <p:nvPr/>
        </p:nvSpPr>
        <p:spPr>
          <a:xfrm rot="19363197">
            <a:off x="932067" y="3001152"/>
            <a:ext cx="108088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0" name="Isosceles Triangle 149"/>
          <p:cNvSpPr/>
          <p:nvPr/>
        </p:nvSpPr>
        <p:spPr>
          <a:xfrm rot="3163197">
            <a:off x="1488510" y="294794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1" name="TextBox 150"/>
          <p:cNvSpPr txBox="1"/>
          <p:nvPr/>
        </p:nvSpPr>
        <p:spPr>
          <a:xfrm>
            <a:off x="792865" y="3068673"/>
            <a:ext cx="800000" cy="220000"/>
          </a:xfrm>
          <a:prstGeom prst="rect">
            <a:avLst/>
          </a:prstGeom>
          <a:noFill/>
        </p:spPr>
        <p:txBody>
          <a:bodyPr wrap="none" anchor="ctr" lIns="0" rIns="0" tIns="0" bIns="0">
            <a:spAutoFit/>
          </a:bodyPr>
          <a:lstStyle/>
          <a:p>
            <a:pPr algn="ctr"/>
            <a:r>
              <a:rPr sz="900" i="0" b="0">
                <a:solidFill>
                  <a:srgbClr val="000000"/>
                </a:solidFill>
                <a:latin typeface="Calibri"/>
              </a:rPr>
              <a:t>20</a:t>
            </a:r>
          </a:p>
        </p:txBody>
      </p:sp>
      <p:sp>
        <p:nvSpPr>
          <p:cNvPr id="152" name="Rectangle 151"/>
          <p:cNvSpPr/>
          <p:nvPr/>
        </p:nvSpPr>
        <p:spPr>
          <a:xfrm>
            <a:off x="1042488" y="3328503"/>
            <a:ext cx="86004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3" name="Isosceles Triangle 152"/>
          <p:cNvSpPr/>
          <p:nvPr/>
        </p:nvSpPr>
        <p:spPr>
          <a:xfrm rot="5400000">
            <a:off x="1488510" y="330802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4" name="TextBox 153"/>
          <p:cNvSpPr txBox="1"/>
          <p:nvPr/>
        </p:nvSpPr>
        <p:spPr>
          <a:xfrm>
            <a:off x="814496" y="3192317"/>
            <a:ext cx="800000" cy="220000"/>
          </a:xfrm>
          <a:prstGeom prst="rect">
            <a:avLst/>
          </a:prstGeom>
          <a:noFill/>
        </p:spPr>
        <p:txBody>
          <a:bodyPr wrap="none" anchor="ctr" lIns="0" rIns="0" tIns="0" bIns="0">
            <a:spAutoFit/>
          </a:bodyPr>
          <a:lstStyle/>
          <a:p>
            <a:pPr algn="ctr"/>
            <a:r>
              <a:rPr sz="900" i="0" b="0">
                <a:solidFill>
                  <a:srgbClr val="000000"/>
                </a:solidFill>
                <a:latin typeface="Calibri"/>
              </a:rPr>
              <a:t>19</a:t>
            </a:r>
          </a:p>
        </p:txBody>
      </p:sp>
      <p:sp>
        <p:nvSpPr>
          <p:cNvPr id="155" name="Rectangle 154"/>
          <p:cNvSpPr/>
          <p:nvPr/>
        </p:nvSpPr>
        <p:spPr>
          <a:xfrm rot="2318137">
            <a:off x="921999" y="3672222"/>
            <a:ext cx="110101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6" name="Isosceles Triangle 155"/>
          <p:cNvSpPr/>
          <p:nvPr/>
        </p:nvSpPr>
        <p:spPr>
          <a:xfrm rot="7718137">
            <a:off x="1488510" y="3686119"/>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7" name="TextBox 156"/>
          <p:cNvSpPr txBox="1"/>
          <p:nvPr/>
        </p:nvSpPr>
        <p:spPr>
          <a:xfrm>
            <a:off x="836793" y="3337621"/>
            <a:ext cx="800000" cy="220000"/>
          </a:xfrm>
          <a:prstGeom prst="rect">
            <a:avLst/>
          </a:prstGeom>
          <a:noFill/>
        </p:spPr>
        <p:txBody>
          <a:bodyPr wrap="none" anchor="ctr" lIns="0" rIns="0" tIns="0" bIns="0">
            <a:spAutoFit/>
          </a:bodyPr>
          <a:lstStyle/>
          <a:p>
            <a:pPr algn="ctr"/>
            <a:r>
              <a:rPr sz="900" i="0" b="0">
                <a:solidFill>
                  <a:srgbClr val="000000"/>
                </a:solidFill>
                <a:latin typeface="Calibri"/>
              </a:rPr>
              <a:t>17</a:t>
            </a:r>
          </a:p>
        </p:txBody>
      </p:sp>
      <p:sp>
        <p:nvSpPr>
          <p:cNvPr id="158" name="Rectangle 157"/>
          <p:cNvSpPr/>
          <p:nvPr/>
        </p:nvSpPr>
        <p:spPr>
          <a:xfrm rot="18159101">
            <a:off x="675480" y="3344871"/>
            <a:ext cx="159405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9" name="Isosceles Triangle 158"/>
          <p:cNvSpPr/>
          <p:nvPr/>
        </p:nvSpPr>
        <p:spPr>
          <a:xfrm rot="1959101">
            <a:off x="1488510" y="3257289"/>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0" name="TextBox 159"/>
          <p:cNvSpPr txBox="1"/>
          <p:nvPr/>
        </p:nvSpPr>
        <p:spPr>
          <a:xfrm>
            <a:off x="784428" y="3627771"/>
            <a:ext cx="800000" cy="220000"/>
          </a:xfrm>
          <a:prstGeom prst="rect">
            <a:avLst/>
          </a:prstGeom>
          <a:noFill/>
        </p:spPr>
        <p:txBody>
          <a:bodyPr wrap="none" anchor="ctr" lIns="0" rIns="0" tIns="0" bIns="0">
            <a:spAutoFit/>
          </a:bodyPr>
          <a:lstStyle/>
          <a:p>
            <a:pPr algn="ctr"/>
            <a:r>
              <a:rPr sz="900" i="0" b="0">
                <a:solidFill>
                  <a:srgbClr val="000000"/>
                </a:solidFill>
                <a:latin typeface="Calibri"/>
              </a:rPr>
              <a:t>18</a:t>
            </a:r>
          </a:p>
        </p:txBody>
      </p:sp>
      <p:sp>
        <p:nvSpPr>
          <p:cNvPr id="161" name="Rectangle 160"/>
          <p:cNvSpPr/>
          <p:nvPr/>
        </p:nvSpPr>
        <p:spPr>
          <a:xfrm rot="19281863">
            <a:off x="921999" y="3672222"/>
            <a:ext cx="110101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2" name="Isosceles Triangle 161"/>
          <p:cNvSpPr/>
          <p:nvPr/>
        </p:nvSpPr>
        <p:spPr>
          <a:xfrm rot="3081863">
            <a:off x="1488510" y="3617375"/>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3" name="TextBox 162"/>
          <p:cNvSpPr txBox="1"/>
          <p:nvPr/>
        </p:nvSpPr>
        <p:spPr>
          <a:xfrm>
            <a:off x="792199" y="3750084"/>
            <a:ext cx="800000" cy="220000"/>
          </a:xfrm>
          <a:prstGeom prst="rect">
            <a:avLst/>
          </a:prstGeom>
          <a:noFill/>
        </p:spPr>
        <p:txBody>
          <a:bodyPr wrap="none" anchor="ctr" lIns="0" rIns="0" tIns="0" bIns="0">
            <a:spAutoFit/>
          </a:bodyPr>
          <a:lstStyle/>
          <a:p>
            <a:pPr algn="ctr"/>
            <a:r>
              <a:rPr sz="900" i="0" b="0">
                <a:solidFill>
                  <a:srgbClr val="000000"/>
                </a:solidFill>
                <a:latin typeface="Calibri"/>
              </a:rPr>
              <a:t>20</a:t>
            </a:r>
          </a:p>
        </p:txBody>
      </p:sp>
      <p:sp>
        <p:nvSpPr>
          <p:cNvPr id="164" name="Rectangle 163"/>
          <p:cNvSpPr/>
          <p:nvPr/>
        </p:nvSpPr>
        <p:spPr>
          <a:xfrm>
            <a:off x="1042488" y="4015941"/>
            <a:ext cx="86004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5" name="Isosceles Triangle 164"/>
          <p:cNvSpPr/>
          <p:nvPr/>
        </p:nvSpPr>
        <p:spPr>
          <a:xfrm rot="5400000">
            <a:off x="1488510" y="3995466"/>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6" name="TextBox 165"/>
          <p:cNvSpPr txBox="1"/>
          <p:nvPr/>
        </p:nvSpPr>
        <p:spPr>
          <a:xfrm>
            <a:off x="814496" y="3879755"/>
            <a:ext cx="800000" cy="220000"/>
          </a:xfrm>
          <a:prstGeom prst="rect">
            <a:avLst/>
          </a:prstGeom>
          <a:noFill/>
        </p:spPr>
        <p:txBody>
          <a:bodyPr wrap="none" anchor="ctr" lIns="0" rIns="0" tIns="0" bIns="0">
            <a:spAutoFit/>
          </a:bodyPr>
          <a:lstStyle/>
          <a:p>
            <a:pPr algn="ctr"/>
            <a:r>
              <a:rPr sz="900" i="0" b="0">
                <a:solidFill>
                  <a:srgbClr val="000000"/>
                </a:solidFill>
                <a:latin typeface="Calibri"/>
              </a:rPr>
              <a:t>20</a:t>
            </a:r>
          </a:p>
        </p:txBody>
      </p:sp>
      <p:sp>
        <p:nvSpPr>
          <p:cNvPr id="167" name="Rectangle 166"/>
          <p:cNvSpPr/>
          <p:nvPr/>
        </p:nvSpPr>
        <p:spPr>
          <a:xfrm>
            <a:off x="1902529" y="2673800"/>
            <a:ext cx="86004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8" name="Isosceles Triangle 167"/>
          <p:cNvSpPr/>
          <p:nvPr/>
        </p:nvSpPr>
        <p:spPr>
          <a:xfrm rot="5400000">
            <a:off x="2348552" y="2653325"/>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9" name="TextBox 168"/>
          <p:cNvSpPr txBox="1"/>
          <p:nvPr/>
        </p:nvSpPr>
        <p:spPr>
          <a:xfrm>
            <a:off x="1674537" y="2537614"/>
            <a:ext cx="800000" cy="220000"/>
          </a:xfrm>
          <a:prstGeom prst="rect">
            <a:avLst/>
          </a:prstGeom>
          <a:noFill/>
        </p:spPr>
        <p:txBody>
          <a:bodyPr wrap="none" anchor="ctr" lIns="0" rIns="0" tIns="0" bIns="0">
            <a:spAutoFit/>
          </a:bodyPr>
          <a:lstStyle/>
          <a:p>
            <a:pPr algn="ctr"/>
            <a:r>
              <a:rPr sz="900" i="0" b="0">
                <a:solidFill>
                  <a:srgbClr val="000000"/>
                </a:solidFill>
                <a:latin typeface="Calibri"/>
              </a:rPr>
              <a:t>22</a:t>
            </a:r>
          </a:p>
        </p:txBody>
      </p:sp>
      <p:sp>
        <p:nvSpPr>
          <p:cNvPr id="170" name="Rectangle 169"/>
          <p:cNvSpPr/>
          <p:nvPr/>
        </p:nvSpPr>
        <p:spPr>
          <a:xfrm rot="2236803">
            <a:off x="1792108" y="3001152"/>
            <a:ext cx="108088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1" name="Isosceles Triangle 170"/>
          <p:cNvSpPr/>
          <p:nvPr/>
        </p:nvSpPr>
        <p:spPr>
          <a:xfrm rot="7636803">
            <a:off x="2348552" y="301341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2" name="TextBox 171"/>
          <p:cNvSpPr txBox="1"/>
          <p:nvPr/>
        </p:nvSpPr>
        <p:spPr>
          <a:xfrm>
            <a:off x="1696168" y="2675851"/>
            <a:ext cx="800000" cy="220000"/>
          </a:xfrm>
          <a:prstGeom prst="rect">
            <a:avLst/>
          </a:prstGeom>
          <a:noFill/>
        </p:spPr>
        <p:txBody>
          <a:bodyPr wrap="none" anchor="ctr" lIns="0" rIns="0" tIns="0" bIns="0">
            <a:spAutoFit/>
          </a:bodyPr>
          <a:lstStyle/>
          <a:p>
            <a:pPr algn="ctr"/>
            <a:r>
              <a:rPr sz="900" i="0" b="0">
                <a:solidFill>
                  <a:srgbClr val="000000"/>
                </a:solidFill>
                <a:latin typeface="Calibri"/>
              </a:rPr>
              <a:t>20</a:t>
            </a:r>
          </a:p>
        </p:txBody>
      </p:sp>
      <p:sp>
        <p:nvSpPr>
          <p:cNvPr id="173" name="Rectangle 172"/>
          <p:cNvSpPr/>
          <p:nvPr/>
        </p:nvSpPr>
        <p:spPr>
          <a:xfrm rot="3440899">
            <a:off x="1535522" y="3344871"/>
            <a:ext cx="159405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4" name="Isosceles Triangle 173"/>
          <p:cNvSpPr/>
          <p:nvPr/>
        </p:nvSpPr>
        <p:spPr>
          <a:xfrm rot="8840899">
            <a:off x="2348552" y="3391503"/>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5" name="TextBox 174"/>
          <p:cNvSpPr txBox="1"/>
          <p:nvPr/>
        </p:nvSpPr>
        <p:spPr>
          <a:xfrm>
            <a:off x="1704605" y="2822486"/>
            <a:ext cx="800000" cy="220000"/>
          </a:xfrm>
          <a:prstGeom prst="rect">
            <a:avLst/>
          </a:prstGeom>
          <a:noFill/>
        </p:spPr>
        <p:txBody>
          <a:bodyPr wrap="none" anchor="ctr" lIns="0" rIns="0" tIns="0" bIns="0">
            <a:spAutoFit/>
          </a:bodyPr>
          <a:lstStyle/>
          <a:p>
            <a:pPr algn="ctr"/>
            <a:r>
              <a:rPr sz="900" i="0" b="0">
                <a:solidFill>
                  <a:srgbClr val="000000"/>
                </a:solidFill>
                <a:latin typeface="Calibri"/>
              </a:rPr>
              <a:t>25</a:t>
            </a:r>
          </a:p>
        </p:txBody>
      </p:sp>
      <p:sp>
        <p:nvSpPr>
          <p:cNvPr id="176" name="Rectangle 175"/>
          <p:cNvSpPr/>
          <p:nvPr/>
        </p:nvSpPr>
        <p:spPr>
          <a:xfrm rot="19363197">
            <a:off x="1792108" y="3001152"/>
            <a:ext cx="108088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7" name="Isosceles Triangle 176"/>
          <p:cNvSpPr/>
          <p:nvPr/>
        </p:nvSpPr>
        <p:spPr>
          <a:xfrm rot="3163197">
            <a:off x="2348552" y="294794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8" name="TextBox 177"/>
          <p:cNvSpPr txBox="1"/>
          <p:nvPr/>
        </p:nvSpPr>
        <p:spPr>
          <a:xfrm>
            <a:off x="1652907" y="3068673"/>
            <a:ext cx="800000" cy="220000"/>
          </a:xfrm>
          <a:prstGeom prst="rect">
            <a:avLst/>
          </a:prstGeom>
          <a:noFill/>
        </p:spPr>
        <p:txBody>
          <a:bodyPr wrap="none" anchor="ctr" lIns="0" rIns="0" tIns="0" bIns="0">
            <a:spAutoFit/>
          </a:bodyPr>
          <a:lstStyle/>
          <a:p>
            <a:pPr algn="ctr"/>
            <a:r>
              <a:rPr sz="900" i="0" b="0">
                <a:solidFill>
                  <a:srgbClr val="000000"/>
                </a:solidFill>
                <a:latin typeface="Calibri"/>
              </a:rPr>
              <a:t>25</a:t>
            </a:r>
          </a:p>
        </p:txBody>
      </p:sp>
      <p:sp>
        <p:nvSpPr>
          <p:cNvPr id="179" name="Rectangle 178"/>
          <p:cNvSpPr/>
          <p:nvPr/>
        </p:nvSpPr>
        <p:spPr>
          <a:xfrm>
            <a:off x="1902529" y="3328503"/>
            <a:ext cx="86004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0" name="Isosceles Triangle 179"/>
          <p:cNvSpPr/>
          <p:nvPr/>
        </p:nvSpPr>
        <p:spPr>
          <a:xfrm rot="5400000">
            <a:off x="2348552" y="330802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1" name="TextBox 180"/>
          <p:cNvSpPr txBox="1"/>
          <p:nvPr/>
        </p:nvSpPr>
        <p:spPr>
          <a:xfrm>
            <a:off x="1674537" y="3192317"/>
            <a:ext cx="800000" cy="220000"/>
          </a:xfrm>
          <a:prstGeom prst="rect">
            <a:avLst/>
          </a:prstGeom>
          <a:noFill/>
        </p:spPr>
        <p:txBody>
          <a:bodyPr wrap="none" anchor="ctr" lIns="0" rIns="0" tIns="0" bIns="0">
            <a:spAutoFit/>
          </a:bodyPr>
          <a:lstStyle/>
          <a:p>
            <a:pPr algn="ctr"/>
            <a:r>
              <a:rPr sz="900" i="0" b="0">
                <a:solidFill>
                  <a:srgbClr val="000000"/>
                </a:solidFill>
                <a:latin typeface="Calibri"/>
              </a:rPr>
              <a:t>23</a:t>
            </a:r>
          </a:p>
        </p:txBody>
      </p:sp>
      <p:sp>
        <p:nvSpPr>
          <p:cNvPr id="182" name="Rectangle 181"/>
          <p:cNvSpPr/>
          <p:nvPr/>
        </p:nvSpPr>
        <p:spPr>
          <a:xfrm rot="2318137">
            <a:off x="1782040" y="3672222"/>
            <a:ext cx="110101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3" name="Isosceles Triangle 182"/>
          <p:cNvSpPr/>
          <p:nvPr/>
        </p:nvSpPr>
        <p:spPr>
          <a:xfrm rot="7718137">
            <a:off x="2348552" y="3686119"/>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4" name="TextBox 183"/>
          <p:cNvSpPr txBox="1"/>
          <p:nvPr/>
        </p:nvSpPr>
        <p:spPr>
          <a:xfrm>
            <a:off x="1696834" y="3337621"/>
            <a:ext cx="800000" cy="220000"/>
          </a:xfrm>
          <a:prstGeom prst="rect">
            <a:avLst/>
          </a:prstGeom>
          <a:noFill/>
        </p:spPr>
        <p:txBody>
          <a:bodyPr wrap="none" anchor="ctr" lIns="0" rIns="0" tIns="0" bIns="0">
            <a:spAutoFit/>
          </a:bodyPr>
          <a:lstStyle/>
          <a:p>
            <a:pPr algn="ctr"/>
            <a:r>
              <a:rPr sz="900" i="0" b="0">
                <a:solidFill>
                  <a:srgbClr val="000000"/>
                </a:solidFill>
                <a:latin typeface="Calibri"/>
              </a:rPr>
              <a:t>24</a:t>
            </a:r>
          </a:p>
        </p:txBody>
      </p:sp>
      <p:sp>
        <p:nvSpPr>
          <p:cNvPr id="185" name="Rectangle 184"/>
          <p:cNvSpPr/>
          <p:nvPr/>
        </p:nvSpPr>
        <p:spPr>
          <a:xfrm rot="18159101">
            <a:off x="1535522" y="3344871"/>
            <a:ext cx="159405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6" name="Isosceles Triangle 185"/>
          <p:cNvSpPr/>
          <p:nvPr/>
        </p:nvSpPr>
        <p:spPr>
          <a:xfrm rot="1959101">
            <a:off x="2348552" y="3257289"/>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7" name="TextBox 186"/>
          <p:cNvSpPr txBox="1"/>
          <p:nvPr/>
        </p:nvSpPr>
        <p:spPr>
          <a:xfrm>
            <a:off x="1644470" y="3627771"/>
            <a:ext cx="800000" cy="220000"/>
          </a:xfrm>
          <a:prstGeom prst="rect">
            <a:avLst/>
          </a:prstGeom>
          <a:noFill/>
        </p:spPr>
        <p:txBody>
          <a:bodyPr wrap="none" anchor="ctr" lIns="0" rIns="0" tIns="0" bIns="0">
            <a:spAutoFit/>
          </a:bodyPr>
          <a:lstStyle/>
          <a:p>
            <a:pPr algn="ctr"/>
            <a:r>
              <a:rPr sz="900" i="0" b="0">
                <a:solidFill>
                  <a:srgbClr val="000000"/>
                </a:solidFill>
                <a:latin typeface="Calibri"/>
              </a:rPr>
              <a:t>25</a:t>
            </a:r>
          </a:p>
        </p:txBody>
      </p:sp>
      <p:sp>
        <p:nvSpPr>
          <p:cNvPr id="188" name="Rectangle 187"/>
          <p:cNvSpPr/>
          <p:nvPr/>
        </p:nvSpPr>
        <p:spPr>
          <a:xfrm rot="19281863">
            <a:off x="1782040" y="3672222"/>
            <a:ext cx="110101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9" name="Isosceles Triangle 188"/>
          <p:cNvSpPr/>
          <p:nvPr/>
        </p:nvSpPr>
        <p:spPr>
          <a:xfrm rot="3081863">
            <a:off x="2348552" y="3617375"/>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0" name="TextBox 189"/>
          <p:cNvSpPr txBox="1"/>
          <p:nvPr/>
        </p:nvSpPr>
        <p:spPr>
          <a:xfrm>
            <a:off x="1652241" y="3750084"/>
            <a:ext cx="800000" cy="220000"/>
          </a:xfrm>
          <a:prstGeom prst="rect">
            <a:avLst/>
          </a:prstGeom>
          <a:noFill/>
        </p:spPr>
        <p:txBody>
          <a:bodyPr wrap="none" anchor="ctr" lIns="0" rIns="0" tIns="0" bIns="0">
            <a:spAutoFit/>
          </a:bodyPr>
          <a:lstStyle/>
          <a:p>
            <a:pPr algn="ctr"/>
            <a:r>
              <a:rPr sz="900" i="0" b="0">
                <a:solidFill>
                  <a:srgbClr val="000000"/>
                </a:solidFill>
                <a:latin typeface="Calibri"/>
              </a:rPr>
              <a:t>25</a:t>
            </a:r>
          </a:p>
        </p:txBody>
      </p:sp>
      <p:sp>
        <p:nvSpPr>
          <p:cNvPr id="191" name="Rectangle 190"/>
          <p:cNvSpPr/>
          <p:nvPr/>
        </p:nvSpPr>
        <p:spPr>
          <a:xfrm>
            <a:off x="1902529" y="4015941"/>
            <a:ext cx="86004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2" name="Isosceles Triangle 191"/>
          <p:cNvSpPr/>
          <p:nvPr/>
        </p:nvSpPr>
        <p:spPr>
          <a:xfrm rot="5400000">
            <a:off x="2348552" y="3995466"/>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3" name="TextBox 192"/>
          <p:cNvSpPr txBox="1"/>
          <p:nvPr/>
        </p:nvSpPr>
        <p:spPr>
          <a:xfrm>
            <a:off x="1674537" y="3879755"/>
            <a:ext cx="800000" cy="220000"/>
          </a:xfrm>
          <a:prstGeom prst="rect">
            <a:avLst/>
          </a:prstGeom>
          <a:noFill/>
        </p:spPr>
        <p:txBody>
          <a:bodyPr wrap="none" anchor="ctr" lIns="0" rIns="0" tIns="0" bIns="0">
            <a:spAutoFit/>
          </a:bodyPr>
          <a:lstStyle/>
          <a:p>
            <a:pPr algn="ctr"/>
            <a:r>
              <a:rPr sz="900" i="0" b="0">
                <a:solidFill>
                  <a:srgbClr val="000000"/>
                </a:solidFill>
                <a:latin typeface="Calibri"/>
              </a:rPr>
              <a:t>25</a:t>
            </a:r>
          </a:p>
        </p:txBody>
      </p:sp>
      <p:sp>
        <p:nvSpPr>
          <p:cNvPr id="194" name="Rectangle 193"/>
          <p:cNvSpPr/>
          <p:nvPr/>
        </p:nvSpPr>
        <p:spPr>
          <a:xfrm rot="2589631">
            <a:off x="2633093" y="3001152"/>
            <a:ext cx="95710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5" name="Isosceles Triangle 194"/>
          <p:cNvSpPr/>
          <p:nvPr/>
        </p:nvSpPr>
        <p:spPr>
          <a:xfrm rot="7989631">
            <a:off x="3119554" y="301341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2746252" y="2863774"/>
            <a:ext cx="800000" cy="220000"/>
          </a:xfrm>
          <a:prstGeom prst="rect">
            <a:avLst/>
          </a:prstGeom>
          <a:noFill/>
        </p:spPr>
        <p:txBody>
          <a:bodyPr wrap="none" anchor="ctr" lIns="0" rIns="0" tIns="0" bIns="0">
            <a:spAutoFit/>
          </a:bodyPr>
          <a:lstStyle/>
          <a:p>
            <a:pPr algn="ctr"/>
            <a:r>
              <a:rPr sz="900" i="0" b="0">
                <a:solidFill>
                  <a:srgbClr val="000000"/>
                </a:solidFill>
                <a:latin typeface="Calibri"/>
              </a:rPr>
              <a:t>38</a:t>
            </a:r>
          </a:p>
        </p:txBody>
      </p:sp>
      <p:sp>
        <p:nvSpPr>
          <p:cNvPr id="197" name="Rectangle 196"/>
          <p:cNvSpPr/>
          <p:nvPr/>
        </p:nvSpPr>
        <p:spPr>
          <a:xfrm>
            <a:off x="2762571" y="3328503"/>
            <a:ext cx="69815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8" name="Isosceles Triangle 197"/>
          <p:cNvSpPr/>
          <p:nvPr/>
        </p:nvSpPr>
        <p:spPr>
          <a:xfrm rot="5400000">
            <a:off x="3119554" y="330802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9" name="TextBox 198"/>
          <p:cNvSpPr txBox="1"/>
          <p:nvPr/>
        </p:nvSpPr>
        <p:spPr>
          <a:xfrm>
            <a:off x="2711646" y="3278619"/>
            <a:ext cx="800000" cy="220000"/>
          </a:xfrm>
          <a:prstGeom prst="rect">
            <a:avLst/>
          </a:prstGeom>
          <a:noFill/>
        </p:spPr>
        <p:txBody>
          <a:bodyPr wrap="none" anchor="ctr" lIns="0" rIns="0" tIns="0" bIns="0">
            <a:spAutoFit/>
          </a:bodyPr>
          <a:lstStyle/>
          <a:p>
            <a:pPr algn="ctr"/>
            <a:r>
              <a:rPr sz="900" i="0" b="0">
                <a:solidFill>
                  <a:srgbClr val="000000"/>
                </a:solidFill>
                <a:latin typeface="Calibri"/>
              </a:rPr>
              <a:t>39</a:t>
            </a:r>
          </a:p>
        </p:txBody>
      </p:sp>
      <p:sp>
        <p:nvSpPr>
          <p:cNvPr id="200" name="Rectangle 199"/>
          <p:cNvSpPr/>
          <p:nvPr/>
        </p:nvSpPr>
        <p:spPr>
          <a:xfrm rot="18926580">
            <a:off x="2621752" y="3672222"/>
            <a:ext cx="97978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1" name="Isosceles Triangle 200"/>
          <p:cNvSpPr/>
          <p:nvPr/>
        </p:nvSpPr>
        <p:spPr>
          <a:xfrm rot="2726580">
            <a:off x="3119554" y="3617375"/>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2" name="TextBox 201"/>
          <p:cNvSpPr txBox="1"/>
          <p:nvPr/>
        </p:nvSpPr>
        <p:spPr>
          <a:xfrm>
            <a:off x="2747142" y="3607796"/>
            <a:ext cx="800000" cy="220000"/>
          </a:xfrm>
          <a:prstGeom prst="rect">
            <a:avLst/>
          </a:prstGeom>
          <a:noFill/>
        </p:spPr>
        <p:txBody>
          <a:bodyPr wrap="none" anchor="ctr" lIns="0" rIns="0" tIns="0" bIns="0">
            <a:spAutoFit/>
          </a:bodyPr>
          <a:lstStyle/>
          <a:p>
            <a:pPr algn="ctr"/>
            <a:r>
              <a:rPr sz="900" i="0" b="0">
                <a:solidFill>
                  <a:srgbClr val="000000"/>
                </a:solidFill>
                <a:latin typeface="Calibri"/>
              </a:rPr>
              <a:t>37</a:t>
            </a:r>
          </a:p>
        </p:txBody>
      </p:sp>
      <p:sp>
        <p:nvSpPr>
          <p:cNvPr id="203" name="Oval 202"/>
          <p:cNvSpPr/>
          <p:nvPr/>
        </p:nvSpPr>
        <p:spPr>
          <a:xfrm>
            <a:off x="324546" y="3323297"/>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4" name="TextBox 203"/>
          <p:cNvSpPr txBox="1"/>
          <p:nvPr/>
        </p:nvSpPr>
        <p:spPr>
          <a:xfrm>
            <a:off x="44638" y="3218028"/>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S</a:t>
            </a:r>
          </a:p>
        </p:txBody>
      </p:sp>
      <p:sp>
        <p:nvSpPr>
          <p:cNvPr id="205" name="Oval 204"/>
          <p:cNvSpPr/>
          <p:nvPr/>
        </p:nvSpPr>
        <p:spPr>
          <a:xfrm>
            <a:off x="1027757" y="2668595"/>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6" name="TextBox 205"/>
          <p:cNvSpPr txBox="1"/>
          <p:nvPr/>
        </p:nvSpPr>
        <p:spPr>
          <a:xfrm>
            <a:off x="792488" y="2509759"/>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A</a:t>
            </a:r>
          </a:p>
        </p:txBody>
      </p:sp>
      <p:sp>
        <p:nvSpPr>
          <p:cNvPr id="207" name="Oval 206"/>
          <p:cNvSpPr/>
          <p:nvPr/>
        </p:nvSpPr>
        <p:spPr>
          <a:xfrm>
            <a:off x="1027757" y="3323297"/>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8" name="TextBox 207"/>
          <p:cNvSpPr txBox="1"/>
          <p:nvPr/>
        </p:nvSpPr>
        <p:spPr>
          <a:xfrm>
            <a:off x="741897" y="3218028"/>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B</a:t>
            </a:r>
          </a:p>
        </p:txBody>
      </p:sp>
      <p:sp>
        <p:nvSpPr>
          <p:cNvPr id="209" name="Oval 208"/>
          <p:cNvSpPr/>
          <p:nvPr/>
        </p:nvSpPr>
        <p:spPr>
          <a:xfrm>
            <a:off x="1027757" y="4010735"/>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0" name="TextBox 209"/>
          <p:cNvSpPr txBox="1"/>
          <p:nvPr/>
        </p:nvSpPr>
        <p:spPr>
          <a:xfrm>
            <a:off x="792488" y="3959033"/>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C</a:t>
            </a:r>
          </a:p>
        </p:txBody>
      </p:sp>
      <p:sp>
        <p:nvSpPr>
          <p:cNvPr id="211" name="Oval 210"/>
          <p:cNvSpPr/>
          <p:nvPr/>
        </p:nvSpPr>
        <p:spPr>
          <a:xfrm>
            <a:off x="1887798" y="2668595"/>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2" name="TextBox 211"/>
          <p:cNvSpPr txBox="1"/>
          <p:nvPr/>
        </p:nvSpPr>
        <p:spPr>
          <a:xfrm>
            <a:off x="1652529" y="2509759"/>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D</a:t>
            </a:r>
          </a:p>
        </p:txBody>
      </p:sp>
      <p:sp>
        <p:nvSpPr>
          <p:cNvPr id="213" name="Oval 212"/>
          <p:cNvSpPr/>
          <p:nvPr/>
        </p:nvSpPr>
        <p:spPr>
          <a:xfrm>
            <a:off x="1887798" y="3323297"/>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4" name="TextBox 213"/>
          <p:cNvSpPr txBox="1"/>
          <p:nvPr/>
        </p:nvSpPr>
        <p:spPr>
          <a:xfrm>
            <a:off x="1652529" y="3158510"/>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E</a:t>
            </a:r>
          </a:p>
        </p:txBody>
      </p:sp>
      <p:sp>
        <p:nvSpPr>
          <p:cNvPr id="215" name="Oval 214"/>
          <p:cNvSpPr/>
          <p:nvPr/>
        </p:nvSpPr>
        <p:spPr>
          <a:xfrm>
            <a:off x="1887798" y="4010735"/>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6" name="TextBox 215"/>
          <p:cNvSpPr txBox="1"/>
          <p:nvPr/>
        </p:nvSpPr>
        <p:spPr>
          <a:xfrm>
            <a:off x="1652529" y="3959033"/>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F</a:t>
            </a:r>
          </a:p>
        </p:txBody>
      </p:sp>
      <p:sp>
        <p:nvSpPr>
          <p:cNvPr id="217" name="Oval 216"/>
          <p:cNvSpPr/>
          <p:nvPr/>
        </p:nvSpPr>
        <p:spPr>
          <a:xfrm>
            <a:off x="2747840" y="2668595"/>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8" name="TextBox 217"/>
          <p:cNvSpPr txBox="1"/>
          <p:nvPr/>
        </p:nvSpPr>
        <p:spPr>
          <a:xfrm>
            <a:off x="2512571" y="2509759"/>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G</a:t>
            </a:r>
          </a:p>
        </p:txBody>
      </p:sp>
      <p:sp>
        <p:nvSpPr>
          <p:cNvPr id="219" name="Oval 218"/>
          <p:cNvSpPr/>
          <p:nvPr/>
        </p:nvSpPr>
        <p:spPr>
          <a:xfrm>
            <a:off x="2747840" y="3323297"/>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0" name="TextBox 219"/>
          <p:cNvSpPr txBox="1"/>
          <p:nvPr/>
        </p:nvSpPr>
        <p:spPr>
          <a:xfrm>
            <a:off x="2563161" y="3218028"/>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H</a:t>
            </a:r>
          </a:p>
        </p:txBody>
      </p:sp>
      <p:sp>
        <p:nvSpPr>
          <p:cNvPr id="221" name="Oval 220"/>
          <p:cNvSpPr/>
          <p:nvPr/>
        </p:nvSpPr>
        <p:spPr>
          <a:xfrm>
            <a:off x="2747840" y="4010735"/>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2" name="TextBox 221"/>
          <p:cNvSpPr txBox="1"/>
          <p:nvPr/>
        </p:nvSpPr>
        <p:spPr>
          <a:xfrm>
            <a:off x="2512571" y="3959033"/>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I</a:t>
            </a:r>
          </a:p>
        </p:txBody>
      </p:sp>
      <p:sp>
        <p:nvSpPr>
          <p:cNvPr id="223" name="Oval 222"/>
          <p:cNvSpPr/>
          <p:nvPr/>
        </p:nvSpPr>
        <p:spPr>
          <a:xfrm>
            <a:off x="3445991" y="3323297"/>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4" name="TextBox 223"/>
          <p:cNvSpPr txBox="1"/>
          <p:nvPr/>
        </p:nvSpPr>
        <p:spPr>
          <a:xfrm>
            <a:off x="3255361" y="3218028"/>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T</a:t>
            </a:r>
          </a:p>
        </p:txBody>
      </p:sp>
      <p:sp>
        <p:nvSpPr>
          <p:cNvPr id="225" name="Rectangle 224"/>
          <p:cNvSpPr/>
          <p:nvPr/>
        </p:nvSpPr>
        <p:spPr>
          <a:xfrm rot="2661012">
            <a:off x="199182" y="3665747"/>
            <a:ext cx="983400"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6" name="Rectangle 225"/>
          <p:cNvSpPr/>
          <p:nvPr/>
        </p:nvSpPr>
        <p:spPr>
          <a:xfrm rot="18159101">
            <a:off x="675480" y="3338396"/>
            <a:ext cx="1594055"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7" name="Rectangle 226"/>
          <p:cNvSpPr/>
          <p:nvPr/>
        </p:nvSpPr>
        <p:spPr>
          <a:xfrm rot="2236803">
            <a:off x="1792108" y="2994677"/>
            <a:ext cx="1080882"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8" name="Rectangle 227"/>
          <p:cNvSpPr/>
          <p:nvPr/>
        </p:nvSpPr>
        <p:spPr>
          <a:xfrm>
            <a:off x="2762571" y="3322028"/>
            <a:ext cx="698151"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9" name="TextBox 228"/>
          <p:cNvSpPr txBox="1"/>
          <p:nvPr/>
        </p:nvSpPr>
        <p:spPr>
          <a:xfrm>
            <a:off x="250000" y="5280000"/>
            <a:ext cx="3300000" cy="1020000"/>
          </a:xfrm>
          <a:prstGeom prst="rect">
            <a:avLst/>
          </a:prstGeom>
          <a:noFill/>
        </p:spPr>
        <p:txBody>
          <a:bodyPr wrap="square" anchor="t" lIns="45720" rIns="45720">
            <a:spAutoFit/>
          </a:bodyPr>
          <a:lstStyle/>
          <a:p>
            <a:pPr algn="l"/>
            <a:r>
              <a:rPr sz="1200" b="1" i="0">
                <a:solidFill>
                  <a:srgbClr val="FF0000"/>
                </a:solidFill>
                <a:latin typeface="Calibri"/>
              </a:rPr>
              <a:t>a  The shortest route length is 122.</a:t>
            </a:r>
          </a:p>
          <a:p>
            <a:pPr algn="l"/>
            <a:r>
              <a:rPr sz="1200" b="1" i="0">
                <a:solidFill>
                  <a:srgbClr val="FF0000"/>
                </a:solidFill>
                <a:latin typeface="Calibri"/>
              </a:rPr>
              <a:t>The route is SCDHT.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9"/>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1"/>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2"/>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3"/>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1"/>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2"/>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3"/>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5"/>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6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67"/>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68"/>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69"/>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70"/>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6"/>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8"/>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9"/>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71"/>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72"/>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73"/>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4"/>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75"/>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76"/>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77"/>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78"/>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79"/>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80"/>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81"/>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82"/>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83"/>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84"/>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85"/>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86"/>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87"/>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88"/>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89"/>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90"/>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91"/>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92"/>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93"/>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94"/>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95"/>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96"/>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97"/>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98"/>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99"/>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00"/>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101"/>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102"/>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103"/>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104"/>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105"/>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106"/>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107"/>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108"/>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09"/>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10"/>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111"/>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112"/>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113"/>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114"/>
                                        </p:tgtEl>
                                        <p:attrNameLst>
                                          <p:attrName>style.visibility</p:attrName>
                                        </p:attrNameLst>
                                      </p:cBhvr>
                                      <p:to>
                                        <p:strVal val="visible"/>
                                      </p:to>
                                    </p:set>
                                  </p:childTnLst>
                                </p:cTn>
                              </p:par>
                              <p:par>
                                <p:cTn id="247" presetID="1" presetClass="entr" presetSubtype="0" fill="hold" grpId="0" nodeType="withEffect">
                                  <p:stCondLst>
                                    <p:cond delay="0"/>
                                  </p:stCondLst>
                                  <p:childTnLst>
                                    <p:set>
                                      <p:cBhvr>
                                        <p:cTn id="248" dur="1" fill="hold">
                                          <p:stCondLst>
                                            <p:cond delay="0"/>
                                          </p:stCondLst>
                                        </p:cTn>
                                        <p:tgtEl>
                                          <p:spTgt spid="115"/>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grpId="0" nodeType="clickEffect">
                                  <p:stCondLst>
                                    <p:cond delay="0"/>
                                  </p:stCondLst>
                                  <p:childTnLst>
                                    <p:set>
                                      <p:cBhvr>
                                        <p:cTn id="252" dur="1" fill="hold">
                                          <p:stCondLst>
                                            <p:cond delay="0"/>
                                          </p:stCondLst>
                                        </p:cTn>
                                        <p:tgtEl>
                                          <p:spTgt spid="6"/>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7"/>
                                        </p:tgtEl>
                                        <p:attrNameLst>
                                          <p:attrName>style.visibility</p:attrName>
                                        </p:attrNameLst>
                                      </p:cBhvr>
                                      <p:to>
                                        <p:strVal val="visible"/>
                                      </p:to>
                                    </p:set>
                                  </p:childTnLst>
                                </p:cTn>
                              </p:par>
                              <p:par>
                                <p:cTn id="255" presetID="1" presetClass="entr" presetSubtype="0" fill="hold" grpId="0" nodeType="withEffect">
                                  <p:stCondLst>
                                    <p:cond delay="0"/>
                                  </p:stCondLst>
                                  <p:childTnLst>
                                    <p:set>
                                      <p:cBhvr>
                                        <p:cTn id="256" dur="1" fill="hold">
                                          <p:stCondLst>
                                            <p:cond delay="0"/>
                                          </p:stCondLst>
                                        </p:cTn>
                                        <p:tgtEl>
                                          <p:spTgt spid="8"/>
                                        </p:tgtEl>
                                        <p:attrNameLst>
                                          <p:attrName>style.visibility</p:attrName>
                                        </p:attrNameLst>
                                      </p:cBhvr>
                                      <p:to>
                                        <p:strVal val="visible"/>
                                      </p:to>
                                    </p:set>
                                  </p:childTnLst>
                                </p:cTn>
                              </p:par>
                              <p:par>
                                <p:cTn id="257" presetID="1" presetClass="entr" presetSubtype="0" fill="hold" grpId="0" nodeType="withEffect">
                                  <p:stCondLst>
                                    <p:cond delay="0"/>
                                  </p:stCondLst>
                                  <p:childTnLst>
                                    <p:set>
                                      <p:cBhvr>
                                        <p:cTn id="258" dur="1" fill="hold">
                                          <p:stCondLst>
                                            <p:cond delay="0"/>
                                          </p:stCondLst>
                                        </p:cTn>
                                        <p:tgtEl>
                                          <p:spTgt spid="9"/>
                                        </p:tgtEl>
                                        <p:attrNameLst>
                                          <p:attrName>style.visibility</p:attrName>
                                        </p:attrNameLst>
                                      </p:cBhvr>
                                      <p:to>
                                        <p:strVal val="visible"/>
                                      </p:to>
                                    </p:set>
                                  </p:childTnLst>
                                </p:cTn>
                              </p:par>
                              <p:par>
                                <p:cTn id="259" presetID="1" presetClass="entr" presetSubtype="0" fill="hold" grpId="0" nodeType="withEffect">
                                  <p:stCondLst>
                                    <p:cond delay="0"/>
                                  </p:stCondLst>
                                  <p:childTnLst>
                                    <p:set>
                                      <p:cBhvr>
                                        <p:cTn id="260" dur="1" fill="hold">
                                          <p:stCondLst>
                                            <p:cond delay="0"/>
                                          </p:stCondLst>
                                        </p:cTn>
                                        <p:tgtEl>
                                          <p:spTgt spid="10"/>
                                        </p:tgtEl>
                                        <p:attrNameLst>
                                          <p:attrName>style.visibility</p:attrName>
                                        </p:attrNameLst>
                                      </p:cBhvr>
                                      <p:to>
                                        <p:strVal val="visible"/>
                                      </p:to>
                                    </p:set>
                                  </p:childTnLst>
                                </p:cTn>
                              </p:par>
                              <p:par>
                                <p:cTn id="261" presetID="1" presetClass="entr" presetSubtype="0" fill="hold" grpId="0" nodeType="withEffect">
                                  <p:stCondLst>
                                    <p:cond delay="0"/>
                                  </p:stCondLst>
                                  <p:childTnLst>
                                    <p:set>
                                      <p:cBhvr>
                                        <p:cTn id="262" dur="1" fill="hold">
                                          <p:stCondLst>
                                            <p:cond delay="0"/>
                                          </p:stCondLst>
                                        </p:cTn>
                                        <p:tgtEl>
                                          <p:spTgt spid="116"/>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117"/>
                                        </p:tgtEl>
                                        <p:attrNameLst>
                                          <p:attrName>style.visibility</p:attrName>
                                        </p:attrNameLst>
                                      </p:cBhvr>
                                      <p:to>
                                        <p:strVal val="visible"/>
                                      </p:to>
                                    </p:set>
                                  </p:childTnLst>
                                </p:cTn>
                              </p:par>
                              <p:par>
                                <p:cTn id="265" presetID="1" presetClass="entr" presetSubtype="0" fill="hold" grpId="0" nodeType="withEffect">
                                  <p:stCondLst>
                                    <p:cond delay="0"/>
                                  </p:stCondLst>
                                  <p:childTnLst>
                                    <p:set>
                                      <p:cBhvr>
                                        <p:cTn id="266" dur="1" fill="hold">
                                          <p:stCondLst>
                                            <p:cond delay="0"/>
                                          </p:stCondLst>
                                        </p:cTn>
                                        <p:tgtEl>
                                          <p:spTgt spid="118"/>
                                        </p:tgtEl>
                                        <p:attrNameLst>
                                          <p:attrName>style.visibility</p:attrName>
                                        </p:attrNameLst>
                                      </p:cBhvr>
                                      <p:to>
                                        <p:strVal val="visible"/>
                                      </p:to>
                                    </p:set>
                                  </p:childTnLst>
                                </p:cTn>
                              </p:par>
                              <p:par>
                                <p:cTn id="267" presetID="1" presetClass="entr" presetSubtype="0" fill="hold" grpId="0" nodeType="withEffect">
                                  <p:stCondLst>
                                    <p:cond delay="0"/>
                                  </p:stCondLst>
                                  <p:childTnLst>
                                    <p:set>
                                      <p:cBhvr>
                                        <p:cTn id="268" dur="1" fill="hold">
                                          <p:stCondLst>
                                            <p:cond delay="0"/>
                                          </p:stCondLst>
                                        </p:cTn>
                                        <p:tgtEl>
                                          <p:spTgt spid="119"/>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120"/>
                                        </p:tgtEl>
                                        <p:attrNameLst>
                                          <p:attrName>style.visibility</p:attrName>
                                        </p:attrNameLst>
                                      </p:cBhvr>
                                      <p:to>
                                        <p:strVal val="visible"/>
                                      </p:to>
                                    </p:set>
                                  </p:childTnLst>
                                </p:cTn>
                              </p:par>
                              <p:par>
                                <p:cTn id="271" presetID="1" presetClass="entr" presetSubtype="0" fill="hold" grpId="0" nodeType="withEffect">
                                  <p:stCondLst>
                                    <p:cond delay="0"/>
                                  </p:stCondLst>
                                  <p:childTnLst>
                                    <p:set>
                                      <p:cBhvr>
                                        <p:cTn id="272" dur="1" fill="hold">
                                          <p:stCondLst>
                                            <p:cond delay="0"/>
                                          </p:stCondLst>
                                        </p:cTn>
                                        <p:tgtEl>
                                          <p:spTgt spid="121"/>
                                        </p:tgtEl>
                                        <p:attrNameLst>
                                          <p:attrName>style.visibility</p:attrName>
                                        </p:attrNameLst>
                                      </p:cBhvr>
                                      <p:to>
                                        <p:strVal val="visible"/>
                                      </p:to>
                                    </p:set>
                                  </p:childTnLst>
                                </p:cTn>
                              </p:par>
                              <p:par>
                                <p:cTn id="273" presetID="1" presetClass="entr" presetSubtype="0" fill="hold" grpId="0" nodeType="withEffect">
                                  <p:stCondLst>
                                    <p:cond delay="0"/>
                                  </p:stCondLst>
                                  <p:childTnLst>
                                    <p:set>
                                      <p:cBhvr>
                                        <p:cTn id="274" dur="1" fill="hold">
                                          <p:stCondLst>
                                            <p:cond delay="0"/>
                                          </p:stCondLst>
                                        </p:cTn>
                                        <p:tgtEl>
                                          <p:spTgt spid="122"/>
                                        </p:tgtEl>
                                        <p:attrNameLst>
                                          <p:attrName>style.visibility</p:attrName>
                                        </p:attrNameLst>
                                      </p:cBhvr>
                                      <p:to>
                                        <p:strVal val="visible"/>
                                      </p:to>
                                    </p:set>
                                  </p:childTnLst>
                                </p:cTn>
                              </p:par>
                              <p:par>
                                <p:cTn id="275" presetID="1" presetClass="entr" presetSubtype="0" fill="hold" grpId="0" nodeType="withEffect">
                                  <p:stCondLst>
                                    <p:cond delay="0"/>
                                  </p:stCondLst>
                                  <p:childTnLst>
                                    <p:set>
                                      <p:cBhvr>
                                        <p:cTn id="276" dur="1" fill="hold">
                                          <p:stCondLst>
                                            <p:cond delay="0"/>
                                          </p:stCondLst>
                                        </p:cTn>
                                        <p:tgtEl>
                                          <p:spTgt spid="123"/>
                                        </p:tgtEl>
                                        <p:attrNameLst>
                                          <p:attrName>style.visibility</p:attrName>
                                        </p:attrNameLst>
                                      </p:cBhvr>
                                      <p:to>
                                        <p:strVal val="visible"/>
                                      </p:to>
                                    </p:set>
                                  </p:childTnLst>
                                </p:cTn>
                              </p:par>
                              <p:par>
                                <p:cTn id="277" presetID="1" presetClass="entr" presetSubtype="0" fill="hold" grpId="0" nodeType="withEffect">
                                  <p:stCondLst>
                                    <p:cond delay="0"/>
                                  </p:stCondLst>
                                  <p:childTnLst>
                                    <p:set>
                                      <p:cBhvr>
                                        <p:cTn id="278" dur="1" fill="hold">
                                          <p:stCondLst>
                                            <p:cond delay="0"/>
                                          </p:stCondLst>
                                        </p:cTn>
                                        <p:tgtEl>
                                          <p:spTgt spid="124"/>
                                        </p:tgtEl>
                                        <p:attrNameLst>
                                          <p:attrName>style.visibility</p:attrName>
                                        </p:attrNameLst>
                                      </p:cBhvr>
                                      <p:to>
                                        <p:strVal val="visible"/>
                                      </p:to>
                                    </p:set>
                                  </p:childTnLst>
                                </p:cTn>
                              </p:par>
                              <p:par>
                                <p:cTn id="279" presetID="1" presetClass="entr" presetSubtype="0" fill="hold" grpId="0" nodeType="withEffect">
                                  <p:stCondLst>
                                    <p:cond delay="0"/>
                                  </p:stCondLst>
                                  <p:childTnLst>
                                    <p:set>
                                      <p:cBhvr>
                                        <p:cTn id="280" dur="1" fill="hold">
                                          <p:stCondLst>
                                            <p:cond delay="0"/>
                                          </p:stCondLst>
                                        </p:cTn>
                                        <p:tgtEl>
                                          <p:spTgt spid="125"/>
                                        </p:tgtEl>
                                        <p:attrNameLst>
                                          <p:attrName>style.visibility</p:attrName>
                                        </p:attrNameLst>
                                      </p:cBhvr>
                                      <p:to>
                                        <p:strVal val="visible"/>
                                      </p:to>
                                    </p:set>
                                  </p:childTnLst>
                                </p:cTn>
                              </p:par>
                              <p:par>
                                <p:cTn id="281" presetID="1" presetClass="entr" presetSubtype="0" fill="hold" grpId="0" nodeType="withEffect">
                                  <p:stCondLst>
                                    <p:cond delay="0"/>
                                  </p:stCondLst>
                                  <p:childTnLst>
                                    <p:set>
                                      <p:cBhvr>
                                        <p:cTn id="282" dur="1" fill="hold">
                                          <p:stCondLst>
                                            <p:cond delay="0"/>
                                          </p:stCondLst>
                                        </p:cTn>
                                        <p:tgtEl>
                                          <p:spTgt spid="126"/>
                                        </p:tgtEl>
                                        <p:attrNameLst>
                                          <p:attrName>style.visibility</p:attrName>
                                        </p:attrNameLst>
                                      </p:cBhvr>
                                      <p:to>
                                        <p:strVal val="visible"/>
                                      </p:to>
                                    </p:set>
                                  </p:childTnLst>
                                </p:cTn>
                              </p:par>
                              <p:par>
                                <p:cTn id="283" presetID="1" presetClass="entr" presetSubtype="0" fill="hold" grpId="0" nodeType="withEffect">
                                  <p:stCondLst>
                                    <p:cond delay="0"/>
                                  </p:stCondLst>
                                  <p:childTnLst>
                                    <p:set>
                                      <p:cBhvr>
                                        <p:cTn id="284" dur="1" fill="hold">
                                          <p:stCondLst>
                                            <p:cond delay="0"/>
                                          </p:stCondLst>
                                        </p:cTn>
                                        <p:tgtEl>
                                          <p:spTgt spid="127"/>
                                        </p:tgtEl>
                                        <p:attrNameLst>
                                          <p:attrName>style.visibility</p:attrName>
                                        </p:attrNameLst>
                                      </p:cBhvr>
                                      <p:to>
                                        <p:strVal val="visible"/>
                                      </p:to>
                                    </p:set>
                                  </p:childTnLst>
                                </p:cTn>
                              </p:par>
                              <p:par>
                                <p:cTn id="285" presetID="1" presetClass="entr" presetSubtype="0" fill="hold" grpId="0" nodeType="withEffect">
                                  <p:stCondLst>
                                    <p:cond delay="0"/>
                                  </p:stCondLst>
                                  <p:childTnLst>
                                    <p:set>
                                      <p:cBhvr>
                                        <p:cTn id="286" dur="1" fill="hold">
                                          <p:stCondLst>
                                            <p:cond delay="0"/>
                                          </p:stCondLst>
                                        </p:cTn>
                                        <p:tgtEl>
                                          <p:spTgt spid="128"/>
                                        </p:tgtEl>
                                        <p:attrNameLst>
                                          <p:attrName>style.visibility</p:attrName>
                                        </p:attrNameLst>
                                      </p:cBhvr>
                                      <p:to>
                                        <p:strVal val="visible"/>
                                      </p:to>
                                    </p:set>
                                  </p:childTnLst>
                                </p:cTn>
                              </p:par>
                              <p:par>
                                <p:cTn id="287" presetID="1" presetClass="entr" presetSubtype="0" fill="hold" grpId="0" nodeType="withEffect">
                                  <p:stCondLst>
                                    <p:cond delay="0"/>
                                  </p:stCondLst>
                                  <p:childTnLst>
                                    <p:set>
                                      <p:cBhvr>
                                        <p:cTn id="288" dur="1" fill="hold">
                                          <p:stCondLst>
                                            <p:cond delay="0"/>
                                          </p:stCondLst>
                                        </p:cTn>
                                        <p:tgtEl>
                                          <p:spTgt spid="129"/>
                                        </p:tgtEl>
                                        <p:attrNameLst>
                                          <p:attrName>style.visibility</p:attrName>
                                        </p:attrNameLst>
                                      </p:cBhvr>
                                      <p:to>
                                        <p:strVal val="visible"/>
                                      </p:to>
                                    </p:set>
                                  </p:childTnLst>
                                </p:cTn>
                              </p:par>
                              <p:par>
                                <p:cTn id="289" presetID="1" presetClass="entr" presetSubtype="0" fill="hold" grpId="0" nodeType="withEffect">
                                  <p:stCondLst>
                                    <p:cond delay="0"/>
                                  </p:stCondLst>
                                  <p:childTnLst>
                                    <p:set>
                                      <p:cBhvr>
                                        <p:cTn id="290" dur="1" fill="hold">
                                          <p:stCondLst>
                                            <p:cond delay="0"/>
                                          </p:stCondLst>
                                        </p:cTn>
                                        <p:tgtEl>
                                          <p:spTgt spid="130"/>
                                        </p:tgtEl>
                                        <p:attrNameLst>
                                          <p:attrName>style.visibility</p:attrName>
                                        </p:attrNameLst>
                                      </p:cBhvr>
                                      <p:to>
                                        <p:strVal val="visible"/>
                                      </p:to>
                                    </p:set>
                                  </p:childTnLst>
                                </p:cTn>
                              </p:par>
                            </p:childTnLst>
                          </p:cTn>
                        </p:par>
                      </p:childTnLst>
                    </p:cTn>
                  </p:par>
                  <p:par>
                    <p:cTn id="291" fill="hold">
                      <p:stCondLst>
                        <p:cond delay="indefinite"/>
                      </p:stCondLst>
                      <p:childTnLst>
                        <p:par>
                          <p:cTn id="292" fill="hold">
                            <p:stCondLst>
                              <p:cond delay="0"/>
                            </p:stCondLst>
                            <p:childTnLst>
                              <p:par>
                                <p:cTn id="293" presetID="1" presetClass="entr" presetSubtype="0" fill="hold" grpId="0" nodeType="clickEffect">
                                  <p:stCondLst>
                                    <p:cond delay="0"/>
                                  </p:stCondLst>
                                  <p:childTnLst>
                                    <p:set>
                                      <p:cBhvr>
                                        <p:cTn id="294" dur="1" fill="hold">
                                          <p:stCondLst>
                                            <p:cond delay="0"/>
                                          </p:stCondLst>
                                        </p:cTn>
                                        <p:tgtEl>
                                          <p:spTgt spid="225"/>
                                        </p:tgtEl>
                                        <p:attrNameLst>
                                          <p:attrName>style.visibility</p:attrName>
                                        </p:attrNameLst>
                                      </p:cBhvr>
                                      <p:to>
                                        <p:strVal val="visible"/>
                                      </p:to>
                                    </p:set>
                                  </p:childTnLst>
                                </p:cTn>
                              </p:par>
                              <p:par>
                                <p:cTn id="295" presetID="1" presetClass="entr" presetSubtype="0" fill="hold" grpId="0" nodeType="withEffect">
                                  <p:stCondLst>
                                    <p:cond delay="0"/>
                                  </p:stCondLst>
                                  <p:childTnLst>
                                    <p:set>
                                      <p:cBhvr>
                                        <p:cTn id="296" dur="1" fill="hold">
                                          <p:stCondLst>
                                            <p:cond delay="0"/>
                                          </p:stCondLst>
                                        </p:cTn>
                                        <p:tgtEl>
                                          <p:spTgt spid="226"/>
                                        </p:tgtEl>
                                        <p:attrNameLst>
                                          <p:attrName>style.visibility</p:attrName>
                                        </p:attrNameLst>
                                      </p:cBhvr>
                                      <p:to>
                                        <p:strVal val="visible"/>
                                      </p:to>
                                    </p:set>
                                  </p:childTnLst>
                                </p:cTn>
                              </p:par>
                              <p:par>
                                <p:cTn id="297" presetID="1" presetClass="entr" presetSubtype="0" fill="hold" grpId="0" nodeType="withEffect">
                                  <p:stCondLst>
                                    <p:cond delay="0"/>
                                  </p:stCondLst>
                                  <p:childTnLst>
                                    <p:set>
                                      <p:cBhvr>
                                        <p:cTn id="298" dur="1" fill="hold">
                                          <p:stCondLst>
                                            <p:cond delay="0"/>
                                          </p:stCondLst>
                                        </p:cTn>
                                        <p:tgtEl>
                                          <p:spTgt spid="227"/>
                                        </p:tgtEl>
                                        <p:attrNameLst>
                                          <p:attrName>style.visibility</p:attrName>
                                        </p:attrNameLst>
                                      </p:cBhvr>
                                      <p:to>
                                        <p:strVal val="visible"/>
                                      </p:to>
                                    </p:set>
                                  </p:childTnLst>
                                </p:cTn>
                              </p:par>
                              <p:par>
                                <p:cTn id="299" presetID="1" presetClass="entr" presetSubtype="0" fill="hold" grpId="0" nodeType="withEffect">
                                  <p:stCondLst>
                                    <p:cond delay="0"/>
                                  </p:stCondLst>
                                  <p:childTnLst>
                                    <p:set>
                                      <p:cBhvr>
                                        <p:cTn id="300" dur="1" fill="hold">
                                          <p:stCondLst>
                                            <p:cond delay="0"/>
                                          </p:stCondLst>
                                        </p:cTn>
                                        <p:tgtEl>
                                          <p:spTgt spid="228"/>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ntr" presetSubtype="0" fill="hold" grpId="0" nodeType="clickEffect">
                                  <p:stCondLst>
                                    <p:cond delay="0"/>
                                  </p:stCondLst>
                                  <p:childTnLst>
                                    <p:set>
                                      <p:cBhvr>
                                        <p:cTn id="304" dur="1" fill="hold">
                                          <p:stCondLst>
                                            <p:cond delay="0"/>
                                          </p:stCondLst>
                                        </p:cTn>
                                        <p:tgtEl>
                                          <p:spTgt spid="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225" grpId="0" animBg="1"/>
      <p:bldP spid="226" grpId="0" animBg="1"/>
      <p:bldP spid="227" grpId="0" animBg="1"/>
      <p:bldP spid="228" grpId="0" animBg="1"/>
      <p:bldP spid="229" grpId="0" animBg="1"/>
    </p:bldLst>
  </p:timing>
</p:sld>
</file>

<file path=ppt/slides/slide8.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Shortest and Longest Path Problems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5A</a:t>
            </a:r>
          </a:p>
        </p:txBody>
      </p:sp>
      <p:sp>
        <p:nvSpPr>
          <p:cNvPr id="4" name="TextBox 3"/>
          <p:cNvSpPr txBox="1"/>
          <p:nvPr/>
        </p:nvSpPr>
        <p:spPr>
          <a:xfrm>
            <a:off x="250000" y="1000000"/>
            <a:ext cx="3300000" cy="1900000"/>
          </a:xfrm>
          <a:prstGeom prst="rect">
            <a:avLst/>
          </a:prstGeom>
          <a:noFill/>
        </p:spPr>
        <p:txBody>
          <a:bodyPr wrap="square" anchor="t" lIns="45720" rIns="45720">
            <a:spAutoFit/>
          </a:bodyPr>
          <a:lstStyle/>
          <a:p>
            <a:pPr algn="ctr"/>
            <a:r>
              <a:rPr sz="1200" b="1" i="0">
                <a:solidFill>
                  <a:srgbClr val="000000"/>
                </a:solidFill>
                <a:latin typeface="Calibri"/>
              </a:rPr>
              <a:t>Stage 1: G, H, I</a:t>
            </a:r>
          </a:p>
          <a:p>
            <a:pPr algn="ctr"/>
            <a:r>
              <a:rPr sz="1200" b="0" i="0">
                <a:solidFill>
                  <a:srgbClr val="000000"/>
                </a:solidFill>
                <a:latin typeface="Calibri"/>
              </a:rPr>
              <a:t/>
            </a:r>
          </a:p>
          <a:p>
            <a:pPr algn="ctr"/>
            <a:r>
              <a:rPr sz="1200" b="0" i="0">
                <a:solidFill>
                  <a:srgbClr val="000000"/>
                </a:solidFill>
                <a:latin typeface="Calibri"/>
              </a:rPr>
              <a:t>Stage 2: D, E, F</a:t>
            </a:r>
          </a:p>
          <a:p>
            <a:pPr algn="ctr"/>
            <a:r>
              <a:rPr sz="1200" b="0" i="0">
                <a:solidFill>
                  <a:srgbClr val="000000"/>
                </a:solidFill>
                <a:latin typeface="Calibri"/>
              </a:rPr>
              <a:t/>
            </a:r>
          </a:p>
          <a:p>
            <a:pPr algn="ctr"/>
            <a:r>
              <a:rPr sz="1200" b="0" i="0">
                <a:solidFill>
                  <a:srgbClr val="000000"/>
                </a:solidFill>
                <a:latin typeface="Calibri"/>
              </a:rPr>
              <a:t>Stage 3: A, B, C</a:t>
            </a:r>
          </a:p>
          <a:p>
            <a:pPr algn="ctr"/>
            <a:r>
              <a:rPr sz="1200" b="0" i="0">
                <a:solidFill>
                  <a:srgbClr val="000000"/>
                </a:solidFill>
                <a:latin typeface="Calibri"/>
              </a:rPr>
              <a:t/>
            </a:r>
          </a:p>
          <a:p>
            <a:pPr algn="ctr"/>
            <a:r>
              <a:rPr sz="1200" b="0" i="0">
                <a:solidFill>
                  <a:srgbClr val="000000"/>
                </a:solidFill>
                <a:latin typeface="Calibri"/>
              </a:rPr>
              <a:t>Stage 4: S</a:t>
            </a:r>
          </a:p>
        </p:txBody>
      </p:sp>
      <p:sp>
        <p:nvSpPr>
          <p:cNvPr id="5" name="TextBox 4"/>
          <p:cNvSpPr txBox="1"/>
          <p:nvPr/>
        </p:nvSpPr>
        <p:spPr>
          <a:xfrm>
            <a:off x="3750000" y="1000000"/>
            <a:ext cx="5150000" cy="300000"/>
          </a:xfrm>
          <a:prstGeom prst="rect">
            <a:avLst/>
          </a:prstGeom>
          <a:noFill/>
        </p:spPr>
        <p:txBody>
          <a:bodyPr wrap="square" anchor="t" lIns="45720" rIns="45720">
            <a:spAutoFit/>
          </a:bodyPr>
          <a:lstStyle/>
          <a:p>
            <a:pPr algn="l"/>
            <a:r>
              <a:rPr sz="1100" b="0" i="0">
                <a:solidFill>
                  <a:srgbClr val="000000"/>
                </a:solidFill>
                <a:latin typeface="Calibri"/>
              </a:rPr>
              <a:t>b  The longest route</a:t>
            </a:r>
          </a:p>
        </p:txBody>
      </p:sp>
      <p:sp>
        <p:nvSpPr>
          <p:cNvPr id="6" name="Rectangle 5"/>
          <p:cNvSpPr/>
          <p:nvPr/>
        </p:nvSpPr>
        <p:spPr>
          <a:xfrm>
            <a:off x="3750000" y="1300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Stage</a:t>
            </a:r>
          </a:p>
        </p:txBody>
      </p:sp>
      <p:sp>
        <p:nvSpPr>
          <p:cNvPr id="7" name="Rectangle 6"/>
          <p:cNvSpPr/>
          <p:nvPr/>
        </p:nvSpPr>
        <p:spPr>
          <a:xfrm>
            <a:off x="4230000" y="1300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State</a:t>
            </a:r>
          </a:p>
        </p:txBody>
      </p:sp>
      <p:sp>
        <p:nvSpPr>
          <p:cNvPr id="8" name="Rectangle 7"/>
          <p:cNvSpPr/>
          <p:nvPr/>
        </p:nvSpPr>
        <p:spPr>
          <a:xfrm>
            <a:off x="4830000" y="1300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Action</a:t>
            </a:r>
          </a:p>
        </p:txBody>
      </p:sp>
      <p:sp>
        <p:nvSpPr>
          <p:cNvPr id="9" name="Rectangle 8"/>
          <p:cNvSpPr/>
          <p:nvPr/>
        </p:nvSpPr>
        <p:spPr>
          <a:xfrm>
            <a:off x="5590000" y="1300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Destination</a:t>
            </a:r>
          </a:p>
        </p:txBody>
      </p:sp>
      <p:sp>
        <p:nvSpPr>
          <p:cNvPr id="10" name="Rectangle 9"/>
          <p:cNvSpPr/>
          <p:nvPr/>
        </p:nvSpPr>
        <p:spPr>
          <a:xfrm>
            <a:off x="6540000" y="1300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Value</a:t>
            </a:r>
          </a:p>
        </p:txBody>
      </p:sp>
      <p:sp>
        <p:nvSpPr>
          <p:cNvPr id="11" name="Rectangle 10"/>
          <p:cNvSpPr/>
          <p:nvPr/>
        </p:nvSpPr>
        <p:spPr>
          <a:xfrm>
            <a:off x="3750000" y="1492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a:t>
            </a:r>
          </a:p>
        </p:txBody>
      </p:sp>
      <p:sp>
        <p:nvSpPr>
          <p:cNvPr id="12" name="Rectangle 11"/>
          <p:cNvSpPr/>
          <p:nvPr/>
        </p:nvSpPr>
        <p:spPr>
          <a:xfrm>
            <a:off x="4230000" y="1492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G</a:t>
            </a:r>
          </a:p>
        </p:txBody>
      </p:sp>
      <p:sp>
        <p:nvSpPr>
          <p:cNvPr id="13" name="Rectangle 12"/>
          <p:cNvSpPr/>
          <p:nvPr/>
        </p:nvSpPr>
        <p:spPr>
          <a:xfrm>
            <a:off x="4830000" y="1492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GT</a:t>
            </a:r>
          </a:p>
        </p:txBody>
      </p:sp>
      <p:sp>
        <p:nvSpPr>
          <p:cNvPr id="14" name="Rectangle 13"/>
          <p:cNvSpPr/>
          <p:nvPr/>
        </p:nvSpPr>
        <p:spPr>
          <a:xfrm>
            <a:off x="5590000" y="1492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T</a:t>
            </a:r>
          </a:p>
        </p:txBody>
      </p:sp>
      <p:sp>
        <p:nvSpPr>
          <p:cNvPr id="15" name="Rectangle 14"/>
          <p:cNvSpPr/>
          <p:nvPr/>
        </p:nvSpPr>
        <p:spPr>
          <a:xfrm>
            <a:off x="6540000" y="1492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38*</a:t>
            </a:r>
          </a:p>
        </p:txBody>
      </p:sp>
      <p:sp>
        <p:nvSpPr>
          <p:cNvPr id="16" name="Rectangle 15"/>
          <p:cNvSpPr/>
          <p:nvPr/>
        </p:nvSpPr>
        <p:spPr>
          <a:xfrm>
            <a:off x="3750000" y="1684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7" name="Rectangle 16"/>
          <p:cNvSpPr/>
          <p:nvPr/>
        </p:nvSpPr>
        <p:spPr>
          <a:xfrm>
            <a:off x="4230000" y="1684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H</a:t>
            </a:r>
          </a:p>
        </p:txBody>
      </p:sp>
      <p:sp>
        <p:nvSpPr>
          <p:cNvPr id="18" name="Rectangle 17"/>
          <p:cNvSpPr/>
          <p:nvPr/>
        </p:nvSpPr>
        <p:spPr>
          <a:xfrm>
            <a:off x="4830000" y="1684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HT</a:t>
            </a:r>
          </a:p>
        </p:txBody>
      </p:sp>
      <p:sp>
        <p:nvSpPr>
          <p:cNvPr id="19" name="Rectangle 18"/>
          <p:cNvSpPr/>
          <p:nvPr/>
        </p:nvSpPr>
        <p:spPr>
          <a:xfrm>
            <a:off x="5590000" y="1684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T</a:t>
            </a:r>
          </a:p>
        </p:txBody>
      </p:sp>
      <p:sp>
        <p:nvSpPr>
          <p:cNvPr id="20" name="Rectangle 19"/>
          <p:cNvSpPr/>
          <p:nvPr/>
        </p:nvSpPr>
        <p:spPr>
          <a:xfrm>
            <a:off x="6540000" y="1684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39*</a:t>
            </a:r>
          </a:p>
        </p:txBody>
      </p:sp>
      <p:sp>
        <p:nvSpPr>
          <p:cNvPr id="21" name="Rectangle 20"/>
          <p:cNvSpPr/>
          <p:nvPr/>
        </p:nvSpPr>
        <p:spPr>
          <a:xfrm>
            <a:off x="3750000" y="1876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22" name="Rectangle 21"/>
          <p:cNvSpPr/>
          <p:nvPr/>
        </p:nvSpPr>
        <p:spPr>
          <a:xfrm>
            <a:off x="4230000" y="1876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I</a:t>
            </a:r>
          </a:p>
        </p:txBody>
      </p:sp>
      <p:sp>
        <p:nvSpPr>
          <p:cNvPr id="23" name="Rectangle 22"/>
          <p:cNvSpPr/>
          <p:nvPr/>
        </p:nvSpPr>
        <p:spPr>
          <a:xfrm>
            <a:off x="4830000" y="1876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IT</a:t>
            </a:r>
          </a:p>
        </p:txBody>
      </p:sp>
      <p:sp>
        <p:nvSpPr>
          <p:cNvPr id="24" name="Rectangle 23"/>
          <p:cNvSpPr/>
          <p:nvPr/>
        </p:nvSpPr>
        <p:spPr>
          <a:xfrm>
            <a:off x="5590000" y="1876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T</a:t>
            </a:r>
          </a:p>
        </p:txBody>
      </p:sp>
      <p:sp>
        <p:nvSpPr>
          <p:cNvPr id="25" name="Rectangle 24"/>
          <p:cNvSpPr/>
          <p:nvPr/>
        </p:nvSpPr>
        <p:spPr>
          <a:xfrm>
            <a:off x="6540000" y="1876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37*</a:t>
            </a:r>
          </a:p>
        </p:txBody>
      </p:sp>
      <p:sp>
        <p:nvSpPr>
          <p:cNvPr id="26" name="Rectangle 25"/>
          <p:cNvSpPr/>
          <p:nvPr/>
        </p:nvSpPr>
        <p:spPr>
          <a:xfrm>
            <a:off x="3750000" y="2068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a:t>
            </a:r>
          </a:p>
        </p:txBody>
      </p:sp>
      <p:sp>
        <p:nvSpPr>
          <p:cNvPr id="27" name="Rectangle 26"/>
          <p:cNvSpPr/>
          <p:nvPr/>
        </p:nvSpPr>
        <p:spPr>
          <a:xfrm>
            <a:off x="4230000" y="2068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a:t>
            </a:r>
          </a:p>
        </p:txBody>
      </p:sp>
      <p:sp>
        <p:nvSpPr>
          <p:cNvPr id="28" name="Rectangle 27"/>
          <p:cNvSpPr/>
          <p:nvPr/>
        </p:nvSpPr>
        <p:spPr>
          <a:xfrm>
            <a:off x="4830000" y="2068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DG</a:t>
            </a:r>
          </a:p>
        </p:txBody>
      </p:sp>
      <p:sp>
        <p:nvSpPr>
          <p:cNvPr id="29" name="Rectangle 28"/>
          <p:cNvSpPr/>
          <p:nvPr/>
        </p:nvSpPr>
        <p:spPr>
          <a:xfrm>
            <a:off x="5590000" y="2068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G</a:t>
            </a:r>
          </a:p>
        </p:txBody>
      </p:sp>
      <p:sp>
        <p:nvSpPr>
          <p:cNvPr id="30" name="Rectangle 29"/>
          <p:cNvSpPr/>
          <p:nvPr/>
        </p:nvSpPr>
        <p:spPr>
          <a:xfrm>
            <a:off x="6540000" y="2068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22 + 38 = 60</a:t>
            </a:r>
          </a:p>
        </p:txBody>
      </p:sp>
      <p:sp>
        <p:nvSpPr>
          <p:cNvPr id="31" name="Rectangle 30"/>
          <p:cNvSpPr/>
          <p:nvPr/>
        </p:nvSpPr>
        <p:spPr>
          <a:xfrm>
            <a:off x="3750000" y="2260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32" name="Rectangle 31"/>
          <p:cNvSpPr/>
          <p:nvPr/>
        </p:nvSpPr>
        <p:spPr>
          <a:xfrm>
            <a:off x="4230000" y="2260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33" name="Rectangle 32"/>
          <p:cNvSpPr/>
          <p:nvPr/>
        </p:nvSpPr>
        <p:spPr>
          <a:xfrm>
            <a:off x="4830000" y="2260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DH</a:t>
            </a:r>
          </a:p>
        </p:txBody>
      </p:sp>
      <p:sp>
        <p:nvSpPr>
          <p:cNvPr id="34" name="Rectangle 33"/>
          <p:cNvSpPr/>
          <p:nvPr/>
        </p:nvSpPr>
        <p:spPr>
          <a:xfrm>
            <a:off x="5590000" y="2260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H</a:t>
            </a:r>
          </a:p>
        </p:txBody>
      </p:sp>
      <p:sp>
        <p:nvSpPr>
          <p:cNvPr id="35" name="Rectangle 34"/>
          <p:cNvSpPr/>
          <p:nvPr/>
        </p:nvSpPr>
        <p:spPr>
          <a:xfrm>
            <a:off x="6540000" y="2260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20 + 39 = 59</a:t>
            </a:r>
          </a:p>
        </p:txBody>
      </p:sp>
      <p:sp>
        <p:nvSpPr>
          <p:cNvPr id="36" name="Rectangle 35"/>
          <p:cNvSpPr/>
          <p:nvPr/>
        </p:nvSpPr>
        <p:spPr>
          <a:xfrm>
            <a:off x="3750000" y="2452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37" name="Rectangle 36"/>
          <p:cNvSpPr/>
          <p:nvPr/>
        </p:nvSpPr>
        <p:spPr>
          <a:xfrm>
            <a:off x="4230000" y="2452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38" name="Rectangle 37"/>
          <p:cNvSpPr/>
          <p:nvPr/>
        </p:nvSpPr>
        <p:spPr>
          <a:xfrm>
            <a:off x="4830000" y="2452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DI</a:t>
            </a:r>
          </a:p>
        </p:txBody>
      </p:sp>
      <p:sp>
        <p:nvSpPr>
          <p:cNvPr id="39" name="Rectangle 38"/>
          <p:cNvSpPr/>
          <p:nvPr/>
        </p:nvSpPr>
        <p:spPr>
          <a:xfrm>
            <a:off x="5590000" y="2452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I</a:t>
            </a:r>
          </a:p>
        </p:txBody>
      </p:sp>
      <p:sp>
        <p:nvSpPr>
          <p:cNvPr id="40" name="Rectangle 39"/>
          <p:cNvSpPr/>
          <p:nvPr/>
        </p:nvSpPr>
        <p:spPr>
          <a:xfrm>
            <a:off x="6540000" y="2452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25 + 37 = 62*</a:t>
            </a:r>
          </a:p>
        </p:txBody>
      </p:sp>
      <p:sp>
        <p:nvSpPr>
          <p:cNvPr id="41" name="Rectangle 40"/>
          <p:cNvSpPr/>
          <p:nvPr/>
        </p:nvSpPr>
        <p:spPr>
          <a:xfrm>
            <a:off x="3750000" y="2644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2" name="Rectangle 41"/>
          <p:cNvSpPr/>
          <p:nvPr/>
        </p:nvSpPr>
        <p:spPr>
          <a:xfrm>
            <a:off x="4230000" y="2644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E</a:t>
            </a:r>
          </a:p>
        </p:txBody>
      </p:sp>
      <p:sp>
        <p:nvSpPr>
          <p:cNvPr id="43" name="Rectangle 42"/>
          <p:cNvSpPr/>
          <p:nvPr/>
        </p:nvSpPr>
        <p:spPr>
          <a:xfrm>
            <a:off x="4830000" y="2644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EG</a:t>
            </a:r>
          </a:p>
        </p:txBody>
      </p:sp>
      <p:sp>
        <p:nvSpPr>
          <p:cNvPr id="44" name="Rectangle 43"/>
          <p:cNvSpPr/>
          <p:nvPr/>
        </p:nvSpPr>
        <p:spPr>
          <a:xfrm>
            <a:off x="5590000" y="2644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G</a:t>
            </a:r>
          </a:p>
        </p:txBody>
      </p:sp>
      <p:sp>
        <p:nvSpPr>
          <p:cNvPr id="45" name="Rectangle 44"/>
          <p:cNvSpPr/>
          <p:nvPr/>
        </p:nvSpPr>
        <p:spPr>
          <a:xfrm>
            <a:off x="6540000" y="2644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25 + 38 = 63*</a:t>
            </a:r>
          </a:p>
        </p:txBody>
      </p:sp>
      <p:sp>
        <p:nvSpPr>
          <p:cNvPr id="46" name="Rectangle 45"/>
          <p:cNvSpPr/>
          <p:nvPr/>
        </p:nvSpPr>
        <p:spPr>
          <a:xfrm>
            <a:off x="3750000" y="2836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7" name="Rectangle 46"/>
          <p:cNvSpPr/>
          <p:nvPr/>
        </p:nvSpPr>
        <p:spPr>
          <a:xfrm>
            <a:off x="4230000" y="2836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48" name="Rectangle 47"/>
          <p:cNvSpPr/>
          <p:nvPr/>
        </p:nvSpPr>
        <p:spPr>
          <a:xfrm>
            <a:off x="4830000" y="2836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EH</a:t>
            </a:r>
          </a:p>
        </p:txBody>
      </p:sp>
      <p:sp>
        <p:nvSpPr>
          <p:cNvPr id="49" name="Rectangle 48"/>
          <p:cNvSpPr/>
          <p:nvPr/>
        </p:nvSpPr>
        <p:spPr>
          <a:xfrm>
            <a:off x="5590000" y="2836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H</a:t>
            </a:r>
          </a:p>
        </p:txBody>
      </p:sp>
      <p:sp>
        <p:nvSpPr>
          <p:cNvPr id="50" name="Rectangle 49"/>
          <p:cNvSpPr/>
          <p:nvPr/>
        </p:nvSpPr>
        <p:spPr>
          <a:xfrm>
            <a:off x="6540000" y="2836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23 + 39 = 62</a:t>
            </a:r>
          </a:p>
        </p:txBody>
      </p:sp>
      <p:sp>
        <p:nvSpPr>
          <p:cNvPr id="51" name="Rectangle 50"/>
          <p:cNvSpPr/>
          <p:nvPr/>
        </p:nvSpPr>
        <p:spPr>
          <a:xfrm>
            <a:off x="3750000" y="3028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52" name="Rectangle 51"/>
          <p:cNvSpPr/>
          <p:nvPr/>
        </p:nvSpPr>
        <p:spPr>
          <a:xfrm>
            <a:off x="4230000" y="3028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53" name="Rectangle 52"/>
          <p:cNvSpPr/>
          <p:nvPr/>
        </p:nvSpPr>
        <p:spPr>
          <a:xfrm>
            <a:off x="4830000" y="3028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EI</a:t>
            </a:r>
          </a:p>
        </p:txBody>
      </p:sp>
      <p:sp>
        <p:nvSpPr>
          <p:cNvPr id="54" name="Rectangle 53"/>
          <p:cNvSpPr/>
          <p:nvPr/>
        </p:nvSpPr>
        <p:spPr>
          <a:xfrm>
            <a:off x="5590000" y="3028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I</a:t>
            </a:r>
          </a:p>
        </p:txBody>
      </p:sp>
      <p:sp>
        <p:nvSpPr>
          <p:cNvPr id="55" name="Rectangle 54"/>
          <p:cNvSpPr/>
          <p:nvPr/>
        </p:nvSpPr>
        <p:spPr>
          <a:xfrm>
            <a:off x="6540000" y="3028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24 + 37 = 61</a:t>
            </a:r>
          </a:p>
        </p:txBody>
      </p:sp>
      <p:sp>
        <p:nvSpPr>
          <p:cNvPr id="56" name="Rectangle 55"/>
          <p:cNvSpPr/>
          <p:nvPr/>
        </p:nvSpPr>
        <p:spPr>
          <a:xfrm>
            <a:off x="3750000" y="3220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57" name="Rectangle 56"/>
          <p:cNvSpPr/>
          <p:nvPr/>
        </p:nvSpPr>
        <p:spPr>
          <a:xfrm>
            <a:off x="4230000" y="3220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F</a:t>
            </a:r>
          </a:p>
        </p:txBody>
      </p:sp>
      <p:sp>
        <p:nvSpPr>
          <p:cNvPr id="58" name="Rectangle 57"/>
          <p:cNvSpPr/>
          <p:nvPr/>
        </p:nvSpPr>
        <p:spPr>
          <a:xfrm>
            <a:off x="4830000" y="3220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FG</a:t>
            </a:r>
          </a:p>
        </p:txBody>
      </p:sp>
      <p:sp>
        <p:nvSpPr>
          <p:cNvPr id="59" name="Rectangle 58"/>
          <p:cNvSpPr/>
          <p:nvPr/>
        </p:nvSpPr>
        <p:spPr>
          <a:xfrm>
            <a:off x="5590000" y="3220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G</a:t>
            </a:r>
          </a:p>
        </p:txBody>
      </p:sp>
      <p:sp>
        <p:nvSpPr>
          <p:cNvPr id="60" name="Rectangle 59"/>
          <p:cNvSpPr/>
          <p:nvPr/>
        </p:nvSpPr>
        <p:spPr>
          <a:xfrm>
            <a:off x="6540000" y="3220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25 + 38 = 63</a:t>
            </a:r>
          </a:p>
        </p:txBody>
      </p:sp>
      <p:sp>
        <p:nvSpPr>
          <p:cNvPr id="61" name="Rectangle 60"/>
          <p:cNvSpPr/>
          <p:nvPr/>
        </p:nvSpPr>
        <p:spPr>
          <a:xfrm>
            <a:off x="3750000" y="3412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62" name="Rectangle 61"/>
          <p:cNvSpPr/>
          <p:nvPr/>
        </p:nvSpPr>
        <p:spPr>
          <a:xfrm>
            <a:off x="4230000" y="3412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63" name="Rectangle 62"/>
          <p:cNvSpPr/>
          <p:nvPr/>
        </p:nvSpPr>
        <p:spPr>
          <a:xfrm>
            <a:off x="4830000" y="3412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FH</a:t>
            </a:r>
          </a:p>
        </p:txBody>
      </p:sp>
      <p:sp>
        <p:nvSpPr>
          <p:cNvPr id="64" name="Rectangle 63"/>
          <p:cNvSpPr/>
          <p:nvPr/>
        </p:nvSpPr>
        <p:spPr>
          <a:xfrm>
            <a:off x="5590000" y="3412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H</a:t>
            </a:r>
          </a:p>
        </p:txBody>
      </p:sp>
      <p:sp>
        <p:nvSpPr>
          <p:cNvPr id="65" name="Rectangle 64"/>
          <p:cNvSpPr/>
          <p:nvPr/>
        </p:nvSpPr>
        <p:spPr>
          <a:xfrm>
            <a:off x="6540000" y="3412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25 + 39 = 64*</a:t>
            </a:r>
          </a:p>
        </p:txBody>
      </p:sp>
      <p:sp>
        <p:nvSpPr>
          <p:cNvPr id="66" name="Rectangle 65"/>
          <p:cNvSpPr/>
          <p:nvPr/>
        </p:nvSpPr>
        <p:spPr>
          <a:xfrm>
            <a:off x="3750000" y="3604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67" name="Rectangle 66"/>
          <p:cNvSpPr/>
          <p:nvPr/>
        </p:nvSpPr>
        <p:spPr>
          <a:xfrm>
            <a:off x="4230000" y="3604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68" name="Rectangle 67"/>
          <p:cNvSpPr/>
          <p:nvPr/>
        </p:nvSpPr>
        <p:spPr>
          <a:xfrm>
            <a:off x="4830000" y="3604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FI</a:t>
            </a:r>
          </a:p>
        </p:txBody>
      </p:sp>
      <p:sp>
        <p:nvSpPr>
          <p:cNvPr id="69" name="Rectangle 68"/>
          <p:cNvSpPr/>
          <p:nvPr/>
        </p:nvSpPr>
        <p:spPr>
          <a:xfrm>
            <a:off x="5590000" y="3604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I</a:t>
            </a:r>
          </a:p>
        </p:txBody>
      </p:sp>
      <p:sp>
        <p:nvSpPr>
          <p:cNvPr id="70" name="Rectangle 69"/>
          <p:cNvSpPr/>
          <p:nvPr/>
        </p:nvSpPr>
        <p:spPr>
          <a:xfrm>
            <a:off x="6540000" y="3604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25 + 37 = 62</a:t>
            </a:r>
          </a:p>
        </p:txBody>
      </p:sp>
      <p:sp>
        <p:nvSpPr>
          <p:cNvPr id="71" name="Rectangle 70"/>
          <p:cNvSpPr/>
          <p:nvPr/>
        </p:nvSpPr>
        <p:spPr>
          <a:xfrm>
            <a:off x="3750000" y="3796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3</a:t>
            </a:r>
          </a:p>
        </p:txBody>
      </p:sp>
      <p:sp>
        <p:nvSpPr>
          <p:cNvPr id="72" name="Rectangle 71"/>
          <p:cNvSpPr/>
          <p:nvPr/>
        </p:nvSpPr>
        <p:spPr>
          <a:xfrm>
            <a:off x="4230000" y="3796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A</a:t>
            </a:r>
          </a:p>
        </p:txBody>
      </p:sp>
      <p:sp>
        <p:nvSpPr>
          <p:cNvPr id="73" name="Rectangle 72"/>
          <p:cNvSpPr/>
          <p:nvPr/>
        </p:nvSpPr>
        <p:spPr>
          <a:xfrm>
            <a:off x="4830000" y="3796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AD</a:t>
            </a:r>
          </a:p>
        </p:txBody>
      </p:sp>
      <p:sp>
        <p:nvSpPr>
          <p:cNvPr id="74" name="Rectangle 73"/>
          <p:cNvSpPr/>
          <p:nvPr/>
        </p:nvSpPr>
        <p:spPr>
          <a:xfrm>
            <a:off x="5590000" y="3796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a:t>
            </a:r>
          </a:p>
        </p:txBody>
      </p:sp>
      <p:sp>
        <p:nvSpPr>
          <p:cNvPr id="75" name="Rectangle 74"/>
          <p:cNvSpPr/>
          <p:nvPr/>
        </p:nvSpPr>
        <p:spPr>
          <a:xfrm>
            <a:off x="6540000" y="3796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19 + 62 = 81</a:t>
            </a:r>
          </a:p>
        </p:txBody>
      </p:sp>
      <p:sp>
        <p:nvSpPr>
          <p:cNvPr id="76" name="Rectangle 75"/>
          <p:cNvSpPr/>
          <p:nvPr/>
        </p:nvSpPr>
        <p:spPr>
          <a:xfrm>
            <a:off x="3750000" y="3988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77" name="Rectangle 76"/>
          <p:cNvSpPr/>
          <p:nvPr/>
        </p:nvSpPr>
        <p:spPr>
          <a:xfrm>
            <a:off x="4230000" y="3988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78" name="Rectangle 77"/>
          <p:cNvSpPr/>
          <p:nvPr/>
        </p:nvSpPr>
        <p:spPr>
          <a:xfrm>
            <a:off x="4830000" y="3988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AE</a:t>
            </a:r>
          </a:p>
        </p:txBody>
      </p:sp>
      <p:sp>
        <p:nvSpPr>
          <p:cNvPr id="79" name="Rectangle 78"/>
          <p:cNvSpPr/>
          <p:nvPr/>
        </p:nvSpPr>
        <p:spPr>
          <a:xfrm>
            <a:off x="5590000" y="3988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E</a:t>
            </a:r>
          </a:p>
        </p:txBody>
      </p:sp>
      <p:sp>
        <p:nvSpPr>
          <p:cNvPr id="80" name="Rectangle 79"/>
          <p:cNvSpPr/>
          <p:nvPr/>
        </p:nvSpPr>
        <p:spPr>
          <a:xfrm>
            <a:off x="6540000" y="3988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18 + 63 = 81</a:t>
            </a:r>
          </a:p>
        </p:txBody>
      </p:sp>
      <p:sp>
        <p:nvSpPr>
          <p:cNvPr id="81" name="Rectangle 80"/>
          <p:cNvSpPr/>
          <p:nvPr/>
        </p:nvSpPr>
        <p:spPr>
          <a:xfrm>
            <a:off x="3750000" y="4180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82" name="Rectangle 81"/>
          <p:cNvSpPr/>
          <p:nvPr/>
        </p:nvSpPr>
        <p:spPr>
          <a:xfrm>
            <a:off x="4230000" y="4180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83" name="Rectangle 82"/>
          <p:cNvSpPr/>
          <p:nvPr/>
        </p:nvSpPr>
        <p:spPr>
          <a:xfrm>
            <a:off x="4830000" y="4180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AF</a:t>
            </a:r>
          </a:p>
        </p:txBody>
      </p:sp>
      <p:sp>
        <p:nvSpPr>
          <p:cNvPr id="84" name="Rectangle 83"/>
          <p:cNvSpPr/>
          <p:nvPr/>
        </p:nvSpPr>
        <p:spPr>
          <a:xfrm>
            <a:off x="5590000" y="4180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F</a:t>
            </a:r>
          </a:p>
        </p:txBody>
      </p:sp>
      <p:sp>
        <p:nvSpPr>
          <p:cNvPr id="85" name="Rectangle 84"/>
          <p:cNvSpPr/>
          <p:nvPr/>
        </p:nvSpPr>
        <p:spPr>
          <a:xfrm>
            <a:off x="6540000" y="4180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22 + 64 = 86*</a:t>
            </a:r>
          </a:p>
        </p:txBody>
      </p:sp>
      <p:sp>
        <p:nvSpPr>
          <p:cNvPr id="86" name="Rectangle 85"/>
          <p:cNvSpPr/>
          <p:nvPr/>
        </p:nvSpPr>
        <p:spPr>
          <a:xfrm>
            <a:off x="3750000" y="4372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87" name="Rectangle 86"/>
          <p:cNvSpPr/>
          <p:nvPr/>
        </p:nvSpPr>
        <p:spPr>
          <a:xfrm>
            <a:off x="4230000" y="4372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B</a:t>
            </a:r>
          </a:p>
        </p:txBody>
      </p:sp>
      <p:sp>
        <p:nvSpPr>
          <p:cNvPr id="88" name="Rectangle 87"/>
          <p:cNvSpPr/>
          <p:nvPr/>
        </p:nvSpPr>
        <p:spPr>
          <a:xfrm>
            <a:off x="4830000" y="4372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BD</a:t>
            </a:r>
          </a:p>
        </p:txBody>
      </p:sp>
      <p:sp>
        <p:nvSpPr>
          <p:cNvPr id="89" name="Rectangle 88"/>
          <p:cNvSpPr/>
          <p:nvPr/>
        </p:nvSpPr>
        <p:spPr>
          <a:xfrm>
            <a:off x="5590000" y="4372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a:t>
            </a:r>
          </a:p>
        </p:txBody>
      </p:sp>
      <p:sp>
        <p:nvSpPr>
          <p:cNvPr id="90" name="Rectangle 89"/>
          <p:cNvSpPr/>
          <p:nvPr/>
        </p:nvSpPr>
        <p:spPr>
          <a:xfrm>
            <a:off x="6540000" y="4372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20 + 62 = 82*</a:t>
            </a:r>
          </a:p>
        </p:txBody>
      </p:sp>
      <p:sp>
        <p:nvSpPr>
          <p:cNvPr id="91" name="Rectangle 90"/>
          <p:cNvSpPr/>
          <p:nvPr/>
        </p:nvSpPr>
        <p:spPr>
          <a:xfrm>
            <a:off x="3750000" y="4564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92" name="Rectangle 91"/>
          <p:cNvSpPr/>
          <p:nvPr/>
        </p:nvSpPr>
        <p:spPr>
          <a:xfrm>
            <a:off x="4230000" y="4564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93" name="Rectangle 92"/>
          <p:cNvSpPr/>
          <p:nvPr/>
        </p:nvSpPr>
        <p:spPr>
          <a:xfrm>
            <a:off x="4830000" y="4564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BE</a:t>
            </a:r>
          </a:p>
        </p:txBody>
      </p:sp>
      <p:sp>
        <p:nvSpPr>
          <p:cNvPr id="94" name="Rectangle 93"/>
          <p:cNvSpPr/>
          <p:nvPr/>
        </p:nvSpPr>
        <p:spPr>
          <a:xfrm>
            <a:off x="5590000" y="4564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E</a:t>
            </a:r>
          </a:p>
        </p:txBody>
      </p:sp>
      <p:sp>
        <p:nvSpPr>
          <p:cNvPr id="95" name="Rectangle 94"/>
          <p:cNvSpPr/>
          <p:nvPr/>
        </p:nvSpPr>
        <p:spPr>
          <a:xfrm>
            <a:off x="6540000" y="4564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19 + 63 = 82*</a:t>
            </a:r>
          </a:p>
        </p:txBody>
      </p:sp>
      <p:sp>
        <p:nvSpPr>
          <p:cNvPr id="96" name="Rectangle 95"/>
          <p:cNvSpPr/>
          <p:nvPr/>
        </p:nvSpPr>
        <p:spPr>
          <a:xfrm>
            <a:off x="3750000" y="4756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97" name="Rectangle 96"/>
          <p:cNvSpPr/>
          <p:nvPr/>
        </p:nvSpPr>
        <p:spPr>
          <a:xfrm>
            <a:off x="4230000" y="4756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98" name="Rectangle 97"/>
          <p:cNvSpPr/>
          <p:nvPr/>
        </p:nvSpPr>
        <p:spPr>
          <a:xfrm>
            <a:off x="4830000" y="4756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BF</a:t>
            </a:r>
          </a:p>
        </p:txBody>
      </p:sp>
      <p:sp>
        <p:nvSpPr>
          <p:cNvPr id="99" name="Rectangle 98"/>
          <p:cNvSpPr/>
          <p:nvPr/>
        </p:nvSpPr>
        <p:spPr>
          <a:xfrm>
            <a:off x="5590000" y="4756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F</a:t>
            </a:r>
          </a:p>
        </p:txBody>
      </p:sp>
      <p:sp>
        <p:nvSpPr>
          <p:cNvPr id="100" name="Rectangle 99"/>
          <p:cNvSpPr/>
          <p:nvPr/>
        </p:nvSpPr>
        <p:spPr>
          <a:xfrm>
            <a:off x="6540000" y="4756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17 + 64 = 81</a:t>
            </a:r>
          </a:p>
        </p:txBody>
      </p:sp>
      <p:sp>
        <p:nvSpPr>
          <p:cNvPr id="101" name="Rectangle 100"/>
          <p:cNvSpPr/>
          <p:nvPr/>
        </p:nvSpPr>
        <p:spPr>
          <a:xfrm>
            <a:off x="3750000" y="4948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02" name="Rectangle 101"/>
          <p:cNvSpPr/>
          <p:nvPr/>
        </p:nvSpPr>
        <p:spPr>
          <a:xfrm>
            <a:off x="4230000" y="4948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C</a:t>
            </a:r>
          </a:p>
        </p:txBody>
      </p:sp>
      <p:sp>
        <p:nvSpPr>
          <p:cNvPr id="103" name="Rectangle 102"/>
          <p:cNvSpPr/>
          <p:nvPr/>
        </p:nvSpPr>
        <p:spPr>
          <a:xfrm>
            <a:off x="4830000" y="4948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CD</a:t>
            </a:r>
          </a:p>
        </p:txBody>
      </p:sp>
      <p:sp>
        <p:nvSpPr>
          <p:cNvPr id="104" name="Rectangle 103"/>
          <p:cNvSpPr/>
          <p:nvPr/>
        </p:nvSpPr>
        <p:spPr>
          <a:xfrm>
            <a:off x="5590000" y="4948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D</a:t>
            </a:r>
          </a:p>
        </p:txBody>
      </p:sp>
      <p:sp>
        <p:nvSpPr>
          <p:cNvPr id="105" name="Rectangle 104"/>
          <p:cNvSpPr/>
          <p:nvPr/>
        </p:nvSpPr>
        <p:spPr>
          <a:xfrm>
            <a:off x="6540000" y="4948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18 + 62 = 80</a:t>
            </a:r>
          </a:p>
        </p:txBody>
      </p:sp>
      <p:sp>
        <p:nvSpPr>
          <p:cNvPr id="106" name="Rectangle 105"/>
          <p:cNvSpPr/>
          <p:nvPr/>
        </p:nvSpPr>
        <p:spPr>
          <a:xfrm>
            <a:off x="3750000" y="5140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07" name="Rectangle 106"/>
          <p:cNvSpPr/>
          <p:nvPr/>
        </p:nvSpPr>
        <p:spPr>
          <a:xfrm>
            <a:off x="4230000" y="5140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08" name="Rectangle 107"/>
          <p:cNvSpPr/>
          <p:nvPr/>
        </p:nvSpPr>
        <p:spPr>
          <a:xfrm>
            <a:off x="4830000" y="5140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CE</a:t>
            </a:r>
          </a:p>
        </p:txBody>
      </p:sp>
      <p:sp>
        <p:nvSpPr>
          <p:cNvPr id="109" name="Rectangle 108"/>
          <p:cNvSpPr/>
          <p:nvPr/>
        </p:nvSpPr>
        <p:spPr>
          <a:xfrm>
            <a:off x="5590000" y="5140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E</a:t>
            </a:r>
          </a:p>
        </p:txBody>
      </p:sp>
      <p:sp>
        <p:nvSpPr>
          <p:cNvPr id="110" name="Rectangle 109"/>
          <p:cNvSpPr/>
          <p:nvPr/>
        </p:nvSpPr>
        <p:spPr>
          <a:xfrm>
            <a:off x="6540000" y="5140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20 + 63 = 83</a:t>
            </a:r>
          </a:p>
        </p:txBody>
      </p:sp>
      <p:sp>
        <p:nvSpPr>
          <p:cNvPr id="111" name="Rectangle 110"/>
          <p:cNvSpPr/>
          <p:nvPr/>
        </p:nvSpPr>
        <p:spPr>
          <a:xfrm>
            <a:off x="3750000" y="5332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12" name="Rectangle 111"/>
          <p:cNvSpPr/>
          <p:nvPr/>
        </p:nvSpPr>
        <p:spPr>
          <a:xfrm>
            <a:off x="4230000" y="5332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13" name="Rectangle 112"/>
          <p:cNvSpPr/>
          <p:nvPr/>
        </p:nvSpPr>
        <p:spPr>
          <a:xfrm>
            <a:off x="4830000" y="5332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CF</a:t>
            </a:r>
          </a:p>
        </p:txBody>
      </p:sp>
      <p:sp>
        <p:nvSpPr>
          <p:cNvPr id="114" name="Rectangle 113"/>
          <p:cNvSpPr/>
          <p:nvPr/>
        </p:nvSpPr>
        <p:spPr>
          <a:xfrm>
            <a:off x="5590000" y="5332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F</a:t>
            </a:r>
          </a:p>
        </p:txBody>
      </p:sp>
      <p:sp>
        <p:nvSpPr>
          <p:cNvPr id="115" name="Rectangle 114"/>
          <p:cNvSpPr/>
          <p:nvPr/>
        </p:nvSpPr>
        <p:spPr>
          <a:xfrm>
            <a:off x="6540000" y="5332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20 + 64 = 84*</a:t>
            </a:r>
          </a:p>
        </p:txBody>
      </p:sp>
      <p:sp>
        <p:nvSpPr>
          <p:cNvPr id="116" name="Rectangle 115"/>
          <p:cNvSpPr/>
          <p:nvPr/>
        </p:nvSpPr>
        <p:spPr>
          <a:xfrm>
            <a:off x="3750000" y="5524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4</a:t>
            </a:r>
          </a:p>
        </p:txBody>
      </p:sp>
      <p:sp>
        <p:nvSpPr>
          <p:cNvPr id="117" name="Rectangle 116"/>
          <p:cNvSpPr/>
          <p:nvPr/>
        </p:nvSpPr>
        <p:spPr>
          <a:xfrm>
            <a:off x="4230000" y="5524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S</a:t>
            </a:r>
          </a:p>
        </p:txBody>
      </p:sp>
      <p:sp>
        <p:nvSpPr>
          <p:cNvPr id="118" name="Rectangle 117"/>
          <p:cNvSpPr/>
          <p:nvPr/>
        </p:nvSpPr>
        <p:spPr>
          <a:xfrm>
            <a:off x="4830000" y="5524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SA</a:t>
            </a:r>
          </a:p>
        </p:txBody>
      </p:sp>
      <p:sp>
        <p:nvSpPr>
          <p:cNvPr id="119" name="Rectangle 118"/>
          <p:cNvSpPr/>
          <p:nvPr/>
        </p:nvSpPr>
        <p:spPr>
          <a:xfrm>
            <a:off x="5590000" y="5524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A</a:t>
            </a:r>
          </a:p>
        </p:txBody>
      </p:sp>
      <p:sp>
        <p:nvSpPr>
          <p:cNvPr id="120" name="Rectangle 119"/>
          <p:cNvSpPr/>
          <p:nvPr/>
        </p:nvSpPr>
        <p:spPr>
          <a:xfrm>
            <a:off x="6540000" y="5524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48 + 86 = 134*</a:t>
            </a:r>
          </a:p>
        </p:txBody>
      </p:sp>
      <p:sp>
        <p:nvSpPr>
          <p:cNvPr id="121" name="Rectangle 120"/>
          <p:cNvSpPr/>
          <p:nvPr/>
        </p:nvSpPr>
        <p:spPr>
          <a:xfrm>
            <a:off x="3750000" y="5716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22" name="Rectangle 121"/>
          <p:cNvSpPr/>
          <p:nvPr/>
        </p:nvSpPr>
        <p:spPr>
          <a:xfrm>
            <a:off x="4230000" y="5716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23" name="Rectangle 122"/>
          <p:cNvSpPr/>
          <p:nvPr/>
        </p:nvSpPr>
        <p:spPr>
          <a:xfrm>
            <a:off x="4830000" y="5716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SB</a:t>
            </a:r>
          </a:p>
        </p:txBody>
      </p:sp>
      <p:sp>
        <p:nvSpPr>
          <p:cNvPr id="124" name="Rectangle 123"/>
          <p:cNvSpPr/>
          <p:nvPr/>
        </p:nvSpPr>
        <p:spPr>
          <a:xfrm>
            <a:off x="5590000" y="5716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B</a:t>
            </a:r>
          </a:p>
        </p:txBody>
      </p:sp>
      <p:sp>
        <p:nvSpPr>
          <p:cNvPr id="125" name="Rectangle 124"/>
          <p:cNvSpPr/>
          <p:nvPr/>
        </p:nvSpPr>
        <p:spPr>
          <a:xfrm>
            <a:off x="6540000" y="5716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47 + 82 = 129</a:t>
            </a:r>
          </a:p>
        </p:txBody>
      </p:sp>
      <p:sp>
        <p:nvSpPr>
          <p:cNvPr id="126" name="Rectangle 125"/>
          <p:cNvSpPr/>
          <p:nvPr/>
        </p:nvSpPr>
        <p:spPr>
          <a:xfrm>
            <a:off x="3750000" y="5908000"/>
            <a:ext cx="48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27" name="Rectangle 126"/>
          <p:cNvSpPr/>
          <p:nvPr/>
        </p:nvSpPr>
        <p:spPr>
          <a:xfrm>
            <a:off x="4230000" y="5908000"/>
            <a:ext cx="6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
            </a:r>
          </a:p>
        </p:txBody>
      </p:sp>
      <p:sp>
        <p:nvSpPr>
          <p:cNvPr id="128" name="Rectangle 127"/>
          <p:cNvSpPr/>
          <p:nvPr/>
        </p:nvSpPr>
        <p:spPr>
          <a:xfrm>
            <a:off x="4830000" y="5908000"/>
            <a:ext cx="76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SC</a:t>
            </a:r>
          </a:p>
        </p:txBody>
      </p:sp>
      <p:sp>
        <p:nvSpPr>
          <p:cNvPr id="129" name="Rectangle 128"/>
          <p:cNvSpPr/>
          <p:nvPr/>
        </p:nvSpPr>
        <p:spPr>
          <a:xfrm>
            <a:off x="5590000" y="5908000"/>
            <a:ext cx="95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C</a:t>
            </a:r>
          </a:p>
        </p:txBody>
      </p:sp>
      <p:sp>
        <p:nvSpPr>
          <p:cNvPr id="130" name="Rectangle 129"/>
          <p:cNvSpPr/>
          <p:nvPr/>
        </p:nvSpPr>
        <p:spPr>
          <a:xfrm>
            <a:off x="6540000" y="5908000"/>
            <a:ext cx="1500000" cy="192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45 + 84 = 129</a:t>
            </a:r>
          </a:p>
        </p:txBody>
      </p:sp>
      <p:sp>
        <p:nvSpPr>
          <p:cNvPr id="131" name="Rectangle 130"/>
          <p:cNvSpPr/>
          <p:nvPr/>
        </p:nvSpPr>
        <p:spPr>
          <a:xfrm rot="19022751">
            <a:off x="210481" y="3001152"/>
            <a:ext cx="96080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2" name="Isosceles Triangle 131"/>
          <p:cNvSpPr/>
          <p:nvPr/>
        </p:nvSpPr>
        <p:spPr>
          <a:xfrm rot="2822751">
            <a:off x="699043" y="294794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 name="TextBox 132"/>
          <p:cNvSpPr txBox="1"/>
          <p:nvPr/>
        </p:nvSpPr>
        <p:spPr>
          <a:xfrm>
            <a:off x="256409" y="2863649"/>
            <a:ext cx="800000" cy="220000"/>
          </a:xfrm>
          <a:prstGeom prst="rect">
            <a:avLst/>
          </a:prstGeom>
          <a:noFill/>
        </p:spPr>
        <p:txBody>
          <a:bodyPr wrap="none" anchor="ctr" lIns="0" rIns="0" tIns="0" bIns="0">
            <a:spAutoFit/>
          </a:bodyPr>
          <a:lstStyle/>
          <a:p>
            <a:pPr algn="ctr"/>
            <a:r>
              <a:rPr sz="900" i="0" b="0">
                <a:solidFill>
                  <a:srgbClr val="000000"/>
                </a:solidFill>
                <a:latin typeface="Calibri"/>
              </a:rPr>
              <a:t>48</a:t>
            </a:r>
          </a:p>
        </p:txBody>
      </p:sp>
      <p:sp>
        <p:nvSpPr>
          <p:cNvPr id="134" name="Rectangle 133"/>
          <p:cNvSpPr/>
          <p:nvPr/>
        </p:nvSpPr>
        <p:spPr>
          <a:xfrm>
            <a:off x="339277" y="3328503"/>
            <a:ext cx="70321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5" name="Isosceles Triangle 134"/>
          <p:cNvSpPr/>
          <p:nvPr/>
        </p:nvSpPr>
        <p:spPr>
          <a:xfrm rot="5400000">
            <a:off x="699043" y="330802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6" name="TextBox 135"/>
          <p:cNvSpPr txBox="1"/>
          <p:nvPr/>
        </p:nvSpPr>
        <p:spPr>
          <a:xfrm>
            <a:off x="290882" y="3278619"/>
            <a:ext cx="800000" cy="220000"/>
          </a:xfrm>
          <a:prstGeom prst="rect">
            <a:avLst/>
          </a:prstGeom>
          <a:noFill/>
        </p:spPr>
        <p:txBody>
          <a:bodyPr wrap="none" anchor="ctr" lIns="0" rIns="0" tIns="0" bIns="0">
            <a:spAutoFit/>
          </a:bodyPr>
          <a:lstStyle/>
          <a:p>
            <a:pPr algn="ctr"/>
            <a:r>
              <a:rPr sz="900" i="0" b="0">
                <a:solidFill>
                  <a:srgbClr val="000000"/>
                </a:solidFill>
                <a:latin typeface="Calibri"/>
              </a:rPr>
              <a:t>47</a:t>
            </a:r>
          </a:p>
        </p:txBody>
      </p:sp>
      <p:sp>
        <p:nvSpPr>
          <p:cNvPr id="137" name="Rectangle 136"/>
          <p:cNvSpPr/>
          <p:nvPr/>
        </p:nvSpPr>
        <p:spPr>
          <a:xfrm rot="2661012">
            <a:off x="199182" y="3672222"/>
            <a:ext cx="9834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8" name="Isosceles Triangle 137"/>
          <p:cNvSpPr/>
          <p:nvPr/>
        </p:nvSpPr>
        <p:spPr>
          <a:xfrm rot="8061012">
            <a:off x="699043" y="3686119"/>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9" name="TextBox 138"/>
          <p:cNvSpPr txBox="1"/>
          <p:nvPr/>
        </p:nvSpPr>
        <p:spPr>
          <a:xfrm>
            <a:off x="255517" y="3607924"/>
            <a:ext cx="800000" cy="220000"/>
          </a:xfrm>
          <a:prstGeom prst="rect">
            <a:avLst/>
          </a:prstGeom>
          <a:noFill/>
        </p:spPr>
        <p:txBody>
          <a:bodyPr wrap="none" anchor="ctr" lIns="0" rIns="0" tIns="0" bIns="0">
            <a:spAutoFit/>
          </a:bodyPr>
          <a:lstStyle/>
          <a:p>
            <a:pPr algn="ctr"/>
            <a:r>
              <a:rPr sz="900" i="0" b="0">
                <a:solidFill>
                  <a:srgbClr val="000000"/>
                </a:solidFill>
                <a:latin typeface="Calibri"/>
              </a:rPr>
              <a:t>45</a:t>
            </a:r>
          </a:p>
        </p:txBody>
      </p:sp>
      <p:sp>
        <p:nvSpPr>
          <p:cNvPr id="140" name="Rectangle 139"/>
          <p:cNvSpPr/>
          <p:nvPr/>
        </p:nvSpPr>
        <p:spPr>
          <a:xfrm>
            <a:off x="1042488" y="2673800"/>
            <a:ext cx="86004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1" name="Isosceles Triangle 140"/>
          <p:cNvSpPr/>
          <p:nvPr/>
        </p:nvSpPr>
        <p:spPr>
          <a:xfrm rot="5400000">
            <a:off x="1488510" y="2653325"/>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2" name="TextBox 141"/>
          <p:cNvSpPr txBox="1"/>
          <p:nvPr/>
        </p:nvSpPr>
        <p:spPr>
          <a:xfrm>
            <a:off x="814496" y="2537614"/>
            <a:ext cx="800000" cy="220000"/>
          </a:xfrm>
          <a:prstGeom prst="rect">
            <a:avLst/>
          </a:prstGeom>
          <a:noFill/>
        </p:spPr>
        <p:txBody>
          <a:bodyPr wrap="none" anchor="ctr" lIns="0" rIns="0" tIns="0" bIns="0">
            <a:spAutoFit/>
          </a:bodyPr>
          <a:lstStyle/>
          <a:p>
            <a:pPr algn="ctr"/>
            <a:r>
              <a:rPr sz="900" i="0" b="0">
                <a:solidFill>
                  <a:srgbClr val="000000"/>
                </a:solidFill>
                <a:latin typeface="Calibri"/>
              </a:rPr>
              <a:t>19</a:t>
            </a:r>
          </a:p>
        </p:txBody>
      </p:sp>
      <p:sp>
        <p:nvSpPr>
          <p:cNvPr id="143" name="Rectangle 142"/>
          <p:cNvSpPr/>
          <p:nvPr/>
        </p:nvSpPr>
        <p:spPr>
          <a:xfrm rot="2236803">
            <a:off x="932067" y="3001152"/>
            <a:ext cx="108088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4" name="Isosceles Triangle 143"/>
          <p:cNvSpPr/>
          <p:nvPr/>
        </p:nvSpPr>
        <p:spPr>
          <a:xfrm rot="7636803">
            <a:off x="1488510" y="301341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5" name="TextBox 144"/>
          <p:cNvSpPr txBox="1"/>
          <p:nvPr/>
        </p:nvSpPr>
        <p:spPr>
          <a:xfrm>
            <a:off x="836126" y="2675851"/>
            <a:ext cx="800000" cy="220000"/>
          </a:xfrm>
          <a:prstGeom prst="rect">
            <a:avLst/>
          </a:prstGeom>
          <a:noFill/>
        </p:spPr>
        <p:txBody>
          <a:bodyPr wrap="none" anchor="ctr" lIns="0" rIns="0" tIns="0" bIns="0">
            <a:spAutoFit/>
          </a:bodyPr>
          <a:lstStyle/>
          <a:p>
            <a:pPr algn="ctr"/>
            <a:r>
              <a:rPr sz="900" i="0" b="0">
                <a:solidFill>
                  <a:srgbClr val="000000"/>
                </a:solidFill>
                <a:latin typeface="Calibri"/>
              </a:rPr>
              <a:t>18</a:t>
            </a:r>
          </a:p>
        </p:txBody>
      </p:sp>
      <p:sp>
        <p:nvSpPr>
          <p:cNvPr id="146" name="Rectangle 145"/>
          <p:cNvSpPr/>
          <p:nvPr/>
        </p:nvSpPr>
        <p:spPr>
          <a:xfrm rot="3440899">
            <a:off x="675480" y="3344871"/>
            <a:ext cx="159405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7" name="Isosceles Triangle 146"/>
          <p:cNvSpPr/>
          <p:nvPr/>
        </p:nvSpPr>
        <p:spPr>
          <a:xfrm rot="8840899">
            <a:off x="1488510" y="3391503"/>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8" name="TextBox 147"/>
          <p:cNvSpPr txBox="1"/>
          <p:nvPr/>
        </p:nvSpPr>
        <p:spPr>
          <a:xfrm>
            <a:off x="844563" y="2822486"/>
            <a:ext cx="800000" cy="220000"/>
          </a:xfrm>
          <a:prstGeom prst="rect">
            <a:avLst/>
          </a:prstGeom>
          <a:noFill/>
        </p:spPr>
        <p:txBody>
          <a:bodyPr wrap="none" anchor="ctr" lIns="0" rIns="0" tIns="0" bIns="0">
            <a:spAutoFit/>
          </a:bodyPr>
          <a:lstStyle/>
          <a:p>
            <a:pPr algn="ctr"/>
            <a:r>
              <a:rPr sz="900" i="0" b="0">
                <a:solidFill>
                  <a:srgbClr val="000000"/>
                </a:solidFill>
                <a:latin typeface="Calibri"/>
              </a:rPr>
              <a:t>22</a:t>
            </a:r>
          </a:p>
        </p:txBody>
      </p:sp>
      <p:sp>
        <p:nvSpPr>
          <p:cNvPr id="149" name="Rectangle 148"/>
          <p:cNvSpPr/>
          <p:nvPr/>
        </p:nvSpPr>
        <p:spPr>
          <a:xfrm rot="19363197">
            <a:off x="932067" y="3001152"/>
            <a:ext cx="108088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0" name="Isosceles Triangle 149"/>
          <p:cNvSpPr/>
          <p:nvPr/>
        </p:nvSpPr>
        <p:spPr>
          <a:xfrm rot="3163197">
            <a:off x="1488510" y="294794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1" name="TextBox 150"/>
          <p:cNvSpPr txBox="1"/>
          <p:nvPr/>
        </p:nvSpPr>
        <p:spPr>
          <a:xfrm>
            <a:off x="792865" y="3068673"/>
            <a:ext cx="800000" cy="220000"/>
          </a:xfrm>
          <a:prstGeom prst="rect">
            <a:avLst/>
          </a:prstGeom>
          <a:noFill/>
        </p:spPr>
        <p:txBody>
          <a:bodyPr wrap="none" anchor="ctr" lIns="0" rIns="0" tIns="0" bIns="0">
            <a:spAutoFit/>
          </a:bodyPr>
          <a:lstStyle/>
          <a:p>
            <a:pPr algn="ctr"/>
            <a:r>
              <a:rPr sz="900" i="0" b="0">
                <a:solidFill>
                  <a:srgbClr val="000000"/>
                </a:solidFill>
                <a:latin typeface="Calibri"/>
              </a:rPr>
              <a:t>20</a:t>
            </a:r>
          </a:p>
        </p:txBody>
      </p:sp>
      <p:sp>
        <p:nvSpPr>
          <p:cNvPr id="152" name="Rectangle 151"/>
          <p:cNvSpPr/>
          <p:nvPr/>
        </p:nvSpPr>
        <p:spPr>
          <a:xfrm>
            <a:off x="1042488" y="3328503"/>
            <a:ext cx="86004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3" name="Isosceles Triangle 152"/>
          <p:cNvSpPr/>
          <p:nvPr/>
        </p:nvSpPr>
        <p:spPr>
          <a:xfrm rot="5400000">
            <a:off x="1488510" y="330802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4" name="TextBox 153"/>
          <p:cNvSpPr txBox="1"/>
          <p:nvPr/>
        </p:nvSpPr>
        <p:spPr>
          <a:xfrm>
            <a:off x="814496" y="3192317"/>
            <a:ext cx="800000" cy="220000"/>
          </a:xfrm>
          <a:prstGeom prst="rect">
            <a:avLst/>
          </a:prstGeom>
          <a:noFill/>
        </p:spPr>
        <p:txBody>
          <a:bodyPr wrap="none" anchor="ctr" lIns="0" rIns="0" tIns="0" bIns="0">
            <a:spAutoFit/>
          </a:bodyPr>
          <a:lstStyle/>
          <a:p>
            <a:pPr algn="ctr"/>
            <a:r>
              <a:rPr sz="900" i="0" b="0">
                <a:solidFill>
                  <a:srgbClr val="000000"/>
                </a:solidFill>
                <a:latin typeface="Calibri"/>
              </a:rPr>
              <a:t>19</a:t>
            </a:r>
          </a:p>
        </p:txBody>
      </p:sp>
      <p:sp>
        <p:nvSpPr>
          <p:cNvPr id="155" name="Rectangle 154"/>
          <p:cNvSpPr/>
          <p:nvPr/>
        </p:nvSpPr>
        <p:spPr>
          <a:xfrm rot="2318137">
            <a:off x="921999" y="3672222"/>
            <a:ext cx="110101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6" name="Isosceles Triangle 155"/>
          <p:cNvSpPr/>
          <p:nvPr/>
        </p:nvSpPr>
        <p:spPr>
          <a:xfrm rot="7718137">
            <a:off x="1488510" y="3686119"/>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7" name="TextBox 156"/>
          <p:cNvSpPr txBox="1"/>
          <p:nvPr/>
        </p:nvSpPr>
        <p:spPr>
          <a:xfrm>
            <a:off x="836793" y="3337621"/>
            <a:ext cx="800000" cy="220000"/>
          </a:xfrm>
          <a:prstGeom prst="rect">
            <a:avLst/>
          </a:prstGeom>
          <a:noFill/>
        </p:spPr>
        <p:txBody>
          <a:bodyPr wrap="none" anchor="ctr" lIns="0" rIns="0" tIns="0" bIns="0">
            <a:spAutoFit/>
          </a:bodyPr>
          <a:lstStyle/>
          <a:p>
            <a:pPr algn="ctr"/>
            <a:r>
              <a:rPr sz="900" i="0" b="0">
                <a:solidFill>
                  <a:srgbClr val="000000"/>
                </a:solidFill>
                <a:latin typeface="Calibri"/>
              </a:rPr>
              <a:t>17</a:t>
            </a:r>
          </a:p>
        </p:txBody>
      </p:sp>
      <p:sp>
        <p:nvSpPr>
          <p:cNvPr id="158" name="Rectangle 157"/>
          <p:cNvSpPr/>
          <p:nvPr/>
        </p:nvSpPr>
        <p:spPr>
          <a:xfrm rot="18159101">
            <a:off x="675480" y="3344871"/>
            <a:ext cx="159405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9" name="Isosceles Triangle 158"/>
          <p:cNvSpPr/>
          <p:nvPr/>
        </p:nvSpPr>
        <p:spPr>
          <a:xfrm rot="1959101">
            <a:off x="1488510" y="3257289"/>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0" name="TextBox 159"/>
          <p:cNvSpPr txBox="1"/>
          <p:nvPr/>
        </p:nvSpPr>
        <p:spPr>
          <a:xfrm>
            <a:off x="784428" y="3627771"/>
            <a:ext cx="800000" cy="220000"/>
          </a:xfrm>
          <a:prstGeom prst="rect">
            <a:avLst/>
          </a:prstGeom>
          <a:noFill/>
        </p:spPr>
        <p:txBody>
          <a:bodyPr wrap="none" anchor="ctr" lIns="0" rIns="0" tIns="0" bIns="0">
            <a:spAutoFit/>
          </a:bodyPr>
          <a:lstStyle/>
          <a:p>
            <a:pPr algn="ctr"/>
            <a:r>
              <a:rPr sz="900" i="0" b="0">
                <a:solidFill>
                  <a:srgbClr val="000000"/>
                </a:solidFill>
                <a:latin typeface="Calibri"/>
              </a:rPr>
              <a:t>18</a:t>
            </a:r>
          </a:p>
        </p:txBody>
      </p:sp>
      <p:sp>
        <p:nvSpPr>
          <p:cNvPr id="161" name="Rectangle 160"/>
          <p:cNvSpPr/>
          <p:nvPr/>
        </p:nvSpPr>
        <p:spPr>
          <a:xfrm rot="19281863">
            <a:off x="921999" y="3672222"/>
            <a:ext cx="110101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2" name="Isosceles Triangle 161"/>
          <p:cNvSpPr/>
          <p:nvPr/>
        </p:nvSpPr>
        <p:spPr>
          <a:xfrm rot="3081863">
            <a:off x="1488510" y="3617375"/>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3" name="TextBox 162"/>
          <p:cNvSpPr txBox="1"/>
          <p:nvPr/>
        </p:nvSpPr>
        <p:spPr>
          <a:xfrm>
            <a:off x="792199" y="3750084"/>
            <a:ext cx="800000" cy="220000"/>
          </a:xfrm>
          <a:prstGeom prst="rect">
            <a:avLst/>
          </a:prstGeom>
          <a:noFill/>
        </p:spPr>
        <p:txBody>
          <a:bodyPr wrap="none" anchor="ctr" lIns="0" rIns="0" tIns="0" bIns="0">
            <a:spAutoFit/>
          </a:bodyPr>
          <a:lstStyle/>
          <a:p>
            <a:pPr algn="ctr"/>
            <a:r>
              <a:rPr sz="900" i="0" b="0">
                <a:solidFill>
                  <a:srgbClr val="000000"/>
                </a:solidFill>
                <a:latin typeface="Calibri"/>
              </a:rPr>
              <a:t>20</a:t>
            </a:r>
          </a:p>
        </p:txBody>
      </p:sp>
      <p:sp>
        <p:nvSpPr>
          <p:cNvPr id="164" name="Rectangle 163"/>
          <p:cNvSpPr/>
          <p:nvPr/>
        </p:nvSpPr>
        <p:spPr>
          <a:xfrm>
            <a:off x="1042488" y="4015941"/>
            <a:ext cx="86004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5" name="Isosceles Triangle 164"/>
          <p:cNvSpPr/>
          <p:nvPr/>
        </p:nvSpPr>
        <p:spPr>
          <a:xfrm rot="5400000">
            <a:off x="1488510" y="3995466"/>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6" name="TextBox 165"/>
          <p:cNvSpPr txBox="1"/>
          <p:nvPr/>
        </p:nvSpPr>
        <p:spPr>
          <a:xfrm>
            <a:off x="814496" y="3879755"/>
            <a:ext cx="800000" cy="220000"/>
          </a:xfrm>
          <a:prstGeom prst="rect">
            <a:avLst/>
          </a:prstGeom>
          <a:noFill/>
        </p:spPr>
        <p:txBody>
          <a:bodyPr wrap="none" anchor="ctr" lIns="0" rIns="0" tIns="0" bIns="0">
            <a:spAutoFit/>
          </a:bodyPr>
          <a:lstStyle/>
          <a:p>
            <a:pPr algn="ctr"/>
            <a:r>
              <a:rPr sz="900" i="0" b="0">
                <a:solidFill>
                  <a:srgbClr val="000000"/>
                </a:solidFill>
                <a:latin typeface="Calibri"/>
              </a:rPr>
              <a:t>20</a:t>
            </a:r>
          </a:p>
        </p:txBody>
      </p:sp>
      <p:sp>
        <p:nvSpPr>
          <p:cNvPr id="167" name="Rectangle 166"/>
          <p:cNvSpPr/>
          <p:nvPr/>
        </p:nvSpPr>
        <p:spPr>
          <a:xfrm>
            <a:off x="1902529" y="2673800"/>
            <a:ext cx="86004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8" name="Isosceles Triangle 167"/>
          <p:cNvSpPr/>
          <p:nvPr/>
        </p:nvSpPr>
        <p:spPr>
          <a:xfrm rot="5400000">
            <a:off x="2348552" y="2653325"/>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9" name="TextBox 168"/>
          <p:cNvSpPr txBox="1"/>
          <p:nvPr/>
        </p:nvSpPr>
        <p:spPr>
          <a:xfrm>
            <a:off x="1674537" y="2537614"/>
            <a:ext cx="800000" cy="220000"/>
          </a:xfrm>
          <a:prstGeom prst="rect">
            <a:avLst/>
          </a:prstGeom>
          <a:noFill/>
        </p:spPr>
        <p:txBody>
          <a:bodyPr wrap="none" anchor="ctr" lIns="0" rIns="0" tIns="0" bIns="0">
            <a:spAutoFit/>
          </a:bodyPr>
          <a:lstStyle/>
          <a:p>
            <a:pPr algn="ctr"/>
            <a:r>
              <a:rPr sz="900" i="0" b="0">
                <a:solidFill>
                  <a:srgbClr val="000000"/>
                </a:solidFill>
                <a:latin typeface="Calibri"/>
              </a:rPr>
              <a:t>22</a:t>
            </a:r>
          </a:p>
        </p:txBody>
      </p:sp>
      <p:sp>
        <p:nvSpPr>
          <p:cNvPr id="170" name="Rectangle 169"/>
          <p:cNvSpPr/>
          <p:nvPr/>
        </p:nvSpPr>
        <p:spPr>
          <a:xfrm rot="2236803">
            <a:off x="1792108" y="3001152"/>
            <a:ext cx="108088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1" name="Isosceles Triangle 170"/>
          <p:cNvSpPr/>
          <p:nvPr/>
        </p:nvSpPr>
        <p:spPr>
          <a:xfrm rot="7636803">
            <a:off x="2348552" y="301341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2" name="TextBox 171"/>
          <p:cNvSpPr txBox="1"/>
          <p:nvPr/>
        </p:nvSpPr>
        <p:spPr>
          <a:xfrm>
            <a:off x="1696168" y="2675851"/>
            <a:ext cx="800000" cy="220000"/>
          </a:xfrm>
          <a:prstGeom prst="rect">
            <a:avLst/>
          </a:prstGeom>
          <a:noFill/>
        </p:spPr>
        <p:txBody>
          <a:bodyPr wrap="none" anchor="ctr" lIns="0" rIns="0" tIns="0" bIns="0">
            <a:spAutoFit/>
          </a:bodyPr>
          <a:lstStyle/>
          <a:p>
            <a:pPr algn="ctr"/>
            <a:r>
              <a:rPr sz="900" i="0" b="0">
                <a:solidFill>
                  <a:srgbClr val="000000"/>
                </a:solidFill>
                <a:latin typeface="Calibri"/>
              </a:rPr>
              <a:t>20</a:t>
            </a:r>
          </a:p>
        </p:txBody>
      </p:sp>
      <p:sp>
        <p:nvSpPr>
          <p:cNvPr id="173" name="Rectangle 172"/>
          <p:cNvSpPr/>
          <p:nvPr/>
        </p:nvSpPr>
        <p:spPr>
          <a:xfrm rot="3440899">
            <a:off x="1535522" y="3344871"/>
            <a:ext cx="159405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4" name="Isosceles Triangle 173"/>
          <p:cNvSpPr/>
          <p:nvPr/>
        </p:nvSpPr>
        <p:spPr>
          <a:xfrm rot="8840899">
            <a:off x="2348552" y="3391503"/>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5" name="TextBox 174"/>
          <p:cNvSpPr txBox="1"/>
          <p:nvPr/>
        </p:nvSpPr>
        <p:spPr>
          <a:xfrm>
            <a:off x="1704605" y="2822486"/>
            <a:ext cx="800000" cy="220000"/>
          </a:xfrm>
          <a:prstGeom prst="rect">
            <a:avLst/>
          </a:prstGeom>
          <a:noFill/>
        </p:spPr>
        <p:txBody>
          <a:bodyPr wrap="none" anchor="ctr" lIns="0" rIns="0" tIns="0" bIns="0">
            <a:spAutoFit/>
          </a:bodyPr>
          <a:lstStyle/>
          <a:p>
            <a:pPr algn="ctr"/>
            <a:r>
              <a:rPr sz="900" i="0" b="0">
                <a:solidFill>
                  <a:srgbClr val="000000"/>
                </a:solidFill>
                <a:latin typeface="Calibri"/>
              </a:rPr>
              <a:t>25</a:t>
            </a:r>
          </a:p>
        </p:txBody>
      </p:sp>
      <p:sp>
        <p:nvSpPr>
          <p:cNvPr id="176" name="Rectangle 175"/>
          <p:cNvSpPr/>
          <p:nvPr/>
        </p:nvSpPr>
        <p:spPr>
          <a:xfrm rot="19363197">
            <a:off x="1792108" y="3001152"/>
            <a:ext cx="108088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7" name="Isosceles Triangle 176"/>
          <p:cNvSpPr/>
          <p:nvPr/>
        </p:nvSpPr>
        <p:spPr>
          <a:xfrm rot="3163197">
            <a:off x="2348552" y="294794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8" name="TextBox 177"/>
          <p:cNvSpPr txBox="1"/>
          <p:nvPr/>
        </p:nvSpPr>
        <p:spPr>
          <a:xfrm>
            <a:off x="1652907" y="3068673"/>
            <a:ext cx="800000" cy="220000"/>
          </a:xfrm>
          <a:prstGeom prst="rect">
            <a:avLst/>
          </a:prstGeom>
          <a:noFill/>
        </p:spPr>
        <p:txBody>
          <a:bodyPr wrap="none" anchor="ctr" lIns="0" rIns="0" tIns="0" bIns="0">
            <a:spAutoFit/>
          </a:bodyPr>
          <a:lstStyle/>
          <a:p>
            <a:pPr algn="ctr"/>
            <a:r>
              <a:rPr sz="900" i="0" b="0">
                <a:solidFill>
                  <a:srgbClr val="000000"/>
                </a:solidFill>
                <a:latin typeface="Calibri"/>
              </a:rPr>
              <a:t>25</a:t>
            </a:r>
          </a:p>
        </p:txBody>
      </p:sp>
      <p:sp>
        <p:nvSpPr>
          <p:cNvPr id="179" name="Rectangle 178"/>
          <p:cNvSpPr/>
          <p:nvPr/>
        </p:nvSpPr>
        <p:spPr>
          <a:xfrm>
            <a:off x="1902529" y="3328503"/>
            <a:ext cx="86004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0" name="Isosceles Triangle 179"/>
          <p:cNvSpPr/>
          <p:nvPr/>
        </p:nvSpPr>
        <p:spPr>
          <a:xfrm rot="5400000">
            <a:off x="2348552" y="330802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1" name="TextBox 180"/>
          <p:cNvSpPr txBox="1"/>
          <p:nvPr/>
        </p:nvSpPr>
        <p:spPr>
          <a:xfrm>
            <a:off x="1674537" y="3192317"/>
            <a:ext cx="800000" cy="220000"/>
          </a:xfrm>
          <a:prstGeom prst="rect">
            <a:avLst/>
          </a:prstGeom>
          <a:noFill/>
        </p:spPr>
        <p:txBody>
          <a:bodyPr wrap="none" anchor="ctr" lIns="0" rIns="0" tIns="0" bIns="0">
            <a:spAutoFit/>
          </a:bodyPr>
          <a:lstStyle/>
          <a:p>
            <a:pPr algn="ctr"/>
            <a:r>
              <a:rPr sz="900" i="0" b="0">
                <a:solidFill>
                  <a:srgbClr val="000000"/>
                </a:solidFill>
                <a:latin typeface="Calibri"/>
              </a:rPr>
              <a:t>23</a:t>
            </a:r>
          </a:p>
        </p:txBody>
      </p:sp>
      <p:sp>
        <p:nvSpPr>
          <p:cNvPr id="182" name="Rectangle 181"/>
          <p:cNvSpPr/>
          <p:nvPr/>
        </p:nvSpPr>
        <p:spPr>
          <a:xfrm rot="2318137">
            <a:off x="1782040" y="3672222"/>
            <a:ext cx="110101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3" name="Isosceles Triangle 182"/>
          <p:cNvSpPr/>
          <p:nvPr/>
        </p:nvSpPr>
        <p:spPr>
          <a:xfrm rot="7718137">
            <a:off x="2348552" y="3686119"/>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4" name="TextBox 183"/>
          <p:cNvSpPr txBox="1"/>
          <p:nvPr/>
        </p:nvSpPr>
        <p:spPr>
          <a:xfrm>
            <a:off x="1696834" y="3337621"/>
            <a:ext cx="800000" cy="220000"/>
          </a:xfrm>
          <a:prstGeom prst="rect">
            <a:avLst/>
          </a:prstGeom>
          <a:noFill/>
        </p:spPr>
        <p:txBody>
          <a:bodyPr wrap="none" anchor="ctr" lIns="0" rIns="0" tIns="0" bIns="0">
            <a:spAutoFit/>
          </a:bodyPr>
          <a:lstStyle/>
          <a:p>
            <a:pPr algn="ctr"/>
            <a:r>
              <a:rPr sz="900" i="0" b="0">
                <a:solidFill>
                  <a:srgbClr val="000000"/>
                </a:solidFill>
                <a:latin typeface="Calibri"/>
              </a:rPr>
              <a:t>24</a:t>
            </a:r>
          </a:p>
        </p:txBody>
      </p:sp>
      <p:sp>
        <p:nvSpPr>
          <p:cNvPr id="185" name="Rectangle 184"/>
          <p:cNvSpPr/>
          <p:nvPr/>
        </p:nvSpPr>
        <p:spPr>
          <a:xfrm rot="18159101">
            <a:off x="1535522" y="3344871"/>
            <a:ext cx="159405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6" name="Isosceles Triangle 185"/>
          <p:cNvSpPr/>
          <p:nvPr/>
        </p:nvSpPr>
        <p:spPr>
          <a:xfrm rot="1959101">
            <a:off x="2348552" y="3257289"/>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7" name="TextBox 186"/>
          <p:cNvSpPr txBox="1"/>
          <p:nvPr/>
        </p:nvSpPr>
        <p:spPr>
          <a:xfrm>
            <a:off x="1644470" y="3627771"/>
            <a:ext cx="800000" cy="220000"/>
          </a:xfrm>
          <a:prstGeom prst="rect">
            <a:avLst/>
          </a:prstGeom>
          <a:noFill/>
        </p:spPr>
        <p:txBody>
          <a:bodyPr wrap="none" anchor="ctr" lIns="0" rIns="0" tIns="0" bIns="0">
            <a:spAutoFit/>
          </a:bodyPr>
          <a:lstStyle/>
          <a:p>
            <a:pPr algn="ctr"/>
            <a:r>
              <a:rPr sz="900" i="0" b="0">
                <a:solidFill>
                  <a:srgbClr val="000000"/>
                </a:solidFill>
                <a:latin typeface="Calibri"/>
              </a:rPr>
              <a:t>25</a:t>
            </a:r>
          </a:p>
        </p:txBody>
      </p:sp>
      <p:sp>
        <p:nvSpPr>
          <p:cNvPr id="188" name="Rectangle 187"/>
          <p:cNvSpPr/>
          <p:nvPr/>
        </p:nvSpPr>
        <p:spPr>
          <a:xfrm rot="19281863">
            <a:off x="1782040" y="3672222"/>
            <a:ext cx="110101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9" name="Isosceles Triangle 188"/>
          <p:cNvSpPr/>
          <p:nvPr/>
        </p:nvSpPr>
        <p:spPr>
          <a:xfrm rot="3081863">
            <a:off x="2348552" y="3617375"/>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0" name="TextBox 189"/>
          <p:cNvSpPr txBox="1"/>
          <p:nvPr/>
        </p:nvSpPr>
        <p:spPr>
          <a:xfrm>
            <a:off x="1652241" y="3750084"/>
            <a:ext cx="800000" cy="220000"/>
          </a:xfrm>
          <a:prstGeom prst="rect">
            <a:avLst/>
          </a:prstGeom>
          <a:noFill/>
        </p:spPr>
        <p:txBody>
          <a:bodyPr wrap="none" anchor="ctr" lIns="0" rIns="0" tIns="0" bIns="0">
            <a:spAutoFit/>
          </a:bodyPr>
          <a:lstStyle/>
          <a:p>
            <a:pPr algn="ctr"/>
            <a:r>
              <a:rPr sz="900" i="0" b="0">
                <a:solidFill>
                  <a:srgbClr val="000000"/>
                </a:solidFill>
                <a:latin typeface="Calibri"/>
              </a:rPr>
              <a:t>25</a:t>
            </a:r>
          </a:p>
        </p:txBody>
      </p:sp>
      <p:sp>
        <p:nvSpPr>
          <p:cNvPr id="191" name="Rectangle 190"/>
          <p:cNvSpPr/>
          <p:nvPr/>
        </p:nvSpPr>
        <p:spPr>
          <a:xfrm>
            <a:off x="1902529" y="4015941"/>
            <a:ext cx="86004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2" name="Isosceles Triangle 191"/>
          <p:cNvSpPr/>
          <p:nvPr/>
        </p:nvSpPr>
        <p:spPr>
          <a:xfrm rot="5400000">
            <a:off x="2348552" y="3995466"/>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3" name="TextBox 192"/>
          <p:cNvSpPr txBox="1"/>
          <p:nvPr/>
        </p:nvSpPr>
        <p:spPr>
          <a:xfrm>
            <a:off x="1674537" y="3879755"/>
            <a:ext cx="800000" cy="220000"/>
          </a:xfrm>
          <a:prstGeom prst="rect">
            <a:avLst/>
          </a:prstGeom>
          <a:noFill/>
        </p:spPr>
        <p:txBody>
          <a:bodyPr wrap="none" anchor="ctr" lIns="0" rIns="0" tIns="0" bIns="0">
            <a:spAutoFit/>
          </a:bodyPr>
          <a:lstStyle/>
          <a:p>
            <a:pPr algn="ctr"/>
            <a:r>
              <a:rPr sz="900" i="0" b="0">
                <a:solidFill>
                  <a:srgbClr val="000000"/>
                </a:solidFill>
                <a:latin typeface="Calibri"/>
              </a:rPr>
              <a:t>25</a:t>
            </a:r>
          </a:p>
        </p:txBody>
      </p:sp>
      <p:sp>
        <p:nvSpPr>
          <p:cNvPr id="194" name="Rectangle 193"/>
          <p:cNvSpPr/>
          <p:nvPr/>
        </p:nvSpPr>
        <p:spPr>
          <a:xfrm rot="2589631">
            <a:off x="2633093" y="3001152"/>
            <a:ext cx="95710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5" name="Isosceles Triangle 194"/>
          <p:cNvSpPr/>
          <p:nvPr/>
        </p:nvSpPr>
        <p:spPr>
          <a:xfrm rot="7989631">
            <a:off x="3119554" y="3013412"/>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2746252" y="2863774"/>
            <a:ext cx="800000" cy="220000"/>
          </a:xfrm>
          <a:prstGeom prst="rect">
            <a:avLst/>
          </a:prstGeom>
          <a:noFill/>
        </p:spPr>
        <p:txBody>
          <a:bodyPr wrap="none" anchor="ctr" lIns="0" rIns="0" tIns="0" bIns="0">
            <a:spAutoFit/>
          </a:bodyPr>
          <a:lstStyle/>
          <a:p>
            <a:pPr algn="ctr"/>
            <a:r>
              <a:rPr sz="900" i="0" b="0">
                <a:solidFill>
                  <a:srgbClr val="000000"/>
                </a:solidFill>
                <a:latin typeface="Calibri"/>
              </a:rPr>
              <a:t>38</a:t>
            </a:r>
          </a:p>
        </p:txBody>
      </p:sp>
      <p:sp>
        <p:nvSpPr>
          <p:cNvPr id="197" name="Rectangle 196"/>
          <p:cNvSpPr/>
          <p:nvPr/>
        </p:nvSpPr>
        <p:spPr>
          <a:xfrm>
            <a:off x="2762571" y="3328503"/>
            <a:ext cx="69815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8" name="Isosceles Triangle 197"/>
          <p:cNvSpPr/>
          <p:nvPr/>
        </p:nvSpPr>
        <p:spPr>
          <a:xfrm rot="5400000">
            <a:off x="3119554" y="330802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9" name="TextBox 198"/>
          <p:cNvSpPr txBox="1"/>
          <p:nvPr/>
        </p:nvSpPr>
        <p:spPr>
          <a:xfrm>
            <a:off x="2711646" y="3278619"/>
            <a:ext cx="800000" cy="220000"/>
          </a:xfrm>
          <a:prstGeom prst="rect">
            <a:avLst/>
          </a:prstGeom>
          <a:noFill/>
        </p:spPr>
        <p:txBody>
          <a:bodyPr wrap="none" anchor="ctr" lIns="0" rIns="0" tIns="0" bIns="0">
            <a:spAutoFit/>
          </a:bodyPr>
          <a:lstStyle/>
          <a:p>
            <a:pPr algn="ctr"/>
            <a:r>
              <a:rPr sz="900" i="0" b="0">
                <a:solidFill>
                  <a:srgbClr val="000000"/>
                </a:solidFill>
                <a:latin typeface="Calibri"/>
              </a:rPr>
              <a:t>39</a:t>
            </a:r>
          </a:p>
        </p:txBody>
      </p:sp>
      <p:sp>
        <p:nvSpPr>
          <p:cNvPr id="200" name="Rectangle 199"/>
          <p:cNvSpPr/>
          <p:nvPr/>
        </p:nvSpPr>
        <p:spPr>
          <a:xfrm rot="18926580">
            <a:off x="2621752" y="3672222"/>
            <a:ext cx="97978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1" name="Isosceles Triangle 200"/>
          <p:cNvSpPr/>
          <p:nvPr/>
        </p:nvSpPr>
        <p:spPr>
          <a:xfrm rot="2726580">
            <a:off x="3119554" y="3617375"/>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2" name="TextBox 201"/>
          <p:cNvSpPr txBox="1"/>
          <p:nvPr/>
        </p:nvSpPr>
        <p:spPr>
          <a:xfrm>
            <a:off x="2747142" y="3607796"/>
            <a:ext cx="800000" cy="220000"/>
          </a:xfrm>
          <a:prstGeom prst="rect">
            <a:avLst/>
          </a:prstGeom>
          <a:noFill/>
        </p:spPr>
        <p:txBody>
          <a:bodyPr wrap="none" anchor="ctr" lIns="0" rIns="0" tIns="0" bIns="0">
            <a:spAutoFit/>
          </a:bodyPr>
          <a:lstStyle/>
          <a:p>
            <a:pPr algn="ctr"/>
            <a:r>
              <a:rPr sz="900" i="0" b="0">
                <a:solidFill>
                  <a:srgbClr val="000000"/>
                </a:solidFill>
                <a:latin typeface="Calibri"/>
              </a:rPr>
              <a:t>37</a:t>
            </a:r>
          </a:p>
        </p:txBody>
      </p:sp>
      <p:sp>
        <p:nvSpPr>
          <p:cNvPr id="203" name="Oval 202"/>
          <p:cNvSpPr/>
          <p:nvPr/>
        </p:nvSpPr>
        <p:spPr>
          <a:xfrm>
            <a:off x="324546" y="3323297"/>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4" name="TextBox 203"/>
          <p:cNvSpPr txBox="1"/>
          <p:nvPr/>
        </p:nvSpPr>
        <p:spPr>
          <a:xfrm>
            <a:off x="44638" y="3218028"/>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S</a:t>
            </a:r>
          </a:p>
        </p:txBody>
      </p:sp>
      <p:sp>
        <p:nvSpPr>
          <p:cNvPr id="205" name="Oval 204"/>
          <p:cNvSpPr/>
          <p:nvPr/>
        </p:nvSpPr>
        <p:spPr>
          <a:xfrm>
            <a:off x="1027757" y="2668595"/>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6" name="TextBox 205"/>
          <p:cNvSpPr txBox="1"/>
          <p:nvPr/>
        </p:nvSpPr>
        <p:spPr>
          <a:xfrm>
            <a:off x="792488" y="2509759"/>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A</a:t>
            </a:r>
          </a:p>
        </p:txBody>
      </p:sp>
      <p:sp>
        <p:nvSpPr>
          <p:cNvPr id="207" name="Oval 206"/>
          <p:cNvSpPr/>
          <p:nvPr/>
        </p:nvSpPr>
        <p:spPr>
          <a:xfrm>
            <a:off x="1027757" y="3323297"/>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8" name="TextBox 207"/>
          <p:cNvSpPr txBox="1"/>
          <p:nvPr/>
        </p:nvSpPr>
        <p:spPr>
          <a:xfrm>
            <a:off x="741897" y="3218028"/>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B</a:t>
            </a:r>
          </a:p>
        </p:txBody>
      </p:sp>
      <p:sp>
        <p:nvSpPr>
          <p:cNvPr id="209" name="Oval 208"/>
          <p:cNvSpPr/>
          <p:nvPr/>
        </p:nvSpPr>
        <p:spPr>
          <a:xfrm>
            <a:off x="1027757" y="4010735"/>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0" name="TextBox 209"/>
          <p:cNvSpPr txBox="1"/>
          <p:nvPr/>
        </p:nvSpPr>
        <p:spPr>
          <a:xfrm>
            <a:off x="792488" y="3959033"/>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C</a:t>
            </a:r>
          </a:p>
        </p:txBody>
      </p:sp>
      <p:sp>
        <p:nvSpPr>
          <p:cNvPr id="211" name="Oval 210"/>
          <p:cNvSpPr/>
          <p:nvPr/>
        </p:nvSpPr>
        <p:spPr>
          <a:xfrm>
            <a:off x="1887798" y="2668595"/>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2" name="TextBox 211"/>
          <p:cNvSpPr txBox="1"/>
          <p:nvPr/>
        </p:nvSpPr>
        <p:spPr>
          <a:xfrm>
            <a:off x="1652529" y="2509759"/>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D</a:t>
            </a:r>
          </a:p>
        </p:txBody>
      </p:sp>
      <p:sp>
        <p:nvSpPr>
          <p:cNvPr id="213" name="Oval 212"/>
          <p:cNvSpPr/>
          <p:nvPr/>
        </p:nvSpPr>
        <p:spPr>
          <a:xfrm>
            <a:off x="1887798" y="3323297"/>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4" name="TextBox 213"/>
          <p:cNvSpPr txBox="1"/>
          <p:nvPr/>
        </p:nvSpPr>
        <p:spPr>
          <a:xfrm>
            <a:off x="1652529" y="3158510"/>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E</a:t>
            </a:r>
          </a:p>
        </p:txBody>
      </p:sp>
      <p:sp>
        <p:nvSpPr>
          <p:cNvPr id="215" name="Oval 214"/>
          <p:cNvSpPr/>
          <p:nvPr/>
        </p:nvSpPr>
        <p:spPr>
          <a:xfrm>
            <a:off x="1887798" y="4010735"/>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6" name="TextBox 215"/>
          <p:cNvSpPr txBox="1"/>
          <p:nvPr/>
        </p:nvSpPr>
        <p:spPr>
          <a:xfrm>
            <a:off x="1652529" y="3959033"/>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F</a:t>
            </a:r>
          </a:p>
        </p:txBody>
      </p:sp>
      <p:sp>
        <p:nvSpPr>
          <p:cNvPr id="217" name="Oval 216"/>
          <p:cNvSpPr/>
          <p:nvPr/>
        </p:nvSpPr>
        <p:spPr>
          <a:xfrm>
            <a:off x="2747840" y="2668595"/>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8" name="TextBox 217"/>
          <p:cNvSpPr txBox="1"/>
          <p:nvPr/>
        </p:nvSpPr>
        <p:spPr>
          <a:xfrm>
            <a:off x="2512571" y="2509759"/>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G</a:t>
            </a:r>
          </a:p>
        </p:txBody>
      </p:sp>
      <p:sp>
        <p:nvSpPr>
          <p:cNvPr id="219" name="Oval 218"/>
          <p:cNvSpPr/>
          <p:nvPr/>
        </p:nvSpPr>
        <p:spPr>
          <a:xfrm>
            <a:off x="2747840" y="3323297"/>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0" name="TextBox 219"/>
          <p:cNvSpPr txBox="1"/>
          <p:nvPr/>
        </p:nvSpPr>
        <p:spPr>
          <a:xfrm>
            <a:off x="2563161" y="3218028"/>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H</a:t>
            </a:r>
          </a:p>
        </p:txBody>
      </p:sp>
      <p:sp>
        <p:nvSpPr>
          <p:cNvPr id="221" name="Oval 220"/>
          <p:cNvSpPr/>
          <p:nvPr/>
        </p:nvSpPr>
        <p:spPr>
          <a:xfrm>
            <a:off x="2747840" y="4010735"/>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2" name="TextBox 221"/>
          <p:cNvSpPr txBox="1"/>
          <p:nvPr/>
        </p:nvSpPr>
        <p:spPr>
          <a:xfrm>
            <a:off x="2512571" y="3959033"/>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I</a:t>
            </a:r>
          </a:p>
        </p:txBody>
      </p:sp>
      <p:sp>
        <p:nvSpPr>
          <p:cNvPr id="223" name="Oval 222"/>
          <p:cNvSpPr/>
          <p:nvPr/>
        </p:nvSpPr>
        <p:spPr>
          <a:xfrm>
            <a:off x="3445991" y="3323297"/>
            <a:ext cx="29461" cy="29461"/>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4" name="TextBox 223"/>
          <p:cNvSpPr txBox="1"/>
          <p:nvPr/>
        </p:nvSpPr>
        <p:spPr>
          <a:xfrm>
            <a:off x="3255361" y="3218028"/>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T</a:t>
            </a:r>
          </a:p>
        </p:txBody>
      </p:sp>
      <p:sp>
        <p:nvSpPr>
          <p:cNvPr id="225" name="Rectangle 224"/>
          <p:cNvSpPr/>
          <p:nvPr/>
        </p:nvSpPr>
        <p:spPr>
          <a:xfrm rot="19022751">
            <a:off x="210481" y="2994677"/>
            <a:ext cx="960802"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6" name="Rectangle 225"/>
          <p:cNvSpPr/>
          <p:nvPr/>
        </p:nvSpPr>
        <p:spPr>
          <a:xfrm rot="3440899">
            <a:off x="675480" y="3338396"/>
            <a:ext cx="1594055"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7" name="Rectangle 226"/>
          <p:cNvSpPr/>
          <p:nvPr/>
        </p:nvSpPr>
        <p:spPr>
          <a:xfrm rot="19281863">
            <a:off x="1782040" y="3665747"/>
            <a:ext cx="1101018"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8" name="Rectangle 227"/>
          <p:cNvSpPr/>
          <p:nvPr/>
        </p:nvSpPr>
        <p:spPr>
          <a:xfrm>
            <a:off x="2762571" y="3322028"/>
            <a:ext cx="698151"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9" name="TextBox 228"/>
          <p:cNvSpPr txBox="1"/>
          <p:nvPr/>
        </p:nvSpPr>
        <p:spPr>
          <a:xfrm>
            <a:off x="250000" y="5280000"/>
            <a:ext cx="3300000" cy="1020000"/>
          </a:xfrm>
          <a:prstGeom prst="rect">
            <a:avLst/>
          </a:prstGeom>
          <a:noFill/>
        </p:spPr>
        <p:txBody>
          <a:bodyPr wrap="square" anchor="t" lIns="45720" rIns="45720">
            <a:spAutoFit/>
          </a:bodyPr>
          <a:lstStyle/>
          <a:p>
            <a:pPr algn="l"/>
            <a:r>
              <a:rPr sz="1200" b="1" i="0">
                <a:solidFill>
                  <a:srgbClr val="FF0000"/>
                </a:solidFill>
                <a:latin typeface="Calibri"/>
              </a:rPr>
              <a:t>b  The longest route length is 134 and the route is SAFHT.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9"/>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1"/>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2"/>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3"/>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1"/>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2"/>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63"/>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65"/>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6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67"/>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68"/>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69"/>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70"/>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6"/>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8"/>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9"/>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71"/>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72"/>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73"/>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4"/>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75"/>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76"/>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77"/>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78"/>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79"/>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80"/>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81"/>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82"/>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83"/>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84"/>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85"/>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86"/>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87"/>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88"/>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89"/>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90"/>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91"/>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92"/>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93"/>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94"/>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95"/>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96"/>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97"/>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98"/>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99"/>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00"/>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101"/>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102"/>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103"/>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104"/>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105"/>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106"/>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107"/>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108"/>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09"/>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10"/>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111"/>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112"/>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113"/>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114"/>
                                        </p:tgtEl>
                                        <p:attrNameLst>
                                          <p:attrName>style.visibility</p:attrName>
                                        </p:attrNameLst>
                                      </p:cBhvr>
                                      <p:to>
                                        <p:strVal val="visible"/>
                                      </p:to>
                                    </p:set>
                                  </p:childTnLst>
                                </p:cTn>
                              </p:par>
                              <p:par>
                                <p:cTn id="247" presetID="1" presetClass="entr" presetSubtype="0" fill="hold" grpId="0" nodeType="withEffect">
                                  <p:stCondLst>
                                    <p:cond delay="0"/>
                                  </p:stCondLst>
                                  <p:childTnLst>
                                    <p:set>
                                      <p:cBhvr>
                                        <p:cTn id="248" dur="1" fill="hold">
                                          <p:stCondLst>
                                            <p:cond delay="0"/>
                                          </p:stCondLst>
                                        </p:cTn>
                                        <p:tgtEl>
                                          <p:spTgt spid="115"/>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grpId="0" nodeType="clickEffect">
                                  <p:stCondLst>
                                    <p:cond delay="0"/>
                                  </p:stCondLst>
                                  <p:childTnLst>
                                    <p:set>
                                      <p:cBhvr>
                                        <p:cTn id="252" dur="1" fill="hold">
                                          <p:stCondLst>
                                            <p:cond delay="0"/>
                                          </p:stCondLst>
                                        </p:cTn>
                                        <p:tgtEl>
                                          <p:spTgt spid="6"/>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7"/>
                                        </p:tgtEl>
                                        <p:attrNameLst>
                                          <p:attrName>style.visibility</p:attrName>
                                        </p:attrNameLst>
                                      </p:cBhvr>
                                      <p:to>
                                        <p:strVal val="visible"/>
                                      </p:to>
                                    </p:set>
                                  </p:childTnLst>
                                </p:cTn>
                              </p:par>
                              <p:par>
                                <p:cTn id="255" presetID="1" presetClass="entr" presetSubtype="0" fill="hold" grpId="0" nodeType="withEffect">
                                  <p:stCondLst>
                                    <p:cond delay="0"/>
                                  </p:stCondLst>
                                  <p:childTnLst>
                                    <p:set>
                                      <p:cBhvr>
                                        <p:cTn id="256" dur="1" fill="hold">
                                          <p:stCondLst>
                                            <p:cond delay="0"/>
                                          </p:stCondLst>
                                        </p:cTn>
                                        <p:tgtEl>
                                          <p:spTgt spid="8"/>
                                        </p:tgtEl>
                                        <p:attrNameLst>
                                          <p:attrName>style.visibility</p:attrName>
                                        </p:attrNameLst>
                                      </p:cBhvr>
                                      <p:to>
                                        <p:strVal val="visible"/>
                                      </p:to>
                                    </p:set>
                                  </p:childTnLst>
                                </p:cTn>
                              </p:par>
                              <p:par>
                                <p:cTn id="257" presetID="1" presetClass="entr" presetSubtype="0" fill="hold" grpId="0" nodeType="withEffect">
                                  <p:stCondLst>
                                    <p:cond delay="0"/>
                                  </p:stCondLst>
                                  <p:childTnLst>
                                    <p:set>
                                      <p:cBhvr>
                                        <p:cTn id="258" dur="1" fill="hold">
                                          <p:stCondLst>
                                            <p:cond delay="0"/>
                                          </p:stCondLst>
                                        </p:cTn>
                                        <p:tgtEl>
                                          <p:spTgt spid="9"/>
                                        </p:tgtEl>
                                        <p:attrNameLst>
                                          <p:attrName>style.visibility</p:attrName>
                                        </p:attrNameLst>
                                      </p:cBhvr>
                                      <p:to>
                                        <p:strVal val="visible"/>
                                      </p:to>
                                    </p:set>
                                  </p:childTnLst>
                                </p:cTn>
                              </p:par>
                              <p:par>
                                <p:cTn id="259" presetID="1" presetClass="entr" presetSubtype="0" fill="hold" grpId="0" nodeType="withEffect">
                                  <p:stCondLst>
                                    <p:cond delay="0"/>
                                  </p:stCondLst>
                                  <p:childTnLst>
                                    <p:set>
                                      <p:cBhvr>
                                        <p:cTn id="260" dur="1" fill="hold">
                                          <p:stCondLst>
                                            <p:cond delay="0"/>
                                          </p:stCondLst>
                                        </p:cTn>
                                        <p:tgtEl>
                                          <p:spTgt spid="10"/>
                                        </p:tgtEl>
                                        <p:attrNameLst>
                                          <p:attrName>style.visibility</p:attrName>
                                        </p:attrNameLst>
                                      </p:cBhvr>
                                      <p:to>
                                        <p:strVal val="visible"/>
                                      </p:to>
                                    </p:set>
                                  </p:childTnLst>
                                </p:cTn>
                              </p:par>
                              <p:par>
                                <p:cTn id="261" presetID="1" presetClass="entr" presetSubtype="0" fill="hold" grpId="0" nodeType="withEffect">
                                  <p:stCondLst>
                                    <p:cond delay="0"/>
                                  </p:stCondLst>
                                  <p:childTnLst>
                                    <p:set>
                                      <p:cBhvr>
                                        <p:cTn id="262" dur="1" fill="hold">
                                          <p:stCondLst>
                                            <p:cond delay="0"/>
                                          </p:stCondLst>
                                        </p:cTn>
                                        <p:tgtEl>
                                          <p:spTgt spid="116"/>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117"/>
                                        </p:tgtEl>
                                        <p:attrNameLst>
                                          <p:attrName>style.visibility</p:attrName>
                                        </p:attrNameLst>
                                      </p:cBhvr>
                                      <p:to>
                                        <p:strVal val="visible"/>
                                      </p:to>
                                    </p:set>
                                  </p:childTnLst>
                                </p:cTn>
                              </p:par>
                              <p:par>
                                <p:cTn id="265" presetID="1" presetClass="entr" presetSubtype="0" fill="hold" grpId="0" nodeType="withEffect">
                                  <p:stCondLst>
                                    <p:cond delay="0"/>
                                  </p:stCondLst>
                                  <p:childTnLst>
                                    <p:set>
                                      <p:cBhvr>
                                        <p:cTn id="266" dur="1" fill="hold">
                                          <p:stCondLst>
                                            <p:cond delay="0"/>
                                          </p:stCondLst>
                                        </p:cTn>
                                        <p:tgtEl>
                                          <p:spTgt spid="118"/>
                                        </p:tgtEl>
                                        <p:attrNameLst>
                                          <p:attrName>style.visibility</p:attrName>
                                        </p:attrNameLst>
                                      </p:cBhvr>
                                      <p:to>
                                        <p:strVal val="visible"/>
                                      </p:to>
                                    </p:set>
                                  </p:childTnLst>
                                </p:cTn>
                              </p:par>
                              <p:par>
                                <p:cTn id="267" presetID="1" presetClass="entr" presetSubtype="0" fill="hold" grpId="0" nodeType="withEffect">
                                  <p:stCondLst>
                                    <p:cond delay="0"/>
                                  </p:stCondLst>
                                  <p:childTnLst>
                                    <p:set>
                                      <p:cBhvr>
                                        <p:cTn id="268" dur="1" fill="hold">
                                          <p:stCondLst>
                                            <p:cond delay="0"/>
                                          </p:stCondLst>
                                        </p:cTn>
                                        <p:tgtEl>
                                          <p:spTgt spid="119"/>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120"/>
                                        </p:tgtEl>
                                        <p:attrNameLst>
                                          <p:attrName>style.visibility</p:attrName>
                                        </p:attrNameLst>
                                      </p:cBhvr>
                                      <p:to>
                                        <p:strVal val="visible"/>
                                      </p:to>
                                    </p:set>
                                  </p:childTnLst>
                                </p:cTn>
                              </p:par>
                              <p:par>
                                <p:cTn id="271" presetID="1" presetClass="entr" presetSubtype="0" fill="hold" grpId="0" nodeType="withEffect">
                                  <p:stCondLst>
                                    <p:cond delay="0"/>
                                  </p:stCondLst>
                                  <p:childTnLst>
                                    <p:set>
                                      <p:cBhvr>
                                        <p:cTn id="272" dur="1" fill="hold">
                                          <p:stCondLst>
                                            <p:cond delay="0"/>
                                          </p:stCondLst>
                                        </p:cTn>
                                        <p:tgtEl>
                                          <p:spTgt spid="121"/>
                                        </p:tgtEl>
                                        <p:attrNameLst>
                                          <p:attrName>style.visibility</p:attrName>
                                        </p:attrNameLst>
                                      </p:cBhvr>
                                      <p:to>
                                        <p:strVal val="visible"/>
                                      </p:to>
                                    </p:set>
                                  </p:childTnLst>
                                </p:cTn>
                              </p:par>
                              <p:par>
                                <p:cTn id="273" presetID="1" presetClass="entr" presetSubtype="0" fill="hold" grpId="0" nodeType="withEffect">
                                  <p:stCondLst>
                                    <p:cond delay="0"/>
                                  </p:stCondLst>
                                  <p:childTnLst>
                                    <p:set>
                                      <p:cBhvr>
                                        <p:cTn id="274" dur="1" fill="hold">
                                          <p:stCondLst>
                                            <p:cond delay="0"/>
                                          </p:stCondLst>
                                        </p:cTn>
                                        <p:tgtEl>
                                          <p:spTgt spid="122"/>
                                        </p:tgtEl>
                                        <p:attrNameLst>
                                          <p:attrName>style.visibility</p:attrName>
                                        </p:attrNameLst>
                                      </p:cBhvr>
                                      <p:to>
                                        <p:strVal val="visible"/>
                                      </p:to>
                                    </p:set>
                                  </p:childTnLst>
                                </p:cTn>
                              </p:par>
                              <p:par>
                                <p:cTn id="275" presetID="1" presetClass="entr" presetSubtype="0" fill="hold" grpId="0" nodeType="withEffect">
                                  <p:stCondLst>
                                    <p:cond delay="0"/>
                                  </p:stCondLst>
                                  <p:childTnLst>
                                    <p:set>
                                      <p:cBhvr>
                                        <p:cTn id="276" dur="1" fill="hold">
                                          <p:stCondLst>
                                            <p:cond delay="0"/>
                                          </p:stCondLst>
                                        </p:cTn>
                                        <p:tgtEl>
                                          <p:spTgt spid="123"/>
                                        </p:tgtEl>
                                        <p:attrNameLst>
                                          <p:attrName>style.visibility</p:attrName>
                                        </p:attrNameLst>
                                      </p:cBhvr>
                                      <p:to>
                                        <p:strVal val="visible"/>
                                      </p:to>
                                    </p:set>
                                  </p:childTnLst>
                                </p:cTn>
                              </p:par>
                              <p:par>
                                <p:cTn id="277" presetID="1" presetClass="entr" presetSubtype="0" fill="hold" grpId="0" nodeType="withEffect">
                                  <p:stCondLst>
                                    <p:cond delay="0"/>
                                  </p:stCondLst>
                                  <p:childTnLst>
                                    <p:set>
                                      <p:cBhvr>
                                        <p:cTn id="278" dur="1" fill="hold">
                                          <p:stCondLst>
                                            <p:cond delay="0"/>
                                          </p:stCondLst>
                                        </p:cTn>
                                        <p:tgtEl>
                                          <p:spTgt spid="124"/>
                                        </p:tgtEl>
                                        <p:attrNameLst>
                                          <p:attrName>style.visibility</p:attrName>
                                        </p:attrNameLst>
                                      </p:cBhvr>
                                      <p:to>
                                        <p:strVal val="visible"/>
                                      </p:to>
                                    </p:set>
                                  </p:childTnLst>
                                </p:cTn>
                              </p:par>
                              <p:par>
                                <p:cTn id="279" presetID="1" presetClass="entr" presetSubtype="0" fill="hold" grpId="0" nodeType="withEffect">
                                  <p:stCondLst>
                                    <p:cond delay="0"/>
                                  </p:stCondLst>
                                  <p:childTnLst>
                                    <p:set>
                                      <p:cBhvr>
                                        <p:cTn id="280" dur="1" fill="hold">
                                          <p:stCondLst>
                                            <p:cond delay="0"/>
                                          </p:stCondLst>
                                        </p:cTn>
                                        <p:tgtEl>
                                          <p:spTgt spid="125"/>
                                        </p:tgtEl>
                                        <p:attrNameLst>
                                          <p:attrName>style.visibility</p:attrName>
                                        </p:attrNameLst>
                                      </p:cBhvr>
                                      <p:to>
                                        <p:strVal val="visible"/>
                                      </p:to>
                                    </p:set>
                                  </p:childTnLst>
                                </p:cTn>
                              </p:par>
                              <p:par>
                                <p:cTn id="281" presetID="1" presetClass="entr" presetSubtype="0" fill="hold" grpId="0" nodeType="withEffect">
                                  <p:stCondLst>
                                    <p:cond delay="0"/>
                                  </p:stCondLst>
                                  <p:childTnLst>
                                    <p:set>
                                      <p:cBhvr>
                                        <p:cTn id="282" dur="1" fill="hold">
                                          <p:stCondLst>
                                            <p:cond delay="0"/>
                                          </p:stCondLst>
                                        </p:cTn>
                                        <p:tgtEl>
                                          <p:spTgt spid="126"/>
                                        </p:tgtEl>
                                        <p:attrNameLst>
                                          <p:attrName>style.visibility</p:attrName>
                                        </p:attrNameLst>
                                      </p:cBhvr>
                                      <p:to>
                                        <p:strVal val="visible"/>
                                      </p:to>
                                    </p:set>
                                  </p:childTnLst>
                                </p:cTn>
                              </p:par>
                              <p:par>
                                <p:cTn id="283" presetID="1" presetClass="entr" presetSubtype="0" fill="hold" grpId="0" nodeType="withEffect">
                                  <p:stCondLst>
                                    <p:cond delay="0"/>
                                  </p:stCondLst>
                                  <p:childTnLst>
                                    <p:set>
                                      <p:cBhvr>
                                        <p:cTn id="284" dur="1" fill="hold">
                                          <p:stCondLst>
                                            <p:cond delay="0"/>
                                          </p:stCondLst>
                                        </p:cTn>
                                        <p:tgtEl>
                                          <p:spTgt spid="127"/>
                                        </p:tgtEl>
                                        <p:attrNameLst>
                                          <p:attrName>style.visibility</p:attrName>
                                        </p:attrNameLst>
                                      </p:cBhvr>
                                      <p:to>
                                        <p:strVal val="visible"/>
                                      </p:to>
                                    </p:set>
                                  </p:childTnLst>
                                </p:cTn>
                              </p:par>
                              <p:par>
                                <p:cTn id="285" presetID="1" presetClass="entr" presetSubtype="0" fill="hold" grpId="0" nodeType="withEffect">
                                  <p:stCondLst>
                                    <p:cond delay="0"/>
                                  </p:stCondLst>
                                  <p:childTnLst>
                                    <p:set>
                                      <p:cBhvr>
                                        <p:cTn id="286" dur="1" fill="hold">
                                          <p:stCondLst>
                                            <p:cond delay="0"/>
                                          </p:stCondLst>
                                        </p:cTn>
                                        <p:tgtEl>
                                          <p:spTgt spid="128"/>
                                        </p:tgtEl>
                                        <p:attrNameLst>
                                          <p:attrName>style.visibility</p:attrName>
                                        </p:attrNameLst>
                                      </p:cBhvr>
                                      <p:to>
                                        <p:strVal val="visible"/>
                                      </p:to>
                                    </p:set>
                                  </p:childTnLst>
                                </p:cTn>
                              </p:par>
                              <p:par>
                                <p:cTn id="287" presetID="1" presetClass="entr" presetSubtype="0" fill="hold" grpId="0" nodeType="withEffect">
                                  <p:stCondLst>
                                    <p:cond delay="0"/>
                                  </p:stCondLst>
                                  <p:childTnLst>
                                    <p:set>
                                      <p:cBhvr>
                                        <p:cTn id="288" dur="1" fill="hold">
                                          <p:stCondLst>
                                            <p:cond delay="0"/>
                                          </p:stCondLst>
                                        </p:cTn>
                                        <p:tgtEl>
                                          <p:spTgt spid="129"/>
                                        </p:tgtEl>
                                        <p:attrNameLst>
                                          <p:attrName>style.visibility</p:attrName>
                                        </p:attrNameLst>
                                      </p:cBhvr>
                                      <p:to>
                                        <p:strVal val="visible"/>
                                      </p:to>
                                    </p:set>
                                  </p:childTnLst>
                                </p:cTn>
                              </p:par>
                              <p:par>
                                <p:cTn id="289" presetID="1" presetClass="entr" presetSubtype="0" fill="hold" grpId="0" nodeType="withEffect">
                                  <p:stCondLst>
                                    <p:cond delay="0"/>
                                  </p:stCondLst>
                                  <p:childTnLst>
                                    <p:set>
                                      <p:cBhvr>
                                        <p:cTn id="290" dur="1" fill="hold">
                                          <p:stCondLst>
                                            <p:cond delay="0"/>
                                          </p:stCondLst>
                                        </p:cTn>
                                        <p:tgtEl>
                                          <p:spTgt spid="130"/>
                                        </p:tgtEl>
                                        <p:attrNameLst>
                                          <p:attrName>style.visibility</p:attrName>
                                        </p:attrNameLst>
                                      </p:cBhvr>
                                      <p:to>
                                        <p:strVal val="visible"/>
                                      </p:to>
                                    </p:set>
                                  </p:childTnLst>
                                </p:cTn>
                              </p:par>
                            </p:childTnLst>
                          </p:cTn>
                        </p:par>
                      </p:childTnLst>
                    </p:cTn>
                  </p:par>
                  <p:par>
                    <p:cTn id="291" fill="hold">
                      <p:stCondLst>
                        <p:cond delay="indefinite"/>
                      </p:stCondLst>
                      <p:childTnLst>
                        <p:par>
                          <p:cTn id="292" fill="hold">
                            <p:stCondLst>
                              <p:cond delay="0"/>
                            </p:stCondLst>
                            <p:childTnLst>
                              <p:par>
                                <p:cTn id="293" presetID="1" presetClass="entr" presetSubtype="0" fill="hold" grpId="0" nodeType="clickEffect">
                                  <p:stCondLst>
                                    <p:cond delay="0"/>
                                  </p:stCondLst>
                                  <p:childTnLst>
                                    <p:set>
                                      <p:cBhvr>
                                        <p:cTn id="294" dur="1" fill="hold">
                                          <p:stCondLst>
                                            <p:cond delay="0"/>
                                          </p:stCondLst>
                                        </p:cTn>
                                        <p:tgtEl>
                                          <p:spTgt spid="225"/>
                                        </p:tgtEl>
                                        <p:attrNameLst>
                                          <p:attrName>style.visibility</p:attrName>
                                        </p:attrNameLst>
                                      </p:cBhvr>
                                      <p:to>
                                        <p:strVal val="visible"/>
                                      </p:to>
                                    </p:set>
                                  </p:childTnLst>
                                </p:cTn>
                              </p:par>
                              <p:par>
                                <p:cTn id="295" presetID="1" presetClass="entr" presetSubtype="0" fill="hold" grpId="0" nodeType="withEffect">
                                  <p:stCondLst>
                                    <p:cond delay="0"/>
                                  </p:stCondLst>
                                  <p:childTnLst>
                                    <p:set>
                                      <p:cBhvr>
                                        <p:cTn id="296" dur="1" fill="hold">
                                          <p:stCondLst>
                                            <p:cond delay="0"/>
                                          </p:stCondLst>
                                        </p:cTn>
                                        <p:tgtEl>
                                          <p:spTgt spid="226"/>
                                        </p:tgtEl>
                                        <p:attrNameLst>
                                          <p:attrName>style.visibility</p:attrName>
                                        </p:attrNameLst>
                                      </p:cBhvr>
                                      <p:to>
                                        <p:strVal val="visible"/>
                                      </p:to>
                                    </p:set>
                                  </p:childTnLst>
                                </p:cTn>
                              </p:par>
                              <p:par>
                                <p:cTn id="297" presetID="1" presetClass="entr" presetSubtype="0" fill="hold" grpId="0" nodeType="withEffect">
                                  <p:stCondLst>
                                    <p:cond delay="0"/>
                                  </p:stCondLst>
                                  <p:childTnLst>
                                    <p:set>
                                      <p:cBhvr>
                                        <p:cTn id="298" dur="1" fill="hold">
                                          <p:stCondLst>
                                            <p:cond delay="0"/>
                                          </p:stCondLst>
                                        </p:cTn>
                                        <p:tgtEl>
                                          <p:spTgt spid="227"/>
                                        </p:tgtEl>
                                        <p:attrNameLst>
                                          <p:attrName>style.visibility</p:attrName>
                                        </p:attrNameLst>
                                      </p:cBhvr>
                                      <p:to>
                                        <p:strVal val="visible"/>
                                      </p:to>
                                    </p:set>
                                  </p:childTnLst>
                                </p:cTn>
                              </p:par>
                              <p:par>
                                <p:cTn id="299" presetID="1" presetClass="entr" presetSubtype="0" fill="hold" grpId="0" nodeType="withEffect">
                                  <p:stCondLst>
                                    <p:cond delay="0"/>
                                  </p:stCondLst>
                                  <p:childTnLst>
                                    <p:set>
                                      <p:cBhvr>
                                        <p:cTn id="300" dur="1" fill="hold">
                                          <p:stCondLst>
                                            <p:cond delay="0"/>
                                          </p:stCondLst>
                                        </p:cTn>
                                        <p:tgtEl>
                                          <p:spTgt spid="228"/>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ntr" presetSubtype="0" fill="hold" grpId="0" nodeType="clickEffect">
                                  <p:stCondLst>
                                    <p:cond delay="0"/>
                                  </p:stCondLst>
                                  <p:childTnLst>
                                    <p:set>
                                      <p:cBhvr>
                                        <p:cTn id="304" dur="1" fill="hold">
                                          <p:stCondLst>
                                            <p:cond delay="0"/>
                                          </p:stCondLst>
                                        </p:cTn>
                                        <p:tgtEl>
                                          <p:spTgt spid="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225" grpId="0" animBg="1"/>
      <p:bldP spid="226" grpId="0" animBg="1"/>
      <p:bldP spid="227" grpId="0" animBg="1"/>
      <p:bldP spid="228" grpId="0" animBg="1"/>
      <p:bldP spid="229" grpId="0" animBg="1"/>
    </p:bldLst>
  </p:timing>
</p:sld>
</file>

<file path=ppt/slides/slide9.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Shortest and Longest Path Problems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5A</a:t>
            </a:r>
          </a:p>
        </p:txBody>
      </p:sp>
      <p:sp>
        <p:nvSpPr>
          <p:cNvPr id="4" name="TextBox 3"/>
          <p:cNvSpPr txBox="1"/>
          <p:nvPr/>
        </p:nvSpPr>
        <p:spPr>
          <a:xfrm>
            <a:off x="250000" y="1000000"/>
            <a:ext cx="3300000" cy="4800000"/>
          </a:xfrm>
          <a:prstGeom prst="rect">
            <a:avLst/>
          </a:prstGeom>
          <a:noFill/>
        </p:spPr>
        <p:txBody>
          <a:bodyPr wrap="square" anchor="t" lIns="45720" rIns="45720">
            <a:spAutoFit/>
          </a:bodyPr>
          <a:lstStyle/>
          <a:p>
            <a:pPr algn="ctr"/>
            <a:r>
              <a:rPr sz="1200" b="1" i="0">
                <a:solidFill>
                  <a:srgbClr val="000000"/>
                </a:solidFill>
                <a:latin typeface="Calibri"/>
              </a:rPr>
              <a:t>Some problems are given as a network with a context</a:t>
            </a:r>
          </a:p>
          <a:p>
            <a:pPr algn="ctr"/>
            <a:r>
              <a:rPr sz="1200" b="0" i="0">
                <a:solidFill>
                  <a:srgbClr val="000000"/>
                </a:solidFill>
                <a:latin typeface="Calibri"/>
              </a:rPr>
              <a:t/>
            </a:r>
          </a:p>
          <a:p>
            <a:pPr algn="ctr"/>
            <a:r>
              <a:rPr sz="1200" b="0" i="0">
                <a:solidFill>
                  <a:srgbClr val="000000"/>
                </a:solidFill>
                <a:latin typeface="Calibri"/>
              </a:rPr>
              <a:t>Negative weights can be used for costs and positive weights for revenues</a:t>
            </a:r>
          </a:p>
          <a:p>
            <a:pPr algn="ctr"/>
            <a:r>
              <a:rPr sz="1200" b="0" i="0">
                <a:solidFill>
                  <a:srgbClr val="000000"/>
                </a:solidFill>
                <a:latin typeface="Calibri"/>
              </a:rPr>
              <a:t/>
            </a:r>
          </a:p>
          <a:p>
            <a:pPr algn="ctr"/>
            <a:r>
              <a:rPr sz="1200" b="0" i="0">
                <a:solidFill>
                  <a:srgbClr val="000000"/>
                </a:solidFill>
                <a:latin typeface="Calibri"/>
              </a:rPr>
              <a:t>Express your final answer in context, so that a non-mathematician could follow it</a:t>
            </a:r>
          </a:p>
        </p:txBody>
      </p:sp>
      <p:sp>
        <p:nvSpPr>
          <p:cNvPr id="5" name="TextBox 4"/>
          <p:cNvSpPr txBox="1"/>
          <p:nvPr/>
        </p:nvSpPr>
        <p:spPr>
          <a:xfrm>
            <a:off x="3750000" y="1000000"/>
            <a:ext cx="5150000" cy="2300000"/>
          </a:xfrm>
          <a:prstGeom prst="rect">
            <a:avLst/>
          </a:prstGeom>
          <a:noFill/>
        </p:spPr>
        <p:txBody>
          <a:bodyPr wrap="square" anchor="t" lIns="45720" rIns="45720">
            <a:spAutoFit/>
          </a:bodyPr>
          <a:lstStyle/>
          <a:p>
            <a:pPr algn="l"/>
            <a:r>
              <a:rPr sz="1100" b="0" i="0">
                <a:solidFill>
                  <a:srgbClr val="000000"/>
                </a:solidFill>
                <a:latin typeface="Calibri"/>
              </a:rPr>
              <a:t>A firm is creating a three-year plan, and considering a possible expansion. If the firm expands there will be costs, due to purchasing new premises and equipment, but also increased revenue. To establish the effect of the decisions, the firm will then calculate the effect on selling all of its assets at the end of the three-year period.</a:t>
            </a:r>
          </a:p>
          <a:p>
            <a:pPr algn="l"/>
            <a:r>
              <a:rPr sz="1100" b="0" i="0">
                <a:solidFill>
                  <a:srgbClr val="000000"/>
                </a:solidFill>
                <a:latin typeface="Calibri"/>
              </a:rPr>
              <a:t>The firm can only expand a maximum of two times due to plant restrictions.</a:t>
            </a:r>
          </a:p>
          <a:p>
            <a:pPr algn="l"/>
            <a:r>
              <a:rPr sz="1100" b="0" i="0">
                <a:solidFill>
                  <a:srgbClr val="000000"/>
                </a:solidFill>
                <a:latin typeface="Calibri"/>
              </a:rPr>
              <a:t>The results of the decisions are shown in the network below, with negative numbers indicating costs and positive numbers indicating revenues, in £100 000s.</a:t>
            </a:r>
          </a:p>
          <a:p>
            <a:pPr algn="l"/>
            <a:r>
              <a:rPr sz="1100" b="0" i="0">
                <a:solidFill>
                  <a:srgbClr val="000000"/>
                </a:solidFill>
                <a:latin typeface="Calibri"/>
              </a:rPr>
              <a:t>Determine the strategy that maximises the profit over the three-year period.</a:t>
            </a:r>
          </a:p>
        </p:txBody>
      </p:sp>
      <p:sp>
        <p:nvSpPr>
          <p:cNvPr id="6" name="Rectangle 5"/>
          <p:cNvSpPr/>
          <p:nvPr/>
        </p:nvSpPr>
        <p:spPr>
          <a:xfrm>
            <a:off x="4100818" y="3526211"/>
            <a:ext cx="96071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Isosceles Triangle 6"/>
          <p:cNvSpPr/>
          <p:nvPr/>
        </p:nvSpPr>
        <p:spPr>
          <a:xfrm rot="5400000">
            <a:off x="4593210" y="3495736"/>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181174" y="3365409"/>
            <a:ext cx="800000" cy="220000"/>
          </a:xfrm>
          <a:prstGeom prst="rect">
            <a:avLst/>
          </a:prstGeom>
          <a:noFill/>
        </p:spPr>
        <p:txBody>
          <a:bodyPr wrap="none" anchor="ctr" lIns="0" rIns="0" tIns="0" bIns="0">
            <a:spAutoFit/>
          </a:bodyPr>
          <a:lstStyle/>
          <a:p>
            <a:pPr algn="ctr"/>
            <a:r>
              <a:rPr sz="1100" i="0" b="0">
                <a:solidFill>
                  <a:srgbClr val="000000"/>
                </a:solidFill>
                <a:latin typeface="Calibri"/>
              </a:rPr>
              <a:t>12</a:t>
            </a:r>
          </a:p>
        </p:txBody>
      </p:sp>
      <p:sp>
        <p:nvSpPr>
          <p:cNvPr id="9" name="Rectangle 8"/>
          <p:cNvSpPr/>
          <p:nvPr/>
        </p:nvSpPr>
        <p:spPr>
          <a:xfrm rot="2021404">
            <a:off x="4003858" y="3846448"/>
            <a:ext cx="115463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Isosceles Triangle 9"/>
          <p:cNvSpPr/>
          <p:nvPr/>
        </p:nvSpPr>
        <p:spPr>
          <a:xfrm rot="7421404">
            <a:off x="4593210" y="3847997"/>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225792" y="3679046"/>
            <a:ext cx="800000" cy="220000"/>
          </a:xfrm>
          <a:prstGeom prst="rect">
            <a:avLst/>
          </a:prstGeom>
          <a:noFill/>
        </p:spPr>
        <p:txBody>
          <a:bodyPr wrap="none" anchor="ctr" lIns="0" rIns="0" tIns="0" bIns="0">
            <a:spAutoFit/>
          </a:bodyPr>
          <a:lstStyle/>
          <a:p>
            <a:pPr algn="ctr"/>
            <a:r>
              <a:rPr sz="1100" i="0" b="0">
                <a:solidFill>
                  <a:srgbClr val="000000"/>
                </a:solidFill>
                <a:latin typeface="Calibri"/>
              </a:rPr>
              <a:t>−70</a:t>
            </a:r>
          </a:p>
        </p:txBody>
      </p:sp>
      <p:sp>
        <p:nvSpPr>
          <p:cNvPr id="12" name="Rectangle 11"/>
          <p:cNvSpPr/>
          <p:nvPr/>
        </p:nvSpPr>
        <p:spPr>
          <a:xfrm>
            <a:off x="5061530" y="3526211"/>
            <a:ext cx="104567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Isosceles Triangle 12"/>
          <p:cNvSpPr/>
          <p:nvPr/>
        </p:nvSpPr>
        <p:spPr>
          <a:xfrm rot="5400000">
            <a:off x="5600650" y="3495736"/>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184367" y="3365409"/>
            <a:ext cx="800000" cy="220000"/>
          </a:xfrm>
          <a:prstGeom prst="rect">
            <a:avLst/>
          </a:prstGeom>
          <a:noFill/>
        </p:spPr>
        <p:txBody>
          <a:bodyPr wrap="none" anchor="ctr" lIns="0" rIns="0" tIns="0" bIns="0">
            <a:spAutoFit/>
          </a:bodyPr>
          <a:lstStyle/>
          <a:p>
            <a:pPr algn="ctr"/>
            <a:r>
              <a:rPr sz="1100" i="0" b="0">
                <a:solidFill>
                  <a:srgbClr val="000000"/>
                </a:solidFill>
                <a:latin typeface="Calibri"/>
              </a:rPr>
              <a:t>18</a:t>
            </a:r>
          </a:p>
        </p:txBody>
      </p:sp>
      <p:sp>
        <p:nvSpPr>
          <p:cNvPr id="15" name="Rectangle 14"/>
          <p:cNvSpPr/>
          <p:nvPr/>
        </p:nvSpPr>
        <p:spPr>
          <a:xfrm rot="1889248">
            <a:off x="4971252" y="3846448"/>
            <a:ext cx="122623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Isosceles Triangle 15"/>
          <p:cNvSpPr/>
          <p:nvPr/>
        </p:nvSpPr>
        <p:spPr>
          <a:xfrm rot="7289248">
            <a:off x="5600650" y="3847997"/>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226380" y="3677381"/>
            <a:ext cx="800000" cy="220000"/>
          </a:xfrm>
          <a:prstGeom prst="rect">
            <a:avLst/>
          </a:prstGeom>
          <a:noFill/>
        </p:spPr>
        <p:txBody>
          <a:bodyPr wrap="none" anchor="ctr" lIns="0" rIns="0" tIns="0" bIns="0">
            <a:spAutoFit/>
          </a:bodyPr>
          <a:lstStyle/>
          <a:p>
            <a:pPr algn="ctr"/>
            <a:r>
              <a:rPr sz="1100" i="0" b="0">
                <a:solidFill>
                  <a:srgbClr val="000000"/>
                </a:solidFill>
                <a:latin typeface="Calibri"/>
              </a:rPr>
              <a:t>−60</a:t>
            </a:r>
          </a:p>
        </p:txBody>
      </p:sp>
      <p:sp>
        <p:nvSpPr>
          <p:cNvPr id="18" name="Rectangle 17"/>
          <p:cNvSpPr/>
          <p:nvPr/>
        </p:nvSpPr>
        <p:spPr>
          <a:xfrm>
            <a:off x="5061530" y="4166686"/>
            <a:ext cx="104567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Isosceles Triangle 18"/>
          <p:cNvSpPr/>
          <p:nvPr/>
        </p:nvSpPr>
        <p:spPr>
          <a:xfrm rot="5400000">
            <a:off x="5600650" y="4136211"/>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132083" y="4126538"/>
            <a:ext cx="800000" cy="220000"/>
          </a:xfrm>
          <a:prstGeom prst="rect">
            <a:avLst/>
          </a:prstGeom>
          <a:noFill/>
        </p:spPr>
        <p:txBody>
          <a:bodyPr wrap="none" anchor="ctr" lIns="0" rIns="0" tIns="0" bIns="0">
            <a:spAutoFit/>
          </a:bodyPr>
          <a:lstStyle/>
          <a:p>
            <a:pPr algn="ctr"/>
            <a:r>
              <a:rPr sz="1100" i="0" b="0">
                <a:solidFill>
                  <a:srgbClr val="000000"/>
                </a:solidFill>
                <a:latin typeface="Calibri"/>
              </a:rPr>
              <a:t>90</a:t>
            </a:r>
          </a:p>
        </p:txBody>
      </p:sp>
      <p:sp>
        <p:nvSpPr>
          <p:cNvPr id="21" name="Rectangle 20"/>
          <p:cNvSpPr/>
          <p:nvPr/>
        </p:nvSpPr>
        <p:spPr>
          <a:xfrm rot="1996493">
            <a:off x="4959000" y="4509797"/>
            <a:ext cx="125073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Isosceles Triangle 21"/>
          <p:cNvSpPr/>
          <p:nvPr/>
        </p:nvSpPr>
        <p:spPr>
          <a:xfrm rot="7396493">
            <a:off x="5600650" y="4513634"/>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228499" y="4342074"/>
            <a:ext cx="800000" cy="220000"/>
          </a:xfrm>
          <a:prstGeom prst="rect">
            <a:avLst/>
          </a:prstGeom>
          <a:noFill/>
        </p:spPr>
        <p:txBody>
          <a:bodyPr wrap="none" anchor="ctr" lIns="0" rIns="0" tIns="0" bIns="0">
            <a:spAutoFit/>
          </a:bodyPr>
          <a:lstStyle/>
          <a:p>
            <a:pPr algn="ctr"/>
            <a:r>
              <a:rPr sz="1100" i="0" b="0">
                <a:solidFill>
                  <a:srgbClr val="000000"/>
                </a:solidFill>
                <a:latin typeface="Calibri"/>
              </a:rPr>
              <a:t>10</a:t>
            </a:r>
          </a:p>
        </p:txBody>
      </p:sp>
      <p:sp>
        <p:nvSpPr>
          <p:cNvPr id="24" name="Rectangle 23"/>
          <p:cNvSpPr/>
          <p:nvPr/>
        </p:nvSpPr>
        <p:spPr>
          <a:xfrm>
            <a:off x="6107203" y="3526211"/>
            <a:ext cx="110449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Isosceles Triangle 24"/>
          <p:cNvSpPr/>
          <p:nvPr/>
        </p:nvSpPr>
        <p:spPr>
          <a:xfrm rot="5400000">
            <a:off x="6678674" y="3495736"/>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259450" y="3365409"/>
            <a:ext cx="800000" cy="220000"/>
          </a:xfrm>
          <a:prstGeom prst="rect">
            <a:avLst/>
          </a:prstGeom>
          <a:noFill/>
        </p:spPr>
        <p:txBody>
          <a:bodyPr wrap="none" anchor="ctr" lIns="0" rIns="0" tIns="0" bIns="0">
            <a:spAutoFit/>
          </a:bodyPr>
          <a:lstStyle/>
          <a:p>
            <a:pPr algn="ctr"/>
            <a:r>
              <a:rPr sz="1100" i="0" b="0">
                <a:solidFill>
                  <a:srgbClr val="000000"/>
                </a:solidFill>
                <a:latin typeface="Calibri"/>
              </a:rPr>
              <a:t>30</a:t>
            </a:r>
          </a:p>
        </p:txBody>
      </p:sp>
      <p:sp>
        <p:nvSpPr>
          <p:cNvPr id="27" name="Rectangle 26"/>
          <p:cNvSpPr/>
          <p:nvPr/>
        </p:nvSpPr>
        <p:spPr>
          <a:xfrm rot="1806520">
            <a:off x="6021071" y="3846448"/>
            <a:ext cx="127675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Isosceles Triangle 27"/>
          <p:cNvSpPr/>
          <p:nvPr/>
        </p:nvSpPr>
        <p:spPr>
          <a:xfrm rot="7206520">
            <a:off x="6678674" y="3847997"/>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299800" y="3676390"/>
            <a:ext cx="800000" cy="220000"/>
          </a:xfrm>
          <a:prstGeom prst="rect">
            <a:avLst/>
          </a:prstGeom>
          <a:noFill/>
        </p:spPr>
        <p:txBody>
          <a:bodyPr wrap="none" anchor="ctr" lIns="0" rIns="0" tIns="0" bIns="0">
            <a:spAutoFit/>
          </a:bodyPr>
          <a:lstStyle/>
          <a:p>
            <a:pPr algn="ctr"/>
            <a:r>
              <a:rPr sz="1100" i="0" b="0">
                <a:solidFill>
                  <a:srgbClr val="000000"/>
                </a:solidFill>
                <a:latin typeface="Calibri"/>
              </a:rPr>
              <a:t>−55</a:t>
            </a:r>
          </a:p>
        </p:txBody>
      </p:sp>
      <p:sp>
        <p:nvSpPr>
          <p:cNvPr id="30" name="Rectangle 29"/>
          <p:cNvSpPr/>
          <p:nvPr/>
        </p:nvSpPr>
        <p:spPr>
          <a:xfrm>
            <a:off x="6107203" y="4166686"/>
            <a:ext cx="110449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Isosceles Triangle 30"/>
          <p:cNvSpPr/>
          <p:nvPr/>
        </p:nvSpPr>
        <p:spPr>
          <a:xfrm rot="5400000">
            <a:off x="6678674" y="4136211"/>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259450" y="4126538"/>
            <a:ext cx="800000" cy="220000"/>
          </a:xfrm>
          <a:prstGeom prst="rect">
            <a:avLst/>
          </a:prstGeom>
          <a:noFill/>
        </p:spPr>
        <p:txBody>
          <a:bodyPr wrap="none" anchor="ctr" lIns="0" rIns="0" tIns="0" bIns="0">
            <a:spAutoFit/>
          </a:bodyPr>
          <a:lstStyle/>
          <a:p>
            <a:pPr algn="ctr"/>
            <a:r>
              <a:rPr sz="1100" i="0" b="0">
                <a:solidFill>
                  <a:srgbClr val="000000"/>
                </a:solidFill>
                <a:latin typeface="Calibri"/>
              </a:rPr>
              <a:t>120</a:t>
            </a:r>
          </a:p>
        </p:txBody>
      </p:sp>
      <p:sp>
        <p:nvSpPr>
          <p:cNvPr id="33" name="Rectangle 32"/>
          <p:cNvSpPr/>
          <p:nvPr/>
        </p:nvSpPr>
        <p:spPr>
          <a:xfrm rot="1911165">
            <a:off x="6009295" y="4509797"/>
            <a:ext cx="130030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Isosceles Triangle 33"/>
          <p:cNvSpPr/>
          <p:nvPr/>
        </p:nvSpPr>
        <p:spPr>
          <a:xfrm rot="7311165">
            <a:off x="6678674" y="4513634"/>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301899" y="4340999"/>
            <a:ext cx="800000" cy="220000"/>
          </a:xfrm>
          <a:prstGeom prst="rect">
            <a:avLst/>
          </a:prstGeom>
          <a:noFill/>
        </p:spPr>
        <p:txBody>
          <a:bodyPr wrap="none" anchor="ctr" lIns="0" rIns="0" tIns="0" bIns="0">
            <a:spAutoFit/>
          </a:bodyPr>
          <a:lstStyle/>
          <a:p>
            <a:pPr algn="ctr"/>
            <a:r>
              <a:rPr sz="1100" i="0" b="0">
                <a:solidFill>
                  <a:srgbClr val="000000"/>
                </a:solidFill>
                <a:latin typeface="Calibri"/>
              </a:rPr>
              <a:t>20</a:t>
            </a:r>
          </a:p>
        </p:txBody>
      </p:sp>
      <p:sp>
        <p:nvSpPr>
          <p:cNvPr id="36" name="Rectangle 35"/>
          <p:cNvSpPr/>
          <p:nvPr/>
        </p:nvSpPr>
        <p:spPr>
          <a:xfrm>
            <a:off x="6107203" y="4852909"/>
            <a:ext cx="110449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Isosceles Triangle 36"/>
          <p:cNvSpPr/>
          <p:nvPr/>
        </p:nvSpPr>
        <p:spPr>
          <a:xfrm rot="5400000">
            <a:off x="6678674" y="4822434"/>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6259450" y="4812761"/>
            <a:ext cx="800000" cy="220000"/>
          </a:xfrm>
          <a:prstGeom prst="rect">
            <a:avLst/>
          </a:prstGeom>
          <a:noFill/>
        </p:spPr>
        <p:txBody>
          <a:bodyPr wrap="none" anchor="ctr" lIns="0" rIns="0" tIns="0" bIns="0">
            <a:spAutoFit/>
          </a:bodyPr>
          <a:lstStyle/>
          <a:p>
            <a:pPr algn="ctr"/>
            <a:r>
              <a:rPr sz="1100" i="0" b="0">
                <a:solidFill>
                  <a:srgbClr val="000000"/>
                </a:solidFill>
                <a:latin typeface="Calibri"/>
              </a:rPr>
              <a:t>150</a:t>
            </a:r>
          </a:p>
        </p:txBody>
      </p:sp>
      <p:sp>
        <p:nvSpPr>
          <p:cNvPr id="39" name="Rectangle 38"/>
          <p:cNvSpPr/>
          <p:nvPr/>
        </p:nvSpPr>
        <p:spPr>
          <a:xfrm rot="1586916">
            <a:off x="7136442" y="3846448"/>
            <a:ext cx="143799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Isosceles Triangle 39"/>
          <p:cNvSpPr/>
          <p:nvPr/>
        </p:nvSpPr>
        <p:spPr>
          <a:xfrm rot="6986916">
            <a:off x="7883813" y="3847997"/>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7489025" y="3678457"/>
            <a:ext cx="800000" cy="220000"/>
          </a:xfrm>
          <a:prstGeom prst="rect">
            <a:avLst/>
          </a:prstGeom>
          <a:noFill/>
        </p:spPr>
        <p:txBody>
          <a:bodyPr wrap="none" anchor="ctr" lIns="0" rIns="0" tIns="0" bIns="0">
            <a:spAutoFit/>
          </a:bodyPr>
          <a:lstStyle/>
          <a:p>
            <a:pPr algn="ctr"/>
            <a:r>
              <a:rPr sz="1100" i="0" b="0">
                <a:solidFill>
                  <a:srgbClr val="000000"/>
                </a:solidFill>
                <a:latin typeface="Calibri"/>
              </a:rPr>
              <a:t>40</a:t>
            </a:r>
          </a:p>
        </p:txBody>
      </p:sp>
      <p:sp>
        <p:nvSpPr>
          <p:cNvPr id="42" name="Rectangle 41"/>
          <p:cNvSpPr/>
          <p:nvPr/>
        </p:nvSpPr>
        <p:spPr>
          <a:xfrm>
            <a:off x="7211696" y="4166686"/>
            <a:ext cx="128748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Isosceles Triangle 42"/>
          <p:cNvSpPr/>
          <p:nvPr/>
        </p:nvSpPr>
        <p:spPr>
          <a:xfrm rot="5400000">
            <a:off x="7883813" y="4136211"/>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7391064" y="4126538"/>
            <a:ext cx="800000" cy="220000"/>
          </a:xfrm>
          <a:prstGeom prst="rect">
            <a:avLst/>
          </a:prstGeom>
          <a:noFill/>
        </p:spPr>
        <p:txBody>
          <a:bodyPr wrap="none" anchor="ctr" lIns="0" rIns="0" tIns="0" bIns="0">
            <a:spAutoFit/>
          </a:bodyPr>
          <a:lstStyle/>
          <a:p>
            <a:pPr algn="ctr"/>
            <a:r>
              <a:rPr sz="1100" i="0" b="0">
                <a:solidFill>
                  <a:srgbClr val="000000"/>
                </a:solidFill>
                <a:latin typeface="Calibri"/>
              </a:rPr>
              <a:t>90</a:t>
            </a:r>
          </a:p>
        </p:txBody>
      </p:sp>
      <p:sp>
        <p:nvSpPr>
          <p:cNvPr id="45" name="Rectangle 44"/>
          <p:cNvSpPr/>
          <p:nvPr/>
        </p:nvSpPr>
        <p:spPr>
          <a:xfrm rot="19916557">
            <a:off x="7125966" y="4509797"/>
            <a:ext cx="145894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Isosceles Triangle 45"/>
          <p:cNvSpPr/>
          <p:nvPr/>
        </p:nvSpPr>
        <p:spPr>
          <a:xfrm rot="3716557">
            <a:off x="7883813" y="4445011"/>
            <a:ext cx="72000" cy="8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7493272" y="4480306"/>
            <a:ext cx="800000" cy="220000"/>
          </a:xfrm>
          <a:prstGeom prst="rect">
            <a:avLst/>
          </a:prstGeom>
          <a:noFill/>
        </p:spPr>
        <p:txBody>
          <a:bodyPr wrap="none" anchor="ctr" lIns="0" rIns="0" tIns="0" bIns="0">
            <a:spAutoFit/>
          </a:bodyPr>
          <a:lstStyle/>
          <a:p>
            <a:pPr algn="ctr"/>
            <a:r>
              <a:rPr sz="1100" i="0" b="0">
                <a:solidFill>
                  <a:srgbClr val="000000"/>
                </a:solidFill>
                <a:latin typeface="Calibri"/>
              </a:rPr>
              <a:t>150</a:t>
            </a:r>
          </a:p>
        </p:txBody>
      </p:sp>
      <p:sp>
        <p:nvSpPr>
          <p:cNvPr id="48" name="Oval 47"/>
          <p:cNvSpPr/>
          <p:nvPr/>
        </p:nvSpPr>
        <p:spPr>
          <a:xfrm>
            <a:off x="4075933" y="3510851"/>
            <a:ext cx="49770" cy="4977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3775409" y="3390600"/>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S</a:t>
            </a:r>
          </a:p>
        </p:txBody>
      </p:sp>
      <p:sp>
        <p:nvSpPr>
          <p:cNvPr id="50" name="Oval 49"/>
          <p:cNvSpPr/>
          <p:nvPr/>
        </p:nvSpPr>
        <p:spPr>
          <a:xfrm>
            <a:off x="5036645" y="3510851"/>
            <a:ext cx="49770" cy="4977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4811530" y="3330272"/>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A</a:t>
            </a:r>
          </a:p>
        </p:txBody>
      </p:sp>
      <p:sp>
        <p:nvSpPr>
          <p:cNvPr id="52" name="Oval 51"/>
          <p:cNvSpPr/>
          <p:nvPr/>
        </p:nvSpPr>
        <p:spPr>
          <a:xfrm>
            <a:off x="6082318" y="3510851"/>
            <a:ext cx="49770" cy="4977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5857203" y="3330272"/>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C</a:t>
            </a:r>
          </a:p>
        </p:txBody>
      </p:sp>
      <p:sp>
        <p:nvSpPr>
          <p:cNvPr id="54" name="Oval 53"/>
          <p:cNvSpPr/>
          <p:nvPr/>
        </p:nvSpPr>
        <p:spPr>
          <a:xfrm>
            <a:off x="7186811" y="3510851"/>
            <a:ext cx="49770" cy="4977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6961696" y="3330272"/>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F</a:t>
            </a:r>
          </a:p>
        </p:txBody>
      </p:sp>
      <p:sp>
        <p:nvSpPr>
          <p:cNvPr id="56" name="Oval 55"/>
          <p:cNvSpPr/>
          <p:nvPr/>
        </p:nvSpPr>
        <p:spPr>
          <a:xfrm>
            <a:off x="5036645" y="4151326"/>
            <a:ext cx="49770" cy="4977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4761257" y="4131620"/>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B</a:t>
            </a:r>
          </a:p>
        </p:txBody>
      </p:sp>
      <p:sp>
        <p:nvSpPr>
          <p:cNvPr id="58" name="Oval 57"/>
          <p:cNvSpPr/>
          <p:nvPr/>
        </p:nvSpPr>
        <p:spPr>
          <a:xfrm>
            <a:off x="6082318" y="4151326"/>
            <a:ext cx="49770" cy="4977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5857203" y="3970747"/>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D</a:t>
            </a:r>
          </a:p>
        </p:txBody>
      </p:sp>
      <p:sp>
        <p:nvSpPr>
          <p:cNvPr id="60" name="Oval 59"/>
          <p:cNvSpPr/>
          <p:nvPr/>
        </p:nvSpPr>
        <p:spPr>
          <a:xfrm>
            <a:off x="7186811" y="4151326"/>
            <a:ext cx="49770" cy="4977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6961696" y="3970747"/>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G</a:t>
            </a:r>
          </a:p>
        </p:txBody>
      </p:sp>
      <p:sp>
        <p:nvSpPr>
          <p:cNvPr id="62" name="Oval 61"/>
          <p:cNvSpPr/>
          <p:nvPr/>
        </p:nvSpPr>
        <p:spPr>
          <a:xfrm>
            <a:off x="6082318" y="4837549"/>
            <a:ext cx="49770" cy="4977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TextBox 62"/>
          <p:cNvSpPr txBox="1"/>
          <p:nvPr/>
        </p:nvSpPr>
        <p:spPr>
          <a:xfrm>
            <a:off x="5857203" y="4827898"/>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E</a:t>
            </a:r>
          </a:p>
        </p:txBody>
      </p:sp>
      <p:sp>
        <p:nvSpPr>
          <p:cNvPr id="64" name="Oval 63"/>
          <p:cNvSpPr/>
          <p:nvPr/>
        </p:nvSpPr>
        <p:spPr>
          <a:xfrm>
            <a:off x="7186811" y="4837549"/>
            <a:ext cx="49770" cy="4977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TextBox 64"/>
          <p:cNvSpPr txBox="1"/>
          <p:nvPr/>
        </p:nvSpPr>
        <p:spPr>
          <a:xfrm>
            <a:off x="6961696" y="4827898"/>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H</a:t>
            </a:r>
          </a:p>
        </p:txBody>
      </p:sp>
      <p:sp>
        <p:nvSpPr>
          <p:cNvPr id="66" name="Oval 65"/>
          <p:cNvSpPr/>
          <p:nvPr/>
        </p:nvSpPr>
        <p:spPr>
          <a:xfrm>
            <a:off x="8474296" y="4151326"/>
            <a:ext cx="49770" cy="49770"/>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TextBox 66"/>
          <p:cNvSpPr txBox="1"/>
          <p:nvPr/>
        </p:nvSpPr>
        <p:spPr>
          <a:xfrm>
            <a:off x="8324590" y="4056211"/>
            <a:ext cx="500000" cy="240000"/>
          </a:xfrm>
          <a:prstGeom prst="rect">
            <a:avLst/>
          </a:prstGeom>
          <a:noFill/>
        </p:spPr>
        <p:txBody>
          <a:bodyPr wrap="none" anchor="ctr" lIns="0" rIns="0" tIns="0" bIns="0">
            <a:spAutoFit/>
          </a:bodyPr>
          <a:lstStyle/>
          <a:p>
            <a:pPr algn="ctr"/>
            <a:r>
              <a:rPr sz="1200" i="1" b="0">
                <a:solidFill>
                  <a:srgbClr val="000000"/>
                </a:solidFill>
                <a:latin typeface="Times New Roman"/>
              </a:rPr>
              <a:t>T</a:t>
            </a:r>
          </a:p>
        </p:txBody>
      </p:sp>
      <p:sp>
        <p:nvSpPr>
          <p:cNvPr id="68" name="TextBox 67"/>
          <p:cNvSpPr txBox="1"/>
          <p:nvPr/>
        </p:nvSpPr>
        <p:spPr>
          <a:xfrm>
            <a:off x="3920028" y="3846519"/>
            <a:ext cx="900000" cy="220000"/>
          </a:xfrm>
          <a:prstGeom prst="rect">
            <a:avLst/>
          </a:prstGeom>
          <a:noFill/>
        </p:spPr>
        <p:txBody>
          <a:bodyPr wrap="none" anchor="ctr" lIns="0" rIns="0" tIns="0" bIns="0">
            <a:spAutoFit/>
          </a:bodyPr>
          <a:lstStyle/>
          <a:p>
            <a:pPr algn="ctr"/>
            <a:r>
              <a:rPr sz="1000" i="0" b="0">
                <a:solidFill>
                  <a:srgbClr val="000000"/>
                </a:solidFill>
                <a:latin typeface="Calibri"/>
              </a:rPr>
              <a:t>Expand</a:t>
            </a:r>
          </a:p>
        </p:txBody>
      </p:sp>
      <p:sp>
        <p:nvSpPr>
          <p:cNvPr id="69" name="TextBox 68"/>
          <p:cNvSpPr txBox="1"/>
          <p:nvPr/>
        </p:nvSpPr>
        <p:spPr>
          <a:xfrm>
            <a:off x="4923221" y="3846519"/>
            <a:ext cx="900000" cy="220000"/>
          </a:xfrm>
          <a:prstGeom prst="rect">
            <a:avLst/>
          </a:prstGeom>
          <a:noFill/>
        </p:spPr>
        <p:txBody>
          <a:bodyPr wrap="none" anchor="ctr" lIns="0" rIns="0" tIns="0" bIns="0">
            <a:spAutoFit/>
          </a:bodyPr>
          <a:lstStyle/>
          <a:p>
            <a:pPr algn="ctr"/>
            <a:r>
              <a:rPr sz="1000" i="0" b="0">
                <a:solidFill>
                  <a:srgbClr val="000000"/>
                </a:solidFill>
                <a:latin typeface="Calibri"/>
              </a:rPr>
              <a:t>Expand</a:t>
            </a:r>
          </a:p>
        </p:txBody>
      </p:sp>
      <p:sp>
        <p:nvSpPr>
          <p:cNvPr id="70" name="TextBox 69"/>
          <p:cNvSpPr txBox="1"/>
          <p:nvPr/>
        </p:nvSpPr>
        <p:spPr>
          <a:xfrm>
            <a:off x="5998304" y="3846519"/>
            <a:ext cx="900000" cy="220000"/>
          </a:xfrm>
          <a:prstGeom prst="rect">
            <a:avLst/>
          </a:prstGeom>
          <a:noFill/>
        </p:spPr>
        <p:txBody>
          <a:bodyPr wrap="none" anchor="ctr" lIns="0" rIns="0" tIns="0" bIns="0">
            <a:spAutoFit/>
          </a:bodyPr>
          <a:lstStyle/>
          <a:p>
            <a:pPr algn="ctr"/>
            <a:r>
              <a:rPr sz="1000" i="0" b="0">
                <a:solidFill>
                  <a:srgbClr val="000000"/>
                </a:solidFill>
                <a:latin typeface="Calibri"/>
              </a:rPr>
              <a:t>Expand</a:t>
            </a:r>
          </a:p>
        </p:txBody>
      </p:sp>
      <p:sp>
        <p:nvSpPr>
          <p:cNvPr id="71" name="TextBox 70"/>
          <p:cNvSpPr txBox="1"/>
          <p:nvPr/>
        </p:nvSpPr>
        <p:spPr>
          <a:xfrm>
            <a:off x="4923221" y="4509868"/>
            <a:ext cx="900000" cy="220000"/>
          </a:xfrm>
          <a:prstGeom prst="rect">
            <a:avLst/>
          </a:prstGeom>
          <a:noFill/>
        </p:spPr>
        <p:txBody>
          <a:bodyPr wrap="none" anchor="ctr" lIns="0" rIns="0" tIns="0" bIns="0">
            <a:spAutoFit/>
          </a:bodyPr>
          <a:lstStyle/>
          <a:p>
            <a:pPr algn="ctr"/>
            <a:r>
              <a:rPr sz="1000" i="0" b="0">
                <a:solidFill>
                  <a:srgbClr val="000000"/>
                </a:solidFill>
                <a:latin typeface="Calibri"/>
              </a:rPr>
              <a:t>Expand</a:t>
            </a:r>
          </a:p>
        </p:txBody>
      </p:sp>
      <p:sp>
        <p:nvSpPr>
          <p:cNvPr id="72" name="TextBox 71"/>
          <p:cNvSpPr txBox="1"/>
          <p:nvPr/>
        </p:nvSpPr>
        <p:spPr>
          <a:xfrm>
            <a:off x="5998304" y="4509868"/>
            <a:ext cx="900000" cy="220000"/>
          </a:xfrm>
          <a:prstGeom prst="rect">
            <a:avLst/>
          </a:prstGeom>
          <a:noFill/>
        </p:spPr>
        <p:txBody>
          <a:bodyPr wrap="none" anchor="ctr" lIns="0" rIns="0" tIns="0" bIns="0">
            <a:spAutoFit/>
          </a:bodyPr>
          <a:lstStyle/>
          <a:p>
            <a:pPr algn="ctr"/>
            <a:r>
              <a:rPr sz="1000" i="0" b="0">
                <a:solidFill>
                  <a:srgbClr val="000000"/>
                </a:solidFill>
                <a:latin typeface="Calibri"/>
              </a:rPr>
              <a:t>Expand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Shortest and Longest Path Problems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5A</a:t>
            </a:r>
          </a:p>
        </p:txBody>
      </p:sp>
      <p:sp>
        <p:nvSpPr>
          <p:cNvPr id="4" name="TextBox 3"/>
          <p:cNvSpPr txBox="1"/>
          <p:nvPr/>
        </p:nvSpPr>
        <p:spPr>
          <a:xfrm>
            <a:off x="250000" y="1000000"/>
            <a:ext cx="3300000" cy="2000000"/>
          </a:xfrm>
          <a:prstGeom prst="rect">
            <a:avLst/>
          </a:prstGeom>
          <a:noFill/>
        </p:spPr>
        <p:txBody>
          <a:bodyPr wrap="square" anchor="t" lIns="45720" rIns="45720">
            <a:spAutoFit/>
          </a:bodyPr>
          <a:lstStyle/>
          <a:p>
            <a:pPr algn="ctr"/>
            <a:r>
              <a:rPr sz="1200" b="1" i="0">
                <a:solidFill>
                  <a:srgbClr val="000000"/>
                </a:solidFill>
                <a:latin typeface="Calibri"/>
              </a:rPr>
              <a:t>This is a maximisation problem: you are seeking a maximum route from S to T</a:t>
            </a:r>
          </a:p>
          <a:p>
            <a:pPr algn="ctr"/>
            <a:r>
              <a:rPr sz="1200" b="0" i="0">
                <a:solidFill>
                  <a:srgbClr val="000000"/>
                </a:solidFill>
                <a:latin typeface="Calibri"/>
              </a:rPr>
              <a:t/>
            </a:r>
          </a:p>
          <a:p>
            <a:pPr algn="ctr"/>
            <a:r>
              <a:rPr sz="1200" b="0" i="0">
                <a:solidFill>
                  <a:srgbClr val="000000"/>
                </a:solidFill>
                <a:latin typeface="Calibri"/>
              </a:rPr>
              <a:t>Stage 1 is the sale of assets, stage 2 the third year, stage 3 the second year and stage 4 the first year</a:t>
            </a:r>
          </a:p>
        </p:txBody>
      </p:sp>
      <p:sp>
        <p:nvSpPr>
          <p:cNvPr id="5" name="TextBox 4"/>
          <p:cNvSpPr txBox="1"/>
          <p:nvPr/>
        </p:nvSpPr>
        <p:spPr>
          <a:xfrm>
            <a:off x="3750000" y="1000000"/>
            <a:ext cx="5150000" cy="450000"/>
          </a:xfrm>
          <a:prstGeom prst="rect">
            <a:avLst/>
          </a:prstGeom>
          <a:noFill/>
        </p:spPr>
        <p:txBody>
          <a:bodyPr wrap="square" anchor="t" lIns="45720" rIns="45720">
            <a:spAutoFit/>
          </a:bodyPr>
          <a:lstStyle/>
          <a:p>
            <a:pPr algn="l"/>
            <a:r>
              <a:rPr sz="1100" b="0" i="0">
                <a:solidFill>
                  <a:srgbClr val="000000"/>
                </a:solidFill>
                <a:latin typeface="Calibri"/>
              </a:rPr>
              <a:t>Maximise the profit over the three-year period (values in £100 000s).</a:t>
            </a:r>
          </a:p>
        </p:txBody>
      </p:sp>
      <p:sp>
        <p:nvSpPr>
          <p:cNvPr id="6" name="Rectangle 5"/>
          <p:cNvSpPr/>
          <p:nvPr/>
        </p:nvSpPr>
        <p:spPr>
          <a:xfrm>
            <a:off x="3750000" y="145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Stage</a:t>
            </a:r>
          </a:p>
        </p:txBody>
      </p:sp>
      <p:sp>
        <p:nvSpPr>
          <p:cNvPr id="7" name="Rectangle 6"/>
          <p:cNvSpPr/>
          <p:nvPr/>
        </p:nvSpPr>
        <p:spPr>
          <a:xfrm>
            <a:off x="4230000" y="145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State</a:t>
            </a:r>
          </a:p>
        </p:txBody>
      </p:sp>
      <p:sp>
        <p:nvSpPr>
          <p:cNvPr id="8" name="Rectangle 7"/>
          <p:cNvSpPr/>
          <p:nvPr/>
        </p:nvSpPr>
        <p:spPr>
          <a:xfrm>
            <a:off x="4830000" y="145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Action</a:t>
            </a:r>
          </a:p>
        </p:txBody>
      </p:sp>
      <p:sp>
        <p:nvSpPr>
          <p:cNvPr id="9" name="Rectangle 8"/>
          <p:cNvSpPr/>
          <p:nvPr/>
        </p:nvSpPr>
        <p:spPr>
          <a:xfrm>
            <a:off x="5590000" y="145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Destination</a:t>
            </a:r>
          </a:p>
        </p:txBody>
      </p:sp>
      <p:sp>
        <p:nvSpPr>
          <p:cNvPr id="10" name="Rectangle 9"/>
          <p:cNvSpPr/>
          <p:nvPr/>
        </p:nvSpPr>
        <p:spPr>
          <a:xfrm>
            <a:off x="6540000" y="145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Value</a:t>
            </a:r>
          </a:p>
        </p:txBody>
      </p:sp>
      <p:sp>
        <p:nvSpPr>
          <p:cNvPr id="11" name="Rectangle 10"/>
          <p:cNvSpPr/>
          <p:nvPr/>
        </p:nvSpPr>
        <p:spPr>
          <a:xfrm>
            <a:off x="3750000" y="165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12" name="Rectangle 11"/>
          <p:cNvSpPr/>
          <p:nvPr/>
        </p:nvSpPr>
        <p:spPr>
          <a:xfrm>
            <a:off x="4230000" y="165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a:t>
            </a:r>
          </a:p>
        </p:txBody>
      </p:sp>
      <p:sp>
        <p:nvSpPr>
          <p:cNvPr id="13" name="Rectangle 12"/>
          <p:cNvSpPr/>
          <p:nvPr/>
        </p:nvSpPr>
        <p:spPr>
          <a:xfrm>
            <a:off x="4830000" y="165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FT</a:t>
            </a:r>
          </a:p>
        </p:txBody>
      </p:sp>
      <p:sp>
        <p:nvSpPr>
          <p:cNvPr id="14" name="Rectangle 13"/>
          <p:cNvSpPr/>
          <p:nvPr/>
        </p:nvSpPr>
        <p:spPr>
          <a:xfrm>
            <a:off x="5590000" y="165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T</a:t>
            </a:r>
          </a:p>
        </p:txBody>
      </p:sp>
      <p:sp>
        <p:nvSpPr>
          <p:cNvPr id="15" name="Rectangle 14"/>
          <p:cNvSpPr/>
          <p:nvPr/>
        </p:nvSpPr>
        <p:spPr>
          <a:xfrm>
            <a:off x="6540000" y="165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40*</a:t>
            </a:r>
          </a:p>
        </p:txBody>
      </p:sp>
      <p:sp>
        <p:nvSpPr>
          <p:cNvPr id="16" name="Rectangle 15"/>
          <p:cNvSpPr/>
          <p:nvPr/>
        </p:nvSpPr>
        <p:spPr>
          <a:xfrm>
            <a:off x="3750000" y="186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17" name="Rectangle 16"/>
          <p:cNvSpPr/>
          <p:nvPr/>
        </p:nvSpPr>
        <p:spPr>
          <a:xfrm>
            <a:off x="4230000" y="186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G</a:t>
            </a:r>
          </a:p>
        </p:txBody>
      </p:sp>
      <p:sp>
        <p:nvSpPr>
          <p:cNvPr id="18" name="Rectangle 17"/>
          <p:cNvSpPr/>
          <p:nvPr/>
        </p:nvSpPr>
        <p:spPr>
          <a:xfrm>
            <a:off x="4830000" y="186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GT</a:t>
            </a:r>
          </a:p>
        </p:txBody>
      </p:sp>
      <p:sp>
        <p:nvSpPr>
          <p:cNvPr id="19" name="Rectangle 18"/>
          <p:cNvSpPr/>
          <p:nvPr/>
        </p:nvSpPr>
        <p:spPr>
          <a:xfrm>
            <a:off x="5590000" y="186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T</a:t>
            </a:r>
          </a:p>
        </p:txBody>
      </p:sp>
      <p:sp>
        <p:nvSpPr>
          <p:cNvPr id="20" name="Rectangle 19"/>
          <p:cNvSpPr/>
          <p:nvPr/>
        </p:nvSpPr>
        <p:spPr>
          <a:xfrm>
            <a:off x="6540000" y="186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90*</a:t>
            </a:r>
          </a:p>
        </p:txBody>
      </p:sp>
      <p:sp>
        <p:nvSpPr>
          <p:cNvPr id="21" name="Rectangle 20"/>
          <p:cNvSpPr/>
          <p:nvPr/>
        </p:nvSpPr>
        <p:spPr>
          <a:xfrm>
            <a:off x="3750000" y="206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22" name="Rectangle 21"/>
          <p:cNvSpPr/>
          <p:nvPr/>
        </p:nvSpPr>
        <p:spPr>
          <a:xfrm>
            <a:off x="4230000" y="206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a:t>
            </a:r>
          </a:p>
        </p:txBody>
      </p:sp>
      <p:sp>
        <p:nvSpPr>
          <p:cNvPr id="23" name="Rectangle 22"/>
          <p:cNvSpPr/>
          <p:nvPr/>
        </p:nvSpPr>
        <p:spPr>
          <a:xfrm>
            <a:off x="4830000" y="206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HT</a:t>
            </a:r>
          </a:p>
        </p:txBody>
      </p:sp>
      <p:sp>
        <p:nvSpPr>
          <p:cNvPr id="24" name="Rectangle 23"/>
          <p:cNvSpPr/>
          <p:nvPr/>
        </p:nvSpPr>
        <p:spPr>
          <a:xfrm>
            <a:off x="5590000" y="206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T</a:t>
            </a:r>
          </a:p>
        </p:txBody>
      </p:sp>
      <p:sp>
        <p:nvSpPr>
          <p:cNvPr id="25" name="Rectangle 24"/>
          <p:cNvSpPr/>
          <p:nvPr/>
        </p:nvSpPr>
        <p:spPr>
          <a:xfrm>
            <a:off x="6540000" y="206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150*</a:t>
            </a:r>
          </a:p>
        </p:txBody>
      </p:sp>
      <p:sp>
        <p:nvSpPr>
          <p:cNvPr id="26" name="Rectangle 25"/>
          <p:cNvSpPr/>
          <p:nvPr/>
        </p:nvSpPr>
        <p:spPr>
          <a:xfrm>
            <a:off x="3750000" y="227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27" name="Rectangle 26"/>
          <p:cNvSpPr/>
          <p:nvPr/>
        </p:nvSpPr>
        <p:spPr>
          <a:xfrm>
            <a:off x="4230000" y="227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a:t>
            </a:r>
          </a:p>
        </p:txBody>
      </p:sp>
      <p:sp>
        <p:nvSpPr>
          <p:cNvPr id="28" name="Rectangle 27"/>
          <p:cNvSpPr/>
          <p:nvPr/>
        </p:nvSpPr>
        <p:spPr>
          <a:xfrm>
            <a:off x="4830000" y="227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CF</a:t>
            </a:r>
          </a:p>
        </p:txBody>
      </p:sp>
      <p:sp>
        <p:nvSpPr>
          <p:cNvPr id="29" name="Rectangle 28"/>
          <p:cNvSpPr/>
          <p:nvPr/>
        </p:nvSpPr>
        <p:spPr>
          <a:xfrm>
            <a:off x="5590000" y="227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a:t>
            </a:r>
          </a:p>
        </p:txBody>
      </p:sp>
      <p:sp>
        <p:nvSpPr>
          <p:cNvPr id="30" name="Rectangle 29"/>
          <p:cNvSpPr/>
          <p:nvPr/>
        </p:nvSpPr>
        <p:spPr>
          <a:xfrm>
            <a:off x="6540000" y="227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 + 40 = 70*</a:t>
            </a:r>
          </a:p>
        </p:txBody>
      </p:sp>
      <p:sp>
        <p:nvSpPr>
          <p:cNvPr id="31" name="Rectangle 30"/>
          <p:cNvSpPr/>
          <p:nvPr/>
        </p:nvSpPr>
        <p:spPr>
          <a:xfrm>
            <a:off x="3750000" y="247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2" name="Rectangle 31"/>
          <p:cNvSpPr/>
          <p:nvPr/>
        </p:nvSpPr>
        <p:spPr>
          <a:xfrm>
            <a:off x="4230000" y="247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3" name="Rectangle 32"/>
          <p:cNvSpPr/>
          <p:nvPr/>
        </p:nvSpPr>
        <p:spPr>
          <a:xfrm>
            <a:off x="4830000" y="247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CG</a:t>
            </a:r>
          </a:p>
        </p:txBody>
      </p:sp>
      <p:sp>
        <p:nvSpPr>
          <p:cNvPr id="34" name="Rectangle 33"/>
          <p:cNvSpPr/>
          <p:nvPr/>
        </p:nvSpPr>
        <p:spPr>
          <a:xfrm>
            <a:off x="5590000" y="247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G</a:t>
            </a:r>
          </a:p>
        </p:txBody>
      </p:sp>
      <p:sp>
        <p:nvSpPr>
          <p:cNvPr id="35" name="Rectangle 34"/>
          <p:cNvSpPr/>
          <p:nvPr/>
        </p:nvSpPr>
        <p:spPr>
          <a:xfrm>
            <a:off x="6540000" y="247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−55 + 90 = 35</a:t>
            </a:r>
          </a:p>
        </p:txBody>
      </p:sp>
      <p:sp>
        <p:nvSpPr>
          <p:cNvPr id="36" name="Rectangle 35"/>
          <p:cNvSpPr/>
          <p:nvPr/>
        </p:nvSpPr>
        <p:spPr>
          <a:xfrm>
            <a:off x="3750000" y="268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37" name="Rectangle 36"/>
          <p:cNvSpPr/>
          <p:nvPr/>
        </p:nvSpPr>
        <p:spPr>
          <a:xfrm>
            <a:off x="4230000" y="268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a:t>
            </a:r>
          </a:p>
        </p:txBody>
      </p:sp>
      <p:sp>
        <p:nvSpPr>
          <p:cNvPr id="38" name="Rectangle 37"/>
          <p:cNvSpPr/>
          <p:nvPr/>
        </p:nvSpPr>
        <p:spPr>
          <a:xfrm>
            <a:off x="4830000" y="268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DG</a:t>
            </a:r>
          </a:p>
        </p:txBody>
      </p:sp>
      <p:sp>
        <p:nvSpPr>
          <p:cNvPr id="39" name="Rectangle 38"/>
          <p:cNvSpPr/>
          <p:nvPr/>
        </p:nvSpPr>
        <p:spPr>
          <a:xfrm>
            <a:off x="5590000" y="268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G</a:t>
            </a:r>
          </a:p>
        </p:txBody>
      </p:sp>
      <p:sp>
        <p:nvSpPr>
          <p:cNvPr id="40" name="Rectangle 39"/>
          <p:cNvSpPr/>
          <p:nvPr/>
        </p:nvSpPr>
        <p:spPr>
          <a:xfrm>
            <a:off x="6540000" y="268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120 + 90 = 210*</a:t>
            </a:r>
          </a:p>
        </p:txBody>
      </p:sp>
      <p:sp>
        <p:nvSpPr>
          <p:cNvPr id="41" name="Rectangle 40"/>
          <p:cNvSpPr/>
          <p:nvPr/>
        </p:nvSpPr>
        <p:spPr>
          <a:xfrm>
            <a:off x="3750000" y="288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2" name="Rectangle 41"/>
          <p:cNvSpPr/>
          <p:nvPr/>
        </p:nvSpPr>
        <p:spPr>
          <a:xfrm>
            <a:off x="4230000" y="288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3" name="Rectangle 42"/>
          <p:cNvSpPr/>
          <p:nvPr/>
        </p:nvSpPr>
        <p:spPr>
          <a:xfrm>
            <a:off x="4830000" y="288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DH</a:t>
            </a:r>
          </a:p>
        </p:txBody>
      </p:sp>
      <p:sp>
        <p:nvSpPr>
          <p:cNvPr id="44" name="Rectangle 43"/>
          <p:cNvSpPr/>
          <p:nvPr/>
        </p:nvSpPr>
        <p:spPr>
          <a:xfrm>
            <a:off x="5590000" y="288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a:t>
            </a:r>
          </a:p>
        </p:txBody>
      </p:sp>
      <p:sp>
        <p:nvSpPr>
          <p:cNvPr id="45" name="Rectangle 44"/>
          <p:cNvSpPr/>
          <p:nvPr/>
        </p:nvSpPr>
        <p:spPr>
          <a:xfrm>
            <a:off x="6540000" y="288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 + 150 = 170</a:t>
            </a:r>
          </a:p>
        </p:txBody>
      </p:sp>
      <p:sp>
        <p:nvSpPr>
          <p:cNvPr id="46" name="Rectangle 45"/>
          <p:cNvSpPr/>
          <p:nvPr/>
        </p:nvSpPr>
        <p:spPr>
          <a:xfrm>
            <a:off x="3750000" y="309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47" name="Rectangle 46"/>
          <p:cNvSpPr/>
          <p:nvPr/>
        </p:nvSpPr>
        <p:spPr>
          <a:xfrm>
            <a:off x="4230000" y="309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a:t>
            </a:r>
          </a:p>
        </p:txBody>
      </p:sp>
      <p:sp>
        <p:nvSpPr>
          <p:cNvPr id="48" name="Rectangle 47"/>
          <p:cNvSpPr/>
          <p:nvPr/>
        </p:nvSpPr>
        <p:spPr>
          <a:xfrm>
            <a:off x="4830000" y="309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EH</a:t>
            </a:r>
          </a:p>
        </p:txBody>
      </p:sp>
      <p:sp>
        <p:nvSpPr>
          <p:cNvPr id="49" name="Rectangle 48"/>
          <p:cNvSpPr/>
          <p:nvPr/>
        </p:nvSpPr>
        <p:spPr>
          <a:xfrm>
            <a:off x="5590000" y="309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a:t>
            </a:r>
          </a:p>
        </p:txBody>
      </p:sp>
      <p:sp>
        <p:nvSpPr>
          <p:cNvPr id="50" name="Rectangle 49"/>
          <p:cNvSpPr/>
          <p:nvPr/>
        </p:nvSpPr>
        <p:spPr>
          <a:xfrm>
            <a:off x="6540000" y="309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150 + 150 = 300*</a:t>
            </a:r>
          </a:p>
        </p:txBody>
      </p:sp>
      <p:sp>
        <p:nvSpPr>
          <p:cNvPr id="51" name="Rectangle 50"/>
          <p:cNvSpPr/>
          <p:nvPr/>
        </p:nvSpPr>
        <p:spPr>
          <a:xfrm>
            <a:off x="3750000" y="329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52" name="Rectangle 51"/>
          <p:cNvSpPr/>
          <p:nvPr/>
        </p:nvSpPr>
        <p:spPr>
          <a:xfrm>
            <a:off x="4230000" y="329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a:t>
            </a:r>
          </a:p>
        </p:txBody>
      </p:sp>
      <p:sp>
        <p:nvSpPr>
          <p:cNvPr id="53" name="Rectangle 52"/>
          <p:cNvSpPr/>
          <p:nvPr/>
        </p:nvSpPr>
        <p:spPr>
          <a:xfrm>
            <a:off x="4830000" y="329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AC</a:t>
            </a:r>
          </a:p>
        </p:txBody>
      </p:sp>
      <p:sp>
        <p:nvSpPr>
          <p:cNvPr id="54" name="Rectangle 53"/>
          <p:cNvSpPr/>
          <p:nvPr/>
        </p:nvSpPr>
        <p:spPr>
          <a:xfrm>
            <a:off x="5590000" y="329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a:t>
            </a:r>
          </a:p>
        </p:txBody>
      </p:sp>
      <p:sp>
        <p:nvSpPr>
          <p:cNvPr id="55" name="Rectangle 54"/>
          <p:cNvSpPr/>
          <p:nvPr/>
        </p:nvSpPr>
        <p:spPr>
          <a:xfrm>
            <a:off x="6540000" y="329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18 + 70 = 88</a:t>
            </a:r>
          </a:p>
        </p:txBody>
      </p:sp>
      <p:sp>
        <p:nvSpPr>
          <p:cNvPr id="56" name="Rectangle 55"/>
          <p:cNvSpPr/>
          <p:nvPr/>
        </p:nvSpPr>
        <p:spPr>
          <a:xfrm>
            <a:off x="3750000" y="350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7" name="Rectangle 56"/>
          <p:cNvSpPr/>
          <p:nvPr/>
        </p:nvSpPr>
        <p:spPr>
          <a:xfrm>
            <a:off x="4230000" y="350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58" name="Rectangle 57"/>
          <p:cNvSpPr/>
          <p:nvPr/>
        </p:nvSpPr>
        <p:spPr>
          <a:xfrm>
            <a:off x="4830000" y="350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AD</a:t>
            </a:r>
          </a:p>
        </p:txBody>
      </p:sp>
      <p:sp>
        <p:nvSpPr>
          <p:cNvPr id="59" name="Rectangle 58"/>
          <p:cNvSpPr/>
          <p:nvPr/>
        </p:nvSpPr>
        <p:spPr>
          <a:xfrm>
            <a:off x="5590000" y="350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a:t>
            </a:r>
          </a:p>
        </p:txBody>
      </p:sp>
      <p:sp>
        <p:nvSpPr>
          <p:cNvPr id="60" name="Rectangle 59"/>
          <p:cNvSpPr/>
          <p:nvPr/>
        </p:nvSpPr>
        <p:spPr>
          <a:xfrm>
            <a:off x="6540000" y="350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−60 + 210 = 150*</a:t>
            </a:r>
          </a:p>
        </p:txBody>
      </p:sp>
      <p:sp>
        <p:nvSpPr>
          <p:cNvPr id="61" name="Rectangle 60"/>
          <p:cNvSpPr/>
          <p:nvPr/>
        </p:nvSpPr>
        <p:spPr>
          <a:xfrm>
            <a:off x="3750000" y="370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2" name="Rectangle 61"/>
          <p:cNvSpPr/>
          <p:nvPr/>
        </p:nvSpPr>
        <p:spPr>
          <a:xfrm>
            <a:off x="4230000" y="370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a:t>
            </a:r>
          </a:p>
        </p:txBody>
      </p:sp>
      <p:sp>
        <p:nvSpPr>
          <p:cNvPr id="63" name="Rectangle 62"/>
          <p:cNvSpPr/>
          <p:nvPr/>
        </p:nvSpPr>
        <p:spPr>
          <a:xfrm>
            <a:off x="4830000" y="370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BD</a:t>
            </a:r>
          </a:p>
        </p:txBody>
      </p:sp>
      <p:sp>
        <p:nvSpPr>
          <p:cNvPr id="64" name="Rectangle 63"/>
          <p:cNvSpPr/>
          <p:nvPr/>
        </p:nvSpPr>
        <p:spPr>
          <a:xfrm>
            <a:off x="5590000" y="370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D</a:t>
            </a:r>
          </a:p>
        </p:txBody>
      </p:sp>
      <p:sp>
        <p:nvSpPr>
          <p:cNvPr id="65" name="Rectangle 64"/>
          <p:cNvSpPr/>
          <p:nvPr/>
        </p:nvSpPr>
        <p:spPr>
          <a:xfrm>
            <a:off x="6540000" y="370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90 + 210 = 300</a:t>
            </a:r>
          </a:p>
        </p:txBody>
      </p:sp>
      <p:sp>
        <p:nvSpPr>
          <p:cNvPr id="66" name="Rectangle 65"/>
          <p:cNvSpPr/>
          <p:nvPr/>
        </p:nvSpPr>
        <p:spPr>
          <a:xfrm>
            <a:off x="3750000" y="391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7" name="Rectangle 66"/>
          <p:cNvSpPr/>
          <p:nvPr/>
        </p:nvSpPr>
        <p:spPr>
          <a:xfrm>
            <a:off x="4230000" y="391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68" name="Rectangle 67"/>
          <p:cNvSpPr/>
          <p:nvPr/>
        </p:nvSpPr>
        <p:spPr>
          <a:xfrm>
            <a:off x="4830000" y="391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BE</a:t>
            </a:r>
          </a:p>
        </p:txBody>
      </p:sp>
      <p:sp>
        <p:nvSpPr>
          <p:cNvPr id="69" name="Rectangle 68"/>
          <p:cNvSpPr/>
          <p:nvPr/>
        </p:nvSpPr>
        <p:spPr>
          <a:xfrm>
            <a:off x="5590000" y="391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E</a:t>
            </a:r>
          </a:p>
        </p:txBody>
      </p:sp>
      <p:sp>
        <p:nvSpPr>
          <p:cNvPr id="70" name="Rectangle 69"/>
          <p:cNvSpPr/>
          <p:nvPr/>
        </p:nvSpPr>
        <p:spPr>
          <a:xfrm>
            <a:off x="6540000" y="391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 + 300 = 310*</a:t>
            </a:r>
          </a:p>
        </p:txBody>
      </p:sp>
      <p:sp>
        <p:nvSpPr>
          <p:cNvPr id="71" name="Rectangle 70"/>
          <p:cNvSpPr/>
          <p:nvPr/>
        </p:nvSpPr>
        <p:spPr>
          <a:xfrm>
            <a:off x="3750000" y="4115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72" name="Rectangle 71"/>
          <p:cNvSpPr/>
          <p:nvPr/>
        </p:nvSpPr>
        <p:spPr>
          <a:xfrm>
            <a:off x="4230000" y="4115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S</a:t>
            </a:r>
          </a:p>
        </p:txBody>
      </p:sp>
      <p:sp>
        <p:nvSpPr>
          <p:cNvPr id="73" name="Rectangle 72"/>
          <p:cNvSpPr/>
          <p:nvPr/>
        </p:nvSpPr>
        <p:spPr>
          <a:xfrm>
            <a:off x="4830000" y="4115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SA</a:t>
            </a:r>
          </a:p>
        </p:txBody>
      </p:sp>
      <p:sp>
        <p:nvSpPr>
          <p:cNvPr id="74" name="Rectangle 73"/>
          <p:cNvSpPr/>
          <p:nvPr/>
        </p:nvSpPr>
        <p:spPr>
          <a:xfrm>
            <a:off x="5590000" y="4115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a:t>
            </a:r>
          </a:p>
        </p:txBody>
      </p:sp>
      <p:sp>
        <p:nvSpPr>
          <p:cNvPr id="75" name="Rectangle 74"/>
          <p:cNvSpPr/>
          <p:nvPr/>
        </p:nvSpPr>
        <p:spPr>
          <a:xfrm>
            <a:off x="6540000" y="4115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 + 150 = 162</a:t>
            </a:r>
          </a:p>
        </p:txBody>
      </p:sp>
      <p:sp>
        <p:nvSpPr>
          <p:cNvPr id="76" name="Rectangle 75"/>
          <p:cNvSpPr/>
          <p:nvPr/>
        </p:nvSpPr>
        <p:spPr>
          <a:xfrm>
            <a:off x="3750000" y="4320000"/>
            <a:ext cx="48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7" name="Rectangle 76"/>
          <p:cNvSpPr/>
          <p:nvPr/>
        </p:nvSpPr>
        <p:spPr>
          <a:xfrm>
            <a:off x="4230000" y="4320000"/>
            <a:ext cx="6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
            </a:r>
          </a:p>
        </p:txBody>
      </p:sp>
      <p:sp>
        <p:nvSpPr>
          <p:cNvPr id="78" name="Rectangle 77"/>
          <p:cNvSpPr/>
          <p:nvPr/>
        </p:nvSpPr>
        <p:spPr>
          <a:xfrm>
            <a:off x="4830000" y="4320000"/>
            <a:ext cx="76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SB</a:t>
            </a:r>
          </a:p>
        </p:txBody>
      </p:sp>
      <p:sp>
        <p:nvSpPr>
          <p:cNvPr id="79" name="Rectangle 78"/>
          <p:cNvSpPr/>
          <p:nvPr/>
        </p:nvSpPr>
        <p:spPr>
          <a:xfrm>
            <a:off x="5590000" y="4320000"/>
            <a:ext cx="95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B</a:t>
            </a:r>
          </a:p>
        </p:txBody>
      </p:sp>
      <p:sp>
        <p:nvSpPr>
          <p:cNvPr id="80" name="Rectangle 79"/>
          <p:cNvSpPr/>
          <p:nvPr/>
        </p:nvSpPr>
        <p:spPr>
          <a:xfrm>
            <a:off x="6540000" y="4320000"/>
            <a:ext cx="1500000" cy="205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−70 + 310 = 240*</a:t>
            </a:r>
          </a:p>
        </p:txBody>
      </p:sp>
      <p:sp>
        <p:nvSpPr>
          <p:cNvPr id="81" name="Rectangle 80"/>
          <p:cNvSpPr/>
          <p:nvPr/>
        </p:nvSpPr>
        <p:spPr>
          <a:xfrm>
            <a:off x="355893" y="2785779"/>
            <a:ext cx="674542"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2" name="Isosceles Triangle 81"/>
          <p:cNvSpPr/>
          <p:nvPr/>
        </p:nvSpPr>
        <p:spPr>
          <a:xfrm rot="5400000">
            <a:off x="699892" y="2765304"/>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3" name="TextBox 82"/>
          <p:cNvSpPr txBox="1"/>
          <p:nvPr/>
        </p:nvSpPr>
        <p:spPr>
          <a:xfrm>
            <a:off x="293165" y="2642946"/>
            <a:ext cx="800000" cy="220000"/>
          </a:xfrm>
          <a:prstGeom prst="rect">
            <a:avLst/>
          </a:prstGeom>
          <a:noFill/>
        </p:spPr>
        <p:txBody>
          <a:bodyPr wrap="none" anchor="ctr" lIns="0" rIns="0" tIns="0" bIns="0">
            <a:spAutoFit/>
          </a:bodyPr>
          <a:lstStyle/>
          <a:p>
            <a:pPr algn="ctr"/>
            <a:r>
              <a:rPr sz="900" i="0" b="0">
                <a:solidFill>
                  <a:srgbClr val="000000"/>
                </a:solidFill>
                <a:latin typeface="Calibri"/>
              </a:rPr>
              <a:t>12</a:t>
            </a:r>
          </a:p>
        </p:txBody>
      </p:sp>
      <p:sp>
        <p:nvSpPr>
          <p:cNvPr id="84" name="Rectangle 83"/>
          <p:cNvSpPr/>
          <p:nvPr/>
        </p:nvSpPr>
        <p:spPr>
          <a:xfrm rot="2021404">
            <a:off x="287815" y="3010626"/>
            <a:ext cx="81069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5" name="Isosceles Triangle 84"/>
          <p:cNvSpPr/>
          <p:nvPr/>
        </p:nvSpPr>
        <p:spPr>
          <a:xfrm rot="7421404">
            <a:off x="699892" y="3012636"/>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6" name="TextBox 85"/>
          <p:cNvSpPr txBox="1"/>
          <p:nvPr/>
        </p:nvSpPr>
        <p:spPr>
          <a:xfrm>
            <a:off x="324492" y="2863160"/>
            <a:ext cx="800000" cy="220000"/>
          </a:xfrm>
          <a:prstGeom prst="rect">
            <a:avLst/>
          </a:prstGeom>
          <a:noFill/>
        </p:spPr>
        <p:txBody>
          <a:bodyPr wrap="none" anchor="ctr" lIns="0" rIns="0" tIns="0" bIns="0">
            <a:spAutoFit/>
          </a:bodyPr>
          <a:lstStyle/>
          <a:p>
            <a:pPr algn="ctr"/>
            <a:r>
              <a:rPr sz="900" i="0" b="0">
                <a:solidFill>
                  <a:srgbClr val="000000"/>
                </a:solidFill>
                <a:latin typeface="Calibri"/>
              </a:rPr>
              <a:t>−70</a:t>
            </a:r>
          </a:p>
        </p:txBody>
      </p:sp>
      <p:sp>
        <p:nvSpPr>
          <p:cNvPr id="87" name="Rectangle 86"/>
          <p:cNvSpPr/>
          <p:nvPr/>
        </p:nvSpPr>
        <p:spPr>
          <a:xfrm>
            <a:off x="1030436" y="2785779"/>
            <a:ext cx="734196"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8" name="Isosceles Triangle 87"/>
          <p:cNvSpPr/>
          <p:nvPr/>
        </p:nvSpPr>
        <p:spPr>
          <a:xfrm rot="5400000">
            <a:off x="1407244" y="2765304"/>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TextBox 88"/>
          <p:cNvSpPr txBox="1"/>
          <p:nvPr/>
        </p:nvSpPr>
        <p:spPr>
          <a:xfrm>
            <a:off x="997534" y="2642946"/>
            <a:ext cx="800000" cy="220000"/>
          </a:xfrm>
          <a:prstGeom prst="rect">
            <a:avLst/>
          </a:prstGeom>
          <a:noFill/>
        </p:spPr>
        <p:txBody>
          <a:bodyPr wrap="none" anchor="ctr" lIns="0" rIns="0" tIns="0" bIns="0">
            <a:spAutoFit/>
          </a:bodyPr>
          <a:lstStyle/>
          <a:p>
            <a:pPr algn="ctr"/>
            <a:r>
              <a:rPr sz="900" i="0" b="0">
                <a:solidFill>
                  <a:srgbClr val="000000"/>
                </a:solidFill>
                <a:latin typeface="Calibri"/>
              </a:rPr>
              <a:t>18</a:t>
            </a:r>
          </a:p>
        </p:txBody>
      </p:sp>
      <p:sp>
        <p:nvSpPr>
          <p:cNvPr id="90" name="Rectangle 89"/>
          <p:cNvSpPr/>
          <p:nvPr/>
        </p:nvSpPr>
        <p:spPr>
          <a:xfrm rot="1889248">
            <a:off x="967049" y="3010626"/>
            <a:ext cx="86097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1" name="Isosceles Triangle 90"/>
          <p:cNvSpPr/>
          <p:nvPr/>
        </p:nvSpPr>
        <p:spPr>
          <a:xfrm rot="7289248">
            <a:off x="1407244" y="3012636"/>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 name="TextBox 91"/>
          <p:cNvSpPr txBox="1"/>
          <p:nvPr/>
        </p:nvSpPr>
        <p:spPr>
          <a:xfrm>
            <a:off x="1027032" y="2861991"/>
            <a:ext cx="800000" cy="220000"/>
          </a:xfrm>
          <a:prstGeom prst="rect">
            <a:avLst/>
          </a:prstGeom>
          <a:noFill/>
        </p:spPr>
        <p:txBody>
          <a:bodyPr wrap="none" anchor="ctr" lIns="0" rIns="0" tIns="0" bIns="0">
            <a:spAutoFit/>
          </a:bodyPr>
          <a:lstStyle/>
          <a:p>
            <a:pPr algn="ctr"/>
            <a:r>
              <a:rPr sz="900" i="0" b="0">
                <a:solidFill>
                  <a:srgbClr val="000000"/>
                </a:solidFill>
                <a:latin typeface="Calibri"/>
              </a:rPr>
              <a:t>−60</a:t>
            </a:r>
          </a:p>
        </p:txBody>
      </p:sp>
      <p:sp>
        <p:nvSpPr>
          <p:cNvPr id="93" name="Rectangle 92"/>
          <p:cNvSpPr/>
          <p:nvPr/>
        </p:nvSpPr>
        <p:spPr>
          <a:xfrm>
            <a:off x="1030436" y="3235474"/>
            <a:ext cx="734196"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4" name="Isosceles Triangle 93"/>
          <p:cNvSpPr/>
          <p:nvPr/>
        </p:nvSpPr>
        <p:spPr>
          <a:xfrm rot="5400000">
            <a:off x="1407244" y="3214999"/>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TextBox 94"/>
          <p:cNvSpPr txBox="1"/>
          <p:nvPr/>
        </p:nvSpPr>
        <p:spPr>
          <a:xfrm>
            <a:off x="960824" y="3177356"/>
            <a:ext cx="800000" cy="220000"/>
          </a:xfrm>
          <a:prstGeom prst="rect">
            <a:avLst/>
          </a:prstGeom>
          <a:noFill/>
        </p:spPr>
        <p:txBody>
          <a:bodyPr wrap="none" anchor="ctr" lIns="0" rIns="0" tIns="0" bIns="0">
            <a:spAutoFit/>
          </a:bodyPr>
          <a:lstStyle/>
          <a:p>
            <a:pPr algn="ctr"/>
            <a:r>
              <a:rPr sz="900" i="0" b="0">
                <a:solidFill>
                  <a:srgbClr val="000000"/>
                </a:solidFill>
                <a:latin typeface="Calibri"/>
              </a:rPr>
              <a:t>90</a:t>
            </a:r>
          </a:p>
        </p:txBody>
      </p:sp>
      <p:sp>
        <p:nvSpPr>
          <p:cNvPr id="96" name="Rectangle 95"/>
          <p:cNvSpPr/>
          <p:nvPr/>
        </p:nvSpPr>
        <p:spPr>
          <a:xfrm rot="1996493">
            <a:off x="958447" y="3476382"/>
            <a:ext cx="878174"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7" name="Isosceles Triangle 96"/>
          <p:cNvSpPr/>
          <p:nvPr/>
        </p:nvSpPr>
        <p:spPr>
          <a:xfrm rot="7396493">
            <a:off x="1407244" y="347999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8" name="TextBox 97"/>
          <p:cNvSpPr txBox="1"/>
          <p:nvPr/>
        </p:nvSpPr>
        <p:spPr>
          <a:xfrm>
            <a:off x="1028520" y="3328690"/>
            <a:ext cx="800000" cy="220000"/>
          </a:xfrm>
          <a:prstGeom prst="rect">
            <a:avLst/>
          </a:prstGeom>
          <a:noFill/>
        </p:spPr>
        <p:txBody>
          <a:bodyPr wrap="none" anchor="ctr" lIns="0" rIns="0" tIns="0" bIns="0">
            <a:spAutoFit/>
          </a:bodyPr>
          <a:lstStyle/>
          <a:p>
            <a:pPr algn="ctr"/>
            <a:r>
              <a:rPr sz="900" i="0" b="0">
                <a:solidFill>
                  <a:srgbClr val="000000"/>
                </a:solidFill>
                <a:latin typeface="Calibri"/>
              </a:rPr>
              <a:t>10</a:t>
            </a:r>
          </a:p>
        </p:txBody>
      </p:sp>
      <p:sp>
        <p:nvSpPr>
          <p:cNvPr id="99" name="Rectangle 98"/>
          <p:cNvSpPr/>
          <p:nvPr/>
        </p:nvSpPr>
        <p:spPr>
          <a:xfrm>
            <a:off x="1764632" y="2785779"/>
            <a:ext cx="775494"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0" name="Isosceles Triangle 99"/>
          <p:cNvSpPr/>
          <p:nvPr/>
        </p:nvSpPr>
        <p:spPr>
          <a:xfrm rot="5400000">
            <a:off x="2164154" y="2765304"/>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1" name="TextBox 100"/>
          <p:cNvSpPr txBox="1"/>
          <p:nvPr/>
        </p:nvSpPr>
        <p:spPr>
          <a:xfrm>
            <a:off x="1752379" y="2642946"/>
            <a:ext cx="800000" cy="220000"/>
          </a:xfrm>
          <a:prstGeom prst="rect">
            <a:avLst/>
          </a:prstGeom>
          <a:noFill/>
        </p:spPr>
        <p:txBody>
          <a:bodyPr wrap="none" anchor="ctr" lIns="0" rIns="0" tIns="0" bIns="0">
            <a:spAutoFit/>
          </a:bodyPr>
          <a:lstStyle/>
          <a:p>
            <a:pPr algn="ctr"/>
            <a:r>
              <a:rPr sz="900" i="0" b="0">
                <a:solidFill>
                  <a:srgbClr val="000000"/>
                </a:solidFill>
                <a:latin typeface="Calibri"/>
              </a:rPr>
              <a:t>30</a:t>
            </a:r>
          </a:p>
        </p:txBody>
      </p:sp>
      <p:sp>
        <p:nvSpPr>
          <p:cNvPr id="102" name="Rectangle 101"/>
          <p:cNvSpPr/>
          <p:nvPr/>
        </p:nvSpPr>
        <p:spPr>
          <a:xfrm rot="1806520">
            <a:off x="1704156" y="3010626"/>
            <a:ext cx="896447"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3" name="Isosceles Triangle 102"/>
          <p:cNvSpPr/>
          <p:nvPr/>
        </p:nvSpPr>
        <p:spPr>
          <a:xfrm rot="7206520">
            <a:off x="2164154" y="3012636"/>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4" name="TextBox 103"/>
          <p:cNvSpPr txBox="1"/>
          <p:nvPr/>
        </p:nvSpPr>
        <p:spPr>
          <a:xfrm>
            <a:off x="1780710" y="2861295"/>
            <a:ext cx="800000" cy="220000"/>
          </a:xfrm>
          <a:prstGeom prst="rect">
            <a:avLst/>
          </a:prstGeom>
          <a:noFill/>
        </p:spPr>
        <p:txBody>
          <a:bodyPr wrap="none" anchor="ctr" lIns="0" rIns="0" tIns="0" bIns="0">
            <a:spAutoFit/>
          </a:bodyPr>
          <a:lstStyle/>
          <a:p>
            <a:pPr algn="ctr"/>
            <a:r>
              <a:rPr sz="900" i="0" b="0">
                <a:solidFill>
                  <a:srgbClr val="000000"/>
                </a:solidFill>
                <a:latin typeface="Calibri"/>
              </a:rPr>
              <a:t>−55</a:t>
            </a:r>
          </a:p>
        </p:txBody>
      </p:sp>
      <p:sp>
        <p:nvSpPr>
          <p:cNvPr id="105" name="Rectangle 104"/>
          <p:cNvSpPr/>
          <p:nvPr/>
        </p:nvSpPr>
        <p:spPr>
          <a:xfrm>
            <a:off x="1764632" y="3235474"/>
            <a:ext cx="775494"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6" name="Isosceles Triangle 105"/>
          <p:cNvSpPr/>
          <p:nvPr/>
        </p:nvSpPr>
        <p:spPr>
          <a:xfrm rot="5400000">
            <a:off x="2164154" y="3214999"/>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7" name="TextBox 106"/>
          <p:cNvSpPr txBox="1"/>
          <p:nvPr/>
        </p:nvSpPr>
        <p:spPr>
          <a:xfrm>
            <a:off x="1752379" y="3177356"/>
            <a:ext cx="800000" cy="220000"/>
          </a:xfrm>
          <a:prstGeom prst="rect">
            <a:avLst/>
          </a:prstGeom>
          <a:noFill/>
        </p:spPr>
        <p:txBody>
          <a:bodyPr wrap="none" anchor="ctr" lIns="0" rIns="0" tIns="0" bIns="0">
            <a:spAutoFit/>
          </a:bodyPr>
          <a:lstStyle/>
          <a:p>
            <a:pPr algn="ctr"/>
            <a:r>
              <a:rPr sz="900" i="0" b="0">
                <a:solidFill>
                  <a:srgbClr val="000000"/>
                </a:solidFill>
                <a:latin typeface="Calibri"/>
              </a:rPr>
              <a:t>120</a:t>
            </a:r>
          </a:p>
        </p:txBody>
      </p:sp>
      <p:sp>
        <p:nvSpPr>
          <p:cNvPr id="108" name="Rectangle 107"/>
          <p:cNvSpPr/>
          <p:nvPr/>
        </p:nvSpPr>
        <p:spPr>
          <a:xfrm rot="1911165">
            <a:off x="1695888" y="3476382"/>
            <a:ext cx="9129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9" name="Isosceles Triangle 108"/>
          <p:cNvSpPr/>
          <p:nvPr/>
        </p:nvSpPr>
        <p:spPr>
          <a:xfrm rot="7311165">
            <a:off x="2164154" y="3479998"/>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0" name="TextBox 109"/>
          <p:cNvSpPr txBox="1"/>
          <p:nvPr/>
        </p:nvSpPr>
        <p:spPr>
          <a:xfrm>
            <a:off x="1782184" y="3327935"/>
            <a:ext cx="800000" cy="220000"/>
          </a:xfrm>
          <a:prstGeom prst="rect">
            <a:avLst/>
          </a:prstGeom>
          <a:noFill/>
        </p:spPr>
        <p:txBody>
          <a:bodyPr wrap="none" anchor="ctr" lIns="0" rIns="0" tIns="0" bIns="0">
            <a:spAutoFit/>
          </a:bodyPr>
          <a:lstStyle/>
          <a:p>
            <a:pPr algn="ctr"/>
            <a:r>
              <a:rPr sz="900" i="0" b="0">
                <a:solidFill>
                  <a:srgbClr val="000000"/>
                </a:solidFill>
                <a:latin typeface="Calibri"/>
              </a:rPr>
              <a:t>20</a:t>
            </a:r>
          </a:p>
        </p:txBody>
      </p:sp>
      <p:sp>
        <p:nvSpPr>
          <p:cNvPr id="111" name="Rectangle 110"/>
          <p:cNvSpPr/>
          <p:nvPr/>
        </p:nvSpPr>
        <p:spPr>
          <a:xfrm>
            <a:off x="1764632" y="3717290"/>
            <a:ext cx="775494"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 name="Isosceles Triangle 111"/>
          <p:cNvSpPr/>
          <p:nvPr/>
        </p:nvSpPr>
        <p:spPr>
          <a:xfrm rot="5400000">
            <a:off x="2164154" y="3696815"/>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3" name="TextBox 112"/>
          <p:cNvSpPr txBox="1"/>
          <p:nvPr/>
        </p:nvSpPr>
        <p:spPr>
          <a:xfrm>
            <a:off x="1752379" y="3659173"/>
            <a:ext cx="800000" cy="220000"/>
          </a:xfrm>
          <a:prstGeom prst="rect">
            <a:avLst/>
          </a:prstGeom>
          <a:noFill/>
        </p:spPr>
        <p:txBody>
          <a:bodyPr wrap="none" anchor="ctr" lIns="0" rIns="0" tIns="0" bIns="0">
            <a:spAutoFit/>
          </a:bodyPr>
          <a:lstStyle/>
          <a:p>
            <a:pPr algn="ctr"/>
            <a:r>
              <a:rPr sz="900" i="0" b="0">
                <a:solidFill>
                  <a:srgbClr val="000000"/>
                </a:solidFill>
                <a:latin typeface="Calibri"/>
              </a:rPr>
              <a:t>150</a:t>
            </a:r>
          </a:p>
        </p:txBody>
      </p:sp>
      <p:sp>
        <p:nvSpPr>
          <p:cNvPr id="114" name="Rectangle 113"/>
          <p:cNvSpPr/>
          <p:nvPr/>
        </p:nvSpPr>
        <p:spPr>
          <a:xfrm rot="1586916">
            <a:off x="2487289" y="3010626"/>
            <a:ext cx="100965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5" name="Isosceles Triangle 114"/>
          <p:cNvSpPr/>
          <p:nvPr/>
        </p:nvSpPr>
        <p:spPr>
          <a:xfrm rot="6986916">
            <a:off x="3010315" y="3012636"/>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6" name="TextBox 115"/>
          <p:cNvSpPr txBox="1"/>
          <p:nvPr/>
        </p:nvSpPr>
        <p:spPr>
          <a:xfrm>
            <a:off x="2615699" y="2862746"/>
            <a:ext cx="800000" cy="220000"/>
          </a:xfrm>
          <a:prstGeom prst="rect">
            <a:avLst/>
          </a:prstGeom>
          <a:noFill/>
        </p:spPr>
        <p:txBody>
          <a:bodyPr wrap="none" anchor="ctr" lIns="0" rIns="0" tIns="0" bIns="0">
            <a:spAutoFit/>
          </a:bodyPr>
          <a:lstStyle/>
          <a:p>
            <a:pPr algn="ctr"/>
            <a:r>
              <a:rPr sz="900" i="0" b="0">
                <a:solidFill>
                  <a:srgbClr val="000000"/>
                </a:solidFill>
                <a:latin typeface="Calibri"/>
              </a:rPr>
              <a:t>40</a:t>
            </a:r>
          </a:p>
        </p:txBody>
      </p:sp>
      <p:sp>
        <p:nvSpPr>
          <p:cNvPr id="117" name="Rectangle 116"/>
          <p:cNvSpPr/>
          <p:nvPr/>
        </p:nvSpPr>
        <p:spPr>
          <a:xfrm>
            <a:off x="2540127" y="3235474"/>
            <a:ext cx="90397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8" name="Isosceles Triangle 117"/>
          <p:cNvSpPr/>
          <p:nvPr/>
        </p:nvSpPr>
        <p:spPr>
          <a:xfrm rot="5400000">
            <a:off x="3010315" y="3214999"/>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9" name="TextBox 118"/>
          <p:cNvSpPr txBox="1"/>
          <p:nvPr/>
        </p:nvSpPr>
        <p:spPr>
          <a:xfrm>
            <a:off x="2546917" y="3177356"/>
            <a:ext cx="800000" cy="220000"/>
          </a:xfrm>
          <a:prstGeom prst="rect">
            <a:avLst/>
          </a:prstGeom>
          <a:noFill/>
        </p:spPr>
        <p:txBody>
          <a:bodyPr wrap="none" anchor="ctr" lIns="0" rIns="0" tIns="0" bIns="0">
            <a:spAutoFit/>
          </a:bodyPr>
          <a:lstStyle/>
          <a:p>
            <a:pPr algn="ctr"/>
            <a:r>
              <a:rPr sz="900" i="0" b="0">
                <a:solidFill>
                  <a:srgbClr val="000000"/>
                </a:solidFill>
                <a:latin typeface="Calibri"/>
              </a:rPr>
              <a:t>90</a:t>
            </a:r>
          </a:p>
        </p:txBody>
      </p:sp>
      <p:sp>
        <p:nvSpPr>
          <p:cNvPr id="120" name="Rectangle 119"/>
          <p:cNvSpPr/>
          <p:nvPr/>
        </p:nvSpPr>
        <p:spPr>
          <a:xfrm rot="19916557">
            <a:off x="2479933" y="3476382"/>
            <a:ext cx="102436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1" name="Isosceles Triangle 120"/>
          <p:cNvSpPr/>
          <p:nvPr/>
        </p:nvSpPr>
        <p:spPr>
          <a:xfrm rot="3716557">
            <a:off x="3010315" y="3431816"/>
            <a:ext cx="54000" cy="6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2" name="TextBox 121"/>
          <p:cNvSpPr txBox="1"/>
          <p:nvPr/>
        </p:nvSpPr>
        <p:spPr>
          <a:xfrm>
            <a:off x="2618680" y="3425746"/>
            <a:ext cx="800000" cy="220000"/>
          </a:xfrm>
          <a:prstGeom prst="rect">
            <a:avLst/>
          </a:prstGeom>
          <a:noFill/>
        </p:spPr>
        <p:txBody>
          <a:bodyPr wrap="none" anchor="ctr" lIns="0" rIns="0" tIns="0" bIns="0">
            <a:spAutoFit/>
          </a:bodyPr>
          <a:lstStyle/>
          <a:p>
            <a:pPr algn="ctr"/>
            <a:r>
              <a:rPr sz="900" i="0" b="0">
                <a:solidFill>
                  <a:srgbClr val="000000"/>
                </a:solidFill>
                <a:latin typeface="Calibri"/>
              </a:rPr>
              <a:t>150</a:t>
            </a:r>
          </a:p>
        </p:txBody>
      </p:sp>
      <p:sp>
        <p:nvSpPr>
          <p:cNvPr id="123" name="Oval 122"/>
          <p:cNvSpPr/>
          <p:nvPr/>
        </p:nvSpPr>
        <p:spPr>
          <a:xfrm>
            <a:off x="338421" y="2777831"/>
            <a:ext cx="34944" cy="34944"/>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4" name="TextBox 123"/>
          <p:cNvSpPr txBox="1"/>
          <p:nvPr/>
        </p:nvSpPr>
        <p:spPr>
          <a:xfrm>
            <a:off x="52946" y="2657655"/>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S</a:t>
            </a:r>
          </a:p>
        </p:txBody>
      </p:sp>
      <p:sp>
        <p:nvSpPr>
          <p:cNvPr id="125" name="Oval 124"/>
          <p:cNvSpPr/>
          <p:nvPr/>
        </p:nvSpPr>
        <p:spPr>
          <a:xfrm>
            <a:off x="1012963" y="2777831"/>
            <a:ext cx="34944" cy="34944"/>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6" name="TextBox 125"/>
          <p:cNvSpPr txBox="1"/>
          <p:nvPr/>
        </p:nvSpPr>
        <p:spPr>
          <a:xfrm>
            <a:off x="780436" y="2615297"/>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A</a:t>
            </a:r>
          </a:p>
        </p:txBody>
      </p:sp>
      <p:sp>
        <p:nvSpPr>
          <p:cNvPr id="127" name="Oval 126"/>
          <p:cNvSpPr/>
          <p:nvPr/>
        </p:nvSpPr>
        <p:spPr>
          <a:xfrm>
            <a:off x="1747160" y="2777831"/>
            <a:ext cx="34944" cy="34944"/>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8" name="TextBox 127"/>
          <p:cNvSpPr txBox="1"/>
          <p:nvPr/>
        </p:nvSpPr>
        <p:spPr>
          <a:xfrm>
            <a:off x="1514632" y="2615297"/>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C</a:t>
            </a:r>
          </a:p>
        </p:txBody>
      </p:sp>
      <p:sp>
        <p:nvSpPr>
          <p:cNvPr id="129" name="Oval 128"/>
          <p:cNvSpPr/>
          <p:nvPr/>
        </p:nvSpPr>
        <p:spPr>
          <a:xfrm>
            <a:off x="2522654" y="2777831"/>
            <a:ext cx="34944" cy="34944"/>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0" name="TextBox 129"/>
          <p:cNvSpPr txBox="1"/>
          <p:nvPr/>
        </p:nvSpPr>
        <p:spPr>
          <a:xfrm>
            <a:off x="2290127" y="2615297"/>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F</a:t>
            </a:r>
          </a:p>
        </p:txBody>
      </p:sp>
      <p:sp>
        <p:nvSpPr>
          <p:cNvPr id="131" name="Oval 130"/>
          <p:cNvSpPr/>
          <p:nvPr/>
        </p:nvSpPr>
        <p:spPr>
          <a:xfrm>
            <a:off x="1012963" y="3227527"/>
            <a:ext cx="34944" cy="34944"/>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2" name="TextBox 131"/>
          <p:cNvSpPr txBox="1"/>
          <p:nvPr/>
        </p:nvSpPr>
        <p:spPr>
          <a:xfrm>
            <a:off x="745138" y="3177946"/>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B</a:t>
            </a:r>
          </a:p>
        </p:txBody>
      </p:sp>
      <p:sp>
        <p:nvSpPr>
          <p:cNvPr id="133" name="Oval 132"/>
          <p:cNvSpPr/>
          <p:nvPr/>
        </p:nvSpPr>
        <p:spPr>
          <a:xfrm>
            <a:off x="1747160" y="3227527"/>
            <a:ext cx="34944" cy="34944"/>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4" name="TextBox 133"/>
          <p:cNvSpPr txBox="1"/>
          <p:nvPr/>
        </p:nvSpPr>
        <p:spPr>
          <a:xfrm>
            <a:off x="1514632" y="3064993"/>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D</a:t>
            </a:r>
          </a:p>
        </p:txBody>
      </p:sp>
      <p:sp>
        <p:nvSpPr>
          <p:cNvPr id="135" name="Oval 134"/>
          <p:cNvSpPr/>
          <p:nvPr/>
        </p:nvSpPr>
        <p:spPr>
          <a:xfrm>
            <a:off x="2522654" y="3227527"/>
            <a:ext cx="34944" cy="34944"/>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6" name="TextBox 135"/>
          <p:cNvSpPr txBox="1"/>
          <p:nvPr/>
        </p:nvSpPr>
        <p:spPr>
          <a:xfrm>
            <a:off x="2290127" y="3064993"/>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G</a:t>
            </a:r>
          </a:p>
        </p:txBody>
      </p:sp>
      <p:sp>
        <p:nvSpPr>
          <p:cNvPr id="137" name="Oval 136"/>
          <p:cNvSpPr/>
          <p:nvPr/>
        </p:nvSpPr>
        <p:spPr>
          <a:xfrm>
            <a:off x="1747160" y="3709343"/>
            <a:ext cx="34944" cy="34944"/>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8" name="TextBox 137"/>
          <p:cNvSpPr txBox="1"/>
          <p:nvPr/>
        </p:nvSpPr>
        <p:spPr>
          <a:xfrm>
            <a:off x="1514632" y="3666822"/>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E</a:t>
            </a:r>
          </a:p>
        </p:txBody>
      </p:sp>
      <p:sp>
        <p:nvSpPr>
          <p:cNvPr id="139" name="Oval 138"/>
          <p:cNvSpPr/>
          <p:nvPr/>
        </p:nvSpPr>
        <p:spPr>
          <a:xfrm>
            <a:off x="2522654" y="3709343"/>
            <a:ext cx="34944" cy="34944"/>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0" name="TextBox 139"/>
          <p:cNvSpPr txBox="1"/>
          <p:nvPr/>
        </p:nvSpPr>
        <p:spPr>
          <a:xfrm>
            <a:off x="2290127" y="3666822"/>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H</a:t>
            </a:r>
          </a:p>
        </p:txBody>
      </p:sp>
      <p:sp>
        <p:nvSpPr>
          <p:cNvPr id="141" name="Oval 140"/>
          <p:cNvSpPr/>
          <p:nvPr/>
        </p:nvSpPr>
        <p:spPr>
          <a:xfrm>
            <a:off x="3426633" y="3227527"/>
            <a:ext cx="34944" cy="34944"/>
          </a:xfrm>
          <a:prstGeom prst="ellips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2" name="TextBox 141"/>
          <p:cNvSpPr txBox="1"/>
          <p:nvPr/>
        </p:nvSpPr>
        <p:spPr>
          <a:xfrm>
            <a:off x="3247053" y="3124999"/>
            <a:ext cx="500000" cy="240000"/>
          </a:xfrm>
          <a:prstGeom prst="rect">
            <a:avLst/>
          </a:prstGeom>
          <a:noFill/>
        </p:spPr>
        <p:txBody>
          <a:bodyPr wrap="none" anchor="ctr" lIns="0" rIns="0" tIns="0" bIns="0">
            <a:spAutoFit/>
          </a:bodyPr>
          <a:lstStyle/>
          <a:p>
            <a:pPr algn="ctr"/>
            <a:r>
              <a:rPr sz="1000" i="1" b="0">
                <a:solidFill>
                  <a:srgbClr val="000000"/>
                </a:solidFill>
                <a:latin typeface="Times New Roman"/>
              </a:rPr>
              <a:t>T</a:t>
            </a:r>
          </a:p>
        </p:txBody>
      </p:sp>
      <p:sp>
        <p:nvSpPr>
          <p:cNvPr id="143" name="Rectangle 142"/>
          <p:cNvSpPr/>
          <p:nvPr/>
        </p:nvSpPr>
        <p:spPr>
          <a:xfrm rot="2021404">
            <a:off x="287815" y="3004151"/>
            <a:ext cx="810699"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4" name="Rectangle 143"/>
          <p:cNvSpPr/>
          <p:nvPr/>
        </p:nvSpPr>
        <p:spPr>
          <a:xfrm rot="1996493">
            <a:off x="958447" y="3469907"/>
            <a:ext cx="878174"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5" name="Rectangle 144"/>
          <p:cNvSpPr/>
          <p:nvPr/>
        </p:nvSpPr>
        <p:spPr>
          <a:xfrm>
            <a:off x="1764632" y="3710815"/>
            <a:ext cx="775494"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6" name="Rectangle 145"/>
          <p:cNvSpPr/>
          <p:nvPr/>
        </p:nvSpPr>
        <p:spPr>
          <a:xfrm rot="19916557">
            <a:off x="2479933" y="3469907"/>
            <a:ext cx="1024365"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7" name="TextBox 146"/>
          <p:cNvSpPr txBox="1"/>
          <p:nvPr/>
        </p:nvSpPr>
        <p:spPr>
          <a:xfrm>
            <a:off x="250000" y="4480000"/>
            <a:ext cx="3300000" cy="1820000"/>
          </a:xfrm>
          <a:prstGeom prst="rect">
            <a:avLst/>
          </a:prstGeom>
          <a:noFill/>
        </p:spPr>
        <p:txBody>
          <a:bodyPr wrap="square" anchor="t" lIns="45720" rIns="45720">
            <a:spAutoFit/>
          </a:bodyPr>
          <a:lstStyle/>
          <a:p>
            <a:pPr algn="l"/>
            <a:r>
              <a:rPr sz="1200" b="1" i="0">
                <a:solidFill>
                  <a:srgbClr val="FF0000"/>
                </a:solidFill>
                <a:latin typeface="Calibri"/>
              </a:rPr>
              <a:t>The maximum profit is £24 000 000.</a:t>
            </a:r>
          </a:p>
          <a:p>
            <a:pPr algn="l"/>
            <a:r>
              <a:rPr sz="1200" b="1" i="0">
                <a:solidFill>
                  <a:srgbClr val="FF0000"/>
                </a:solidFill>
                <a:latin typeface="Calibri"/>
              </a:rPr>
              <a:t>The route is SBEHT: expand in year 1 and year 2 (and no expansion in year 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9"/>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9"/>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1"/>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53"/>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54"/>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5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5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5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59"/>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60"/>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61"/>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6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63"/>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64"/>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65"/>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66"/>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67"/>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68"/>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69"/>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70"/>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6"/>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7"/>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8"/>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9"/>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10"/>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71"/>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72"/>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73"/>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74"/>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75"/>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76"/>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77"/>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78"/>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79"/>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80"/>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grpId="0" nodeType="clickEffect">
                                  <p:stCondLst>
                                    <p:cond delay="0"/>
                                  </p:stCondLst>
                                  <p:childTnLst>
                                    <p:set>
                                      <p:cBhvr>
                                        <p:cTn id="194" dur="1" fill="hold">
                                          <p:stCondLst>
                                            <p:cond delay="0"/>
                                          </p:stCondLst>
                                        </p:cTn>
                                        <p:tgtEl>
                                          <p:spTgt spid="143"/>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44"/>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45"/>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146"/>
                                        </p:tgtEl>
                                        <p:attrNameLst>
                                          <p:attrName>style.visibility</p:attrName>
                                        </p:attrNameLst>
                                      </p:cBhvr>
                                      <p:to>
                                        <p:strVal val="visible"/>
                                      </p:to>
                                    </p:set>
                                  </p:childTnLst>
                                </p:cTn>
                              </p:par>
                            </p:childTnLst>
                          </p:cTn>
                        </p:par>
                      </p:childTnLst>
                    </p:cTn>
                  </p:par>
                  <p:par>
                    <p:cTn id="201" fill="hold">
                      <p:stCondLst>
                        <p:cond delay="indefinite"/>
                      </p:stCondLst>
                      <p:childTnLst>
                        <p:par>
                          <p:cTn id="202" fill="hold">
                            <p:stCondLst>
                              <p:cond delay="0"/>
                            </p:stCondLst>
                            <p:childTnLst>
                              <p:par>
                                <p:cTn id="203" presetID="1" presetClass="entr" presetSubtype="0" fill="hold" grpId="0" nodeType="clickEffect">
                                  <p:stCondLst>
                                    <p:cond delay="0"/>
                                  </p:stCondLst>
                                  <p:childTnLst>
                                    <p:set>
                                      <p:cBhvr>
                                        <p:cTn id="204" dur="1" fill="hold">
                                          <p:stCondLst>
                                            <p:cond delay="0"/>
                                          </p:stCondLst>
                                        </p:cTn>
                                        <p:tgtEl>
                                          <p:spTgt spid="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143" grpId="0" animBg="1"/>
      <p:bldP spid="144" grpId="0" animBg="1"/>
      <p:bldP spid="145" grpId="0" animBg="1"/>
      <p:bldP spid="146" grpId="0" animBg="1"/>
      <p:bldP spid="14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