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Flows in Networks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Restricted Capacity Nodes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node (vertex) may have a restricted capacity, for example a router, road junction or pipe connection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Replace the node by two nodes joined by an arc of that capacity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All arcs into the node now go into the first new node; all arcs out of it leave from the second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Flow problems for the network can then be solved in the usual way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part of a capacitated directed network.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node, C, has a restricted capacity of 41.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this information on the diagram.</a:t>
            </a:r>
          </a:p>
        </p:txBody>
      </p:sp>
      <p:sp>
        <p:nvSpPr>
          <p:cNvPr id="6" name="Rectangle 5"/>
          <p:cNvSpPr/>
          <p:nvPr/>
        </p:nvSpPr>
        <p:spPr>
          <a:xfrm rot="2021404">
            <a:off x="4938205" y="2259705"/>
            <a:ext cx="133128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7421404">
            <a:off x="5678615" y="230307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85771" y="203634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9" name="Rectangle 8"/>
          <p:cNvSpPr/>
          <p:nvPr/>
        </p:nvSpPr>
        <p:spPr>
          <a:xfrm rot="19101988">
            <a:off x="5186541" y="2998167"/>
            <a:ext cx="111153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2901988">
            <a:off x="5789384" y="289384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50318" y="279420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12" name="Rectangle 11"/>
          <p:cNvSpPr/>
          <p:nvPr/>
        </p:nvSpPr>
        <p:spPr>
          <a:xfrm rot="19438358">
            <a:off x="6037624" y="2259705"/>
            <a:ext cx="125552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238358">
            <a:off x="6578615" y="226615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78516" y="203978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15" name="Rectangle 14"/>
          <p:cNvSpPr/>
          <p:nvPr/>
        </p:nvSpPr>
        <p:spPr>
          <a:xfrm rot="842175">
            <a:off x="6137806" y="2790475"/>
            <a:ext cx="133208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242175">
            <a:off x="6703230" y="274384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68025" y="283328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18" name="Oval 17"/>
          <p:cNvSpPr/>
          <p:nvPr/>
        </p:nvSpPr>
        <p:spPr>
          <a:xfrm>
            <a:off x="6112000" y="2592769"/>
            <a:ext cx="91384" cy="9138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07692" y="272153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20" name="Rectangle 19"/>
          <p:cNvSpPr/>
          <p:nvPr/>
        </p:nvSpPr>
        <p:spPr>
          <a:xfrm rot="2021404">
            <a:off x="4452084" y="4065475"/>
            <a:ext cx="135208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7421404">
            <a:off x="5204625" y="41100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11330" y="384019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 rot="19101988">
            <a:off x="4704300" y="4815475"/>
            <a:ext cx="11288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2901988">
            <a:off x="5317125" y="47100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775323" y="460989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90625" y="4440475"/>
            <a:ext cx="10312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5400000">
            <a:off x="6221812" y="44100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06250" y="419000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41</a:t>
            </a:r>
          </a:p>
        </p:txBody>
      </p:sp>
      <p:sp>
        <p:nvSpPr>
          <p:cNvPr id="29" name="Rectangle 28"/>
          <p:cNvSpPr/>
          <p:nvPr/>
        </p:nvSpPr>
        <p:spPr>
          <a:xfrm rot="19438358">
            <a:off x="6599931" y="4065475"/>
            <a:ext cx="127513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3238358">
            <a:off x="7149937" y="40725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749274" y="384368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32" name="Rectangle 31"/>
          <p:cNvSpPr/>
          <p:nvPr/>
        </p:nvSpPr>
        <p:spPr>
          <a:xfrm rot="842175">
            <a:off x="6701677" y="4604537"/>
            <a:ext cx="135289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6242175">
            <a:off x="7276500" y="455765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41744" y="464958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35" name="Oval 34"/>
          <p:cNvSpPr/>
          <p:nvPr/>
        </p:nvSpPr>
        <p:spPr>
          <a:xfrm>
            <a:off x="5644218" y="4403593"/>
            <a:ext cx="92812" cy="92812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440625" y="453625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C</a:t>
            </a:r>
            <a:r>
              <a:rPr sz="1000" i="1" b="0" baseline="-25000">
                <a:solidFill>
                  <a:srgbClr val="000000"/>
                </a:solidFill>
                <a:latin typeface="Times New Roman"/>
              </a:rPr>
              <a:t>IN</a:t>
            </a:r>
          </a:p>
        </p:txBody>
      </p:sp>
      <p:sp>
        <p:nvSpPr>
          <p:cNvPr id="37" name="Oval 36"/>
          <p:cNvSpPr/>
          <p:nvPr/>
        </p:nvSpPr>
        <p:spPr>
          <a:xfrm>
            <a:off x="6675468" y="4403593"/>
            <a:ext cx="92812" cy="92812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71875" y="453625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C</a:t>
            </a:r>
            <a:r>
              <a:rPr sz="1000" i="1" b="0" baseline="-25000">
                <a:solidFill>
                  <a:srgbClr val="000000"/>
                </a:solidFill>
                <a:latin typeface="Times New Roman"/>
              </a:rPr>
              <a:t>OUT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0000" y="54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node C has been replaced with Cᵢₙ and Cₒᵤₜ joined by an arc of capacity 41. This is an equivalent system, and may now be treated in the usual 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Restricted Capacity Nodes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Replace the node by two nodes joined by an arc of that capacity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method can also be adapted to situations where the arcs have upper and lower capacities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new arc then has lower capacity 0 and upper capacity equal to the restricted capacity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diagram shows part of a capacitated directed network.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node, C, has a restricted capacity of 15.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Show this information on the diagram.</a:t>
            </a:r>
          </a:p>
        </p:txBody>
      </p:sp>
      <p:sp>
        <p:nvSpPr>
          <p:cNvPr id="6" name="Rectangle 5"/>
          <p:cNvSpPr/>
          <p:nvPr/>
        </p:nvSpPr>
        <p:spPr>
          <a:xfrm rot="2021404">
            <a:off x="4938205" y="2259705"/>
            <a:ext cx="133128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7421404">
            <a:off x="5678615" y="230307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06252" y="200562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(5, 12)</a:t>
            </a:r>
          </a:p>
        </p:txBody>
      </p:sp>
      <p:sp>
        <p:nvSpPr>
          <p:cNvPr id="9" name="Rectangle 8"/>
          <p:cNvSpPr/>
          <p:nvPr/>
        </p:nvSpPr>
        <p:spPr>
          <a:xfrm rot="19101988">
            <a:off x="5186541" y="2998167"/>
            <a:ext cx="111153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2901988">
            <a:off x="5789384" y="289384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95622" y="307017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(6, 10)</a:t>
            </a:r>
          </a:p>
        </p:txBody>
      </p:sp>
      <p:sp>
        <p:nvSpPr>
          <p:cNvPr id="12" name="Rectangle 11"/>
          <p:cNvSpPr/>
          <p:nvPr/>
        </p:nvSpPr>
        <p:spPr>
          <a:xfrm rot="19438358">
            <a:off x="6037624" y="2259705"/>
            <a:ext cx="125552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3238358">
            <a:off x="6578615" y="226615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56799" y="200992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(7, 10)</a:t>
            </a:r>
          </a:p>
        </p:txBody>
      </p:sp>
      <p:sp>
        <p:nvSpPr>
          <p:cNvPr id="15" name="Rectangle 14"/>
          <p:cNvSpPr/>
          <p:nvPr/>
        </p:nvSpPr>
        <p:spPr>
          <a:xfrm rot="842175">
            <a:off x="6137806" y="2790475"/>
            <a:ext cx="133208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6242175">
            <a:off x="6703230" y="274384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59070" y="286910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(5, 14)</a:t>
            </a:r>
          </a:p>
        </p:txBody>
      </p:sp>
      <p:sp>
        <p:nvSpPr>
          <p:cNvPr id="18" name="Oval 17"/>
          <p:cNvSpPr/>
          <p:nvPr/>
        </p:nvSpPr>
        <p:spPr>
          <a:xfrm>
            <a:off x="6112000" y="2592769"/>
            <a:ext cx="91384" cy="91384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07692" y="272153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20" name="Rectangle 19"/>
          <p:cNvSpPr/>
          <p:nvPr/>
        </p:nvSpPr>
        <p:spPr>
          <a:xfrm rot="2021404">
            <a:off x="4452084" y="4065475"/>
            <a:ext cx="135208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7421404">
            <a:off x="5204625" y="41100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32131" y="380899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(5, 12)</a:t>
            </a:r>
          </a:p>
        </p:txBody>
      </p:sp>
      <p:sp>
        <p:nvSpPr>
          <p:cNvPr id="23" name="Rectangle 22"/>
          <p:cNvSpPr/>
          <p:nvPr/>
        </p:nvSpPr>
        <p:spPr>
          <a:xfrm rot="19101988">
            <a:off x="4704300" y="4815475"/>
            <a:ext cx="11288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2901988">
            <a:off x="5317125" y="47100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4460" y="489017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(6, 10)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90625" y="4440475"/>
            <a:ext cx="10312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5400000">
            <a:off x="6221812" y="44100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06250" y="419000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(0, 15)</a:t>
            </a:r>
          </a:p>
        </p:txBody>
      </p:sp>
      <p:sp>
        <p:nvSpPr>
          <p:cNvPr id="29" name="Rectangle 28"/>
          <p:cNvSpPr/>
          <p:nvPr/>
        </p:nvSpPr>
        <p:spPr>
          <a:xfrm rot="19438358">
            <a:off x="6599931" y="4065475"/>
            <a:ext cx="127513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Isosceles Triangle 29"/>
          <p:cNvSpPr/>
          <p:nvPr/>
        </p:nvSpPr>
        <p:spPr>
          <a:xfrm rot="3238358">
            <a:off x="7149937" y="40725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727217" y="381336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(7, 10)</a:t>
            </a:r>
          </a:p>
        </p:txBody>
      </p:sp>
      <p:sp>
        <p:nvSpPr>
          <p:cNvPr id="32" name="Rectangle 31"/>
          <p:cNvSpPr/>
          <p:nvPr/>
        </p:nvSpPr>
        <p:spPr>
          <a:xfrm rot="842175">
            <a:off x="6701677" y="4604537"/>
            <a:ext cx="135289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6242175">
            <a:off x="7276500" y="455765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32649" y="468596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(5, 14)</a:t>
            </a:r>
          </a:p>
        </p:txBody>
      </p:sp>
      <p:sp>
        <p:nvSpPr>
          <p:cNvPr id="35" name="Oval 34"/>
          <p:cNvSpPr/>
          <p:nvPr/>
        </p:nvSpPr>
        <p:spPr>
          <a:xfrm>
            <a:off x="5644218" y="4403593"/>
            <a:ext cx="92812" cy="92812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440625" y="453625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C</a:t>
            </a:r>
            <a:r>
              <a:rPr sz="1000" i="1" b="0" baseline="-25000">
                <a:solidFill>
                  <a:srgbClr val="000000"/>
                </a:solidFill>
                <a:latin typeface="Times New Roman"/>
              </a:rPr>
              <a:t>IN</a:t>
            </a:r>
          </a:p>
        </p:txBody>
      </p:sp>
      <p:sp>
        <p:nvSpPr>
          <p:cNvPr id="37" name="Oval 36"/>
          <p:cNvSpPr/>
          <p:nvPr/>
        </p:nvSpPr>
        <p:spPr>
          <a:xfrm>
            <a:off x="6675468" y="4403593"/>
            <a:ext cx="92812" cy="92812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71875" y="453625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C</a:t>
            </a:r>
            <a:r>
              <a:rPr sz="1000" i="1" b="0" baseline="-25000">
                <a:solidFill>
                  <a:srgbClr val="000000"/>
                </a:solidFill>
                <a:latin typeface="Times New Roman"/>
              </a:rPr>
              <a:t>OUT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0000" y="54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With lower and upper capacities, the new arc Cᵢₙ Cₒᵤₜ is labelled (0, 15): the node can carry anything from 0 up to 15.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Restricted Capacity Nodes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restricted node can reduce the maximum flow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Look for a cut that passes through the new arc joining the two nodes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value of this cut gives an upper bound for the flow (maximum flow−minimum cut theorem)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Here is the diagram used in 4B Example 7. The maximum flow through the network is 64, as shown.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node at B now has a restricted capacity of 30.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Explain why the maximum flow in the network cannot now exceed 58.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Show a feasible flow of 58 for the new network.</a:t>
            </a:r>
          </a:p>
        </p:txBody>
      </p:sp>
      <p:sp>
        <p:nvSpPr>
          <p:cNvPr id="6" name="Rectangle 5"/>
          <p:cNvSpPr/>
          <p:nvPr/>
        </p:nvSpPr>
        <p:spPr>
          <a:xfrm rot="19493047">
            <a:off x="4788027" y="2611969"/>
            <a:ext cx="107205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93047">
            <a:off x="5331903" y="255066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209457">
            <a:off x="4856426" y="3084382"/>
            <a:ext cx="9522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6609457">
            <a:off x="5341238" y="307031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9869682">
            <a:off x="4822311" y="3494561"/>
            <a:ext cx="102046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3669682">
            <a:off x="5341238" y="343947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885589" y="3740668"/>
            <a:ext cx="196885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5932462" y="371019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762524" y="2303627"/>
            <a:ext cx="127296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6426657" y="227315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2673143">
            <a:off x="5615355" y="2662887"/>
            <a:ext cx="102417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8073143">
            <a:off x="6127933" y="266833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20543245">
            <a:off x="5761967" y="3135300"/>
            <a:ext cx="74792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4343245">
            <a:off x="6135571" y="309351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8425150">
            <a:off x="6313575" y="2662887"/>
            <a:ext cx="9007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2225150">
            <a:off x="6755083" y="259648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4605569">
            <a:off x="6730789" y="2688347"/>
            <a:ext cx="79045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0005569">
            <a:off x="7099067" y="269634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3795286">
            <a:off x="6271104" y="3381408"/>
            <a:ext cx="80459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9195286">
            <a:off x="6655508" y="338685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051534">
            <a:off x="7019795" y="2405465"/>
            <a:ext cx="67636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6451534">
            <a:off x="7354227" y="238517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8561105">
            <a:off x="7082674" y="2790184"/>
            <a:ext cx="7316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2361105">
            <a:off x="7435697" y="27314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2810857">
            <a:off x="7098886" y="3344633"/>
            <a:ext cx="74449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210857">
            <a:off x="7460590" y="334131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21112194">
            <a:off x="6850025" y="3678434"/>
            <a:ext cx="88012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4912194">
            <a:off x="7297650" y="364173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931538">
            <a:off x="4387423" y="3123985"/>
            <a:ext cx="58143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2731538">
            <a:off x="4662887" y="307314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2692169">
            <a:off x="4385435" y="3534164"/>
            <a:ext cx="58541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8092169">
            <a:off x="4662887" y="352433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3060540">
            <a:off x="7548208" y="2784527"/>
            <a:ext cx="71335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8460540">
            <a:off x="7891325" y="278177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18363033">
            <a:off x="7584626" y="3338975"/>
            <a:ext cx="6857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Isosceles Triangle 40"/>
          <p:cNvSpPr/>
          <p:nvPr/>
        </p:nvSpPr>
        <p:spPr>
          <a:xfrm rot="2163033">
            <a:off x="7911693" y="328077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866919" y="2911165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616731" y="27344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44" name="Oval 43"/>
          <p:cNvSpPr/>
          <p:nvPr/>
        </p:nvSpPr>
        <p:spPr>
          <a:xfrm>
            <a:off x="5743853" y="2294482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512524" y="211771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6" name="Oval 45"/>
          <p:cNvSpPr/>
          <p:nvPr/>
        </p:nvSpPr>
        <p:spPr>
          <a:xfrm>
            <a:off x="5760826" y="3239308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529497" y="306254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48" name="Oval 47"/>
          <p:cNvSpPr/>
          <p:nvPr/>
        </p:nvSpPr>
        <p:spPr>
          <a:xfrm>
            <a:off x="4866919" y="3731523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616731" y="370562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50" name="Oval 49"/>
          <p:cNvSpPr/>
          <p:nvPr/>
        </p:nvSpPr>
        <p:spPr>
          <a:xfrm>
            <a:off x="6473689" y="3013002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242359" y="299465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2" name="Oval 51"/>
          <p:cNvSpPr/>
          <p:nvPr/>
        </p:nvSpPr>
        <p:spPr>
          <a:xfrm>
            <a:off x="7016823" y="2294482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785493" y="211771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4" name="Oval 53"/>
          <p:cNvSpPr/>
          <p:nvPr/>
        </p:nvSpPr>
        <p:spPr>
          <a:xfrm>
            <a:off x="7197867" y="3063921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947678" y="304557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6" name="Oval 55"/>
          <p:cNvSpPr/>
          <p:nvPr/>
        </p:nvSpPr>
        <p:spPr>
          <a:xfrm>
            <a:off x="6835778" y="3731523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604448" y="370562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8" name="Oval 57"/>
          <p:cNvSpPr/>
          <p:nvPr/>
        </p:nvSpPr>
        <p:spPr>
          <a:xfrm>
            <a:off x="7661794" y="2498157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449323" y="23213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60" name="Oval 59"/>
          <p:cNvSpPr/>
          <p:nvPr/>
        </p:nvSpPr>
        <p:spPr>
          <a:xfrm>
            <a:off x="7707055" y="3607055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494584" y="358116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62" name="Oval 61"/>
          <p:cNvSpPr/>
          <p:nvPr/>
        </p:nvSpPr>
        <p:spPr>
          <a:xfrm>
            <a:off x="4452026" y="3318515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4156576" y="321718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64" name="Oval 63"/>
          <p:cNvSpPr/>
          <p:nvPr/>
        </p:nvSpPr>
        <p:spPr>
          <a:xfrm>
            <a:off x="8110633" y="3052606"/>
            <a:ext cx="37340" cy="3734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943423" y="295127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24008" y="2162804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67" name="Oval 66"/>
          <p:cNvSpPr/>
          <p:nvPr/>
        </p:nvSpPr>
        <p:spPr>
          <a:xfrm>
            <a:off x="6304008" y="2152804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568660" y="251418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69" name="Oval 68"/>
          <p:cNvSpPr/>
          <p:nvPr/>
        </p:nvSpPr>
        <p:spPr>
          <a:xfrm>
            <a:off x="6548660" y="2504180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870145" y="2562611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71" name="Oval 70"/>
          <p:cNvSpPr/>
          <p:nvPr/>
        </p:nvSpPr>
        <p:spPr>
          <a:xfrm>
            <a:off x="6850145" y="2552611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430998" y="2781457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19</a:t>
            </a:r>
          </a:p>
        </p:txBody>
      </p:sp>
      <p:sp>
        <p:nvSpPr>
          <p:cNvPr id="73" name="Oval 72"/>
          <p:cNvSpPr/>
          <p:nvPr/>
        </p:nvSpPr>
        <p:spPr>
          <a:xfrm>
            <a:off x="7410998" y="2771457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5201548" y="3074721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75" name="Oval 74"/>
          <p:cNvSpPr/>
          <p:nvPr/>
        </p:nvSpPr>
        <p:spPr>
          <a:xfrm>
            <a:off x="5181548" y="3064721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056036" y="3133914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77" name="Oval 76"/>
          <p:cNvSpPr/>
          <p:nvPr/>
        </p:nvSpPr>
        <p:spPr>
          <a:xfrm>
            <a:off x="6036036" y="3123914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5317721" y="347207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79" name="Oval 78"/>
          <p:cNvSpPr/>
          <p:nvPr/>
        </p:nvSpPr>
        <p:spPr>
          <a:xfrm>
            <a:off x="5297721" y="346207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5765019" y="3720541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1" name="Oval 80"/>
          <p:cNvSpPr/>
          <p:nvPr/>
        </p:nvSpPr>
        <p:spPr>
          <a:xfrm>
            <a:off x="5745019" y="3710541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467356" y="3351854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83" name="Oval 82"/>
          <p:cNvSpPr/>
          <p:nvPr/>
        </p:nvSpPr>
        <p:spPr>
          <a:xfrm>
            <a:off x="6447356" y="3341854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194688" y="366516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35</a:t>
            </a:r>
          </a:p>
        </p:txBody>
      </p:sp>
      <p:sp>
        <p:nvSpPr>
          <p:cNvPr id="85" name="Oval 84"/>
          <p:cNvSpPr/>
          <p:nvPr/>
        </p:nvSpPr>
        <p:spPr>
          <a:xfrm>
            <a:off x="7174688" y="3655168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898751" y="331399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87" name="Oval 86"/>
          <p:cNvSpPr/>
          <p:nvPr/>
        </p:nvSpPr>
        <p:spPr>
          <a:xfrm>
            <a:off x="7878751" y="3303992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5160476" y="244819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89" name="Oval 88"/>
          <p:cNvSpPr/>
          <p:nvPr/>
        </p:nvSpPr>
        <p:spPr>
          <a:xfrm>
            <a:off x="5140476" y="2438192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4507081" y="297622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91" name="Oval 90"/>
          <p:cNvSpPr/>
          <p:nvPr/>
        </p:nvSpPr>
        <p:spPr>
          <a:xfrm>
            <a:off x="4487081" y="296622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4506619" y="3520517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93" name="Oval 92"/>
          <p:cNvSpPr/>
          <p:nvPr/>
        </p:nvSpPr>
        <p:spPr>
          <a:xfrm>
            <a:off x="4486619" y="3510517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131825" y="250177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95" name="Oval 94"/>
          <p:cNvSpPr/>
          <p:nvPr/>
        </p:nvSpPr>
        <p:spPr>
          <a:xfrm>
            <a:off x="6111825" y="249177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302287" y="226384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97" name="Oval 96"/>
          <p:cNvSpPr/>
          <p:nvPr/>
        </p:nvSpPr>
        <p:spPr>
          <a:xfrm>
            <a:off x="7282287" y="225384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7873173" y="264472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99" name="Oval 98"/>
          <p:cNvSpPr/>
          <p:nvPr/>
        </p:nvSpPr>
        <p:spPr>
          <a:xfrm>
            <a:off x="7853173" y="2634722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7470425" y="319450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1" name="Oval 100"/>
          <p:cNvSpPr/>
          <p:nvPr/>
        </p:nvSpPr>
        <p:spPr>
          <a:xfrm>
            <a:off x="7450425" y="318450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19493047">
            <a:off x="4662050" y="4453216"/>
            <a:ext cx="116138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Isosceles Triangle 102"/>
          <p:cNvSpPr/>
          <p:nvPr/>
        </p:nvSpPr>
        <p:spPr>
          <a:xfrm rot="3293047">
            <a:off x="5254241" y="438933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4779280" y="426249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(10, 16)</a:t>
            </a:r>
          </a:p>
        </p:txBody>
      </p:sp>
      <p:sp>
        <p:nvSpPr>
          <p:cNvPr id="105" name="Rectangle 104"/>
          <p:cNvSpPr/>
          <p:nvPr/>
        </p:nvSpPr>
        <p:spPr>
          <a:xfrm rot="1815386">
            <a:off x="4709747" y="5001765"/>
            <a:ext cx="85147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Isosceles Triangle 105"/>
          <p:cNvSpPr/>
          <p:nvPr/>
        </p:nvSpPr>
        <p:spPr>
          <a:xfrm rot="7215386">
            <a:off x="5136258" y="499274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4694307" y="497187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(20, 25)</a:t>
            </a:r>
          </a:p>
        </p:txBody>
      </p:sp>
      <p:sp>
        <p:nvSpPr>
          <p:cNvPr id="108" name="Rectangle 107"/>
          <p:cNvSpPr/>
          <p:nvPr/>
        </p:nvSpPr>
        <p:spPr>
          <a:xfrm rot="19679677">
            <a:off x="4701825" y="5446120"/>
            <a:ext cx="8673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Isosceles Triangle 108"/>
          <p:cNvSpPr/>
          <p:nvPr/>
        </p:nvSpPr>
        <p:spPr>
          <a:xfrm rot="3479677">
            <a:off x="5136258" y="539266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4826397" y="540928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(10, 20)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4767741" y="5675958"/>
            <a:ext cx="21329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Isosceles Triangle 111"/>
          <p:cNvSpPr/>
          <p:nvPr/>
        </p:nvSpPr>
        <p:spPr>
          <a:xfrm rot="5400000">
            <a:off x="5904838" y="56454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5434193" y="564086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(10, 12)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5717741" y="4119184"/>
            <a:ext cx="137903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Isosceles Triangle 114"/>
          <p:cNvSpPr/>
          <p:nvPr/>
        </p:nvSpPr>
        <p:spPr>
          <a:xfrm rot="5400000">
            <a:off x="6440209" y="408870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6007258" y="395333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(2, 7)</a:t>
            </a:r>
          </a:p>
        </p:txBody>
      </p:sp>
      <p:sp>
        <p:nvSpPr>
          <p:cNvPr id="117" name="Rectangle 116"/>
          <p:cNvSpPr/>
          <p:nvPr/>
        </p:nvSpPr>
        <p:spPr>
          <a:xfrm rot="2673143">
            <a:off x="5558310" y="4508378"/>
            <a:ext cx="110950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Isosceles Triangle 117"/>
          <p:cNvSpPr/>
          <p:nvPr/>
        </p:nvSpPr>
        <p:spPr>
          <a:xfrm rot="8073143">
            <a:off x="6116596" y="451682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5799062" y="432055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(2, 10)</a:t>
            </a:r>
          </a:p>
        </p:txBody>
      </p:sp>
      <p:sp>
        <p:nvSpPr>
          <p:cNvPr id="120" name="Rectangle 119"/>
          <p:cNvSpPr/>
          <p:nvPr/>
        </p:nvSpPr>
        <p:spPr>
          <a:xfrm rot="20397285">
            <a:off x="6040215" y="4980313"/>
            <a:ext cx="48279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Isosceles Triangle 120"/>
          <p:cNvSpPr/>
          <p:nvPr/>
        </p:nvSpPr>
        <p:spPr>
          <a:xfrm rot="4197285">
            <a:off x="6268290" y="494156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5912424" y="496428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(30, 40)</a:t>
            </a:r>
          </a:p>
        </p:txBody>
      </p:sp>
      <p:sp>
        <p:nvSpPr>
          <p:cNvPr id="123" name="Rectangle 122"/>
          <p:cNvSpPr/>
          <p:nvPr/>
        </p:nvSpPr>
        <p:spPr>
          <a:xfrm rot="18425150">
            <a:off x="6314706" y="4508378"/>
            <a:ext cx="97574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Isosceles Triangle 123"/>
          <p:cNvSpPr/>
          <p:nvPr/>
        </p:nvSpPr>
        <p:spPr>
          <a:xfrm rot="2225150">
            <a:off x="6796000" y="44389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6304794" y="433398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(20, 22)</a:t>
            </a:r>
          </a:p>
        </p:txBody>
      </p:sp>
      <p:sp>
        <p:nvSpPr>
          <p:cNvPr id="126" name="Rectangle 125"/>
          <p:cNvSpPr/>
          <p:nvPr/>
        </p:nvSpPr>
        <p:spPr>
          <a:xfrm rot="4605569">
            <a:off x="6766682" y="4535958"/>
            <a:ext cx="85631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Isosceles Triangle 126"/>
          <p:cNvSpPr/>
          <p:nvPr/>
        </p:nvSpPr>
        <p:spPr>
          <a:xfrm rot="10005569">
            <a:off x="7168645" y="454716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6631397" y="438645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(20, 25)</a:t>
            </a:r>
          </a:p>
        </p:txBody>
      </p:sp>
      <p:sp>
        <p:nvSpPr>
          <p:cNvPr id="129" name="Rectangle 128"/>
          <p:cNvSpPr/>
          <p:nvPr/>
        </p:nvSpPr>
        <p:spPr>
          <a:xfrm rot="3795286">
            <a:off x="6268697" y="5286765"/>
            <a:ext cx="87163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Isosceles Triangle 129"/>
          <p:cNvSpPr/>
          <p:nvPr/>
        </p:nvSpPr>
        <p:spPr>
          <a:xfrm rot="9195286">
            <a:off x="6688129" y="529520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6195049" y="524145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(15, 23)</a:t>
            </a:r>
          </a:p>
        </p:txBody>
      </p:sp>
      <p:sp>
        <p:nvSpPr>
          <p:cNvPr id="132" name="Rectangle 131"/>
          <p:cNvSpPr/>
          <p:nvPr/>
        </p:nvSpPr>
        <p:spPr>
          <a:xfrm rot="1051534">
            <a:off x="7079768" y="4229507"/>
            <a:ext cx="73272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Isosceles Triangle 132"/>
          <p:cNvSpPr/>
          <p:nvPr/>
        </p:nvSpPr>
        <p:spPr>
          <a:xfrm rot="6451534">
            <a:off x="7445064" y="421006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TextBox 133"/>
          <p:cNvSpPr txBox="1"/>
          <p:nvPr/>
        </p:nvSpPr>
        <p:spPr>
          <a:xfrm>
            <a:off x="7067046" y="406279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(5, 10)</a:t>
            </a:r>
          </a:p>
        </p:txBody>
      </p:sp>
      <p:sp>
        <p:nvSpPr>
          <p:cNvPr id="135" name="Rectangle 134"/>
          <p:cNvSpPr/>
          <p:nvPr/>
        </p:nvSpPr>
        <p:spPr>
          <a:xfrm rot="18561105">
            <a:off x="7147886" y="4646281"/>
            <a:ext cx="79261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Isosceles Triangle 135"/>
          <p:cNvSpPr/>
          <p:nvPr/>
        </p:nvSpPr>
        <p:spPr>
          <a:xfrm rot="2361105">
            <a:off x="7533322" y="458516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7238981" y="462353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(10, 20)</a:t>
            </a:r>
          </a:p>
        </p:txBody>
      </p:sp>
      <p:sp>
        <p:nvSpPr>
          <p:cNvPr id="138" name="Rectangle 137"/>
          <p:cNvSpPr/>
          <p:nvPr/>
        </p:nvSpPr>
        <p:spPr>
          <a:xfrm rot="2810857">
            <a:off x="7165449" y="5246926"/>
            <a:ext cx="80652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Isosceles Triangle 138"/>
          <p:cNvSpPr/>
          <p:nvPr/>
        </p:nvSpPr>
        <p:spPr>
          <a:xfrm rot="8210857">
            <a:off x="7560290" y="524587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7249194" y="507099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(1, 8)</a:t>
            </a:r>
          </a:p>
        </p:txBody>
      </p:sp>
      <p:sp>
        <p:nvSpPr>
          <p:cNvPr id="141" name="Rectangle 140"/>
          <p:cNvSpPr/>
          <p:nvPr/>
        </p:nvSpPr>
        <p:spPr>
          <a:xfrm rot="21112194">
            <a:off x="6895853" y="5608539"/>
            <a:ext cx="9534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Isosceles Triangle 141"/>
          <p:cNvSpPr/>
          <p:nvPr/>
        </p:nvSpPr>
        <p:spPr>
          <a:xfrm rot="4912194">
            <a:off x="7383774" y="557132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6982981" y="558087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(25, 35)</a:t>
            </a:r>
          </a:p>
        </p:txBody>
      </p:sp>
      <p:sp>
        <p:nvSpPr>
          <p:cNvPr id="144" name="Rectangle 143"/>
          <p:cNvSpPr/>
          <p:nvPr/>
        </p:nvSpPr>
        <p:spPr>
          <a:xfrm rot="18931538">
            <a:off x="4228068" y="5007894"/>
            <a:ext cx="6298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Isosceles Triangle 144"/>
          <p:cNvSpPr/>
          <p:nvPr/>
        </p:nvSpPr>
        <p:spPr>
          <a:xfrm rot="2731538">
            <a:off x="4529483" y="495535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4071445" y="483452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(30, 41)</a:t>
            </a:r>
          </a:p>
        </p:txBody>
      </p:sp>
      <p:sp>
        <p:nvSpPr>
          <p:cNvPr id="147" name="Rectangle 146"/>
          <p:cNvSpPr/>
          <p:nvPr/>
        </p:nvSpPr>
        <p:spPr>
          <a:xfrm rot="2692169">
            <a:off x="4225914" y="5452249"/>
            <a:ext cx="63419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Isosceles Triangle 147"/>
          <p:cNvSpPr/>
          <p:nvPr/>
        </p:nvSpPr>
        <p:spPr>
          <a:xfrm rot="8092169">
            <a:off x="4529483" y="544414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TextBox 148"/>
          <p:cNvSpPr txBox="1"/>
          <p:nvPr/>
        </p:nvSpPr>
        <p:spPr>
          <a:xfrm>
            <a:off x="4070944" y="542416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(20, 32)</a:t>
            </a:r>
          </a:p>
        </p:txBody>
      </p:sp>
      <p:sp>
        <p:nvSpPr>
          <p:cNvPr id="150" name="Rectangle 149"/>
          <p:cNvSpPr/>
          <p:nvPr/>
        </p:nvSpPr>
        <p:spPr>
          <a:xfrm rot="3060540">
            <a:off x="7652208" y="4640152"/>
            <a:ext cx="77278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Isosceles Triangle 150"/>
          <p:cNvSpPr/>
          <p:nvPr/>
        </p:nvSpPr>
        <p:spPr>
          <a:xfrm rot="8460540">
            <a:off x="8026913" y="463970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7717998" y="447540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(15, 30)</a:t>
            </a:r>
          </a:p>
        </p:txBody>
      </p:sp>
      <p:sp>
        <p:nvSpPr>
          <p:cNvPr id="153" name="Rectangle 152"/>
          <p:cNvSpPr/>
          <p:nvPr/>
        </p:nvSpPr>
        <p:spPr>
          <a:xfrm rot="18363033">
            <a:off x="7691660" y="5240797"/>
            <a:ext cx="74291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Isosceles Triangle 153"/>
          <p:cNvSpPr/>
          <p:nvPr/>
        </p:nvSpPr>
        <p:spPr>
          <a:xfrm rot="2163033">
            <a:off x="8048978" y="51802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7745706" y="520043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(26, 43)</a:t>
            </a:r>
          </a:p>
        </p:txBody>
      </p:sp>
      <p:sp>
        <p:nvSpPr>
          <p:cNvPr id="156" name="Rectangle 155"/>
          <p:cNvSpPr/>
          <p:nvPr/>
        </p:nvSpPr>
        <p:spPr>
          <a:xfrm rot="20668553">
            <a:off x="5492782" y="5139668"/>
            <a:ext cx="57249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Isosceles Triangle 156"/>
          <p:cNvSpPr/>
          <p:nvPr/>
        </p:nvSpPr>
        <p:spPr>
          <a:xfrm rot="4468553">
            <a:off x="5770612" y="510153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5294247" y="499065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0" b="0">
                <a:solidFill>
                  <a:srgbClr val="000000"/>
                </a:solidFill>
                <a:latin typeface="Calibri"/>
              </a:rPr>
              <a:t>(0, 30)</a:t>
            </a:r>
          </a:p>
        </p:txBody>
      </p:sp>
      <p:sp>
        <p:nvSpPr>
          <p:cNvPr id="159" name="Oval 158"/>
          <p:cNvSpPr/>
          <p:nvPr/>
        </p:nvSpPr>
        <p:spPr>
          <a:xfrm>
            <a:off x="4747516" y="4776548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0" name="TextBox 159"/>
          <p:cNvSpPr txBox="1"/>
          <p:nvPr/>
        </p:nvSpPr>
        <p:spPr>
          <a:xfrm>
            <a:off x="4497311" y="459505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61" name="Oval 160"/>
          <p:cNvSpPr/>
          <p:nvPr/>
        </p:nvSpPr>
        <p:spPr>
          <a:xfrm>
            <a:off x="5697516" y="4108483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5467741" y="392698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63" name="Oval 162"/>
          <p:cNvSpPr/>
          <p:nvPr/>
        </p:nvSpPr>
        <p:spPr>
          <a:xfrm>
            <a:off x="4747516" y="5665258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TextBox 163"/>
          <p:cNvSpPr txBox="1"/>
          <p:nvPr/>
        </p:nvSpPr>
        <p:spPr>
          <a:xfrm>
            <a:off x="4497311" y="564720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65" name="Oval 164"/>
          <p:cNvSpPr/>
          <p:nvPr/>
        </p:nvSpPr>
        <p:spPr>
          <a:xfrm>
            <a:off x="6488161" y="4886870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6" name="TextBox 165"/>
          <p:cNvSpPr txBox="1"/>
          <p:nvPr/>
        </p:nvSpPr>
        <p:spPr>
          <a:xfrm>
            <a:off x="6258387" y="487698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67" name="Oval 166"/>
          <p:cNvSpPr/>
          <p:nvPr/>
        </p:nvSpPr>
        <p:spPr>
          <a:xfrm>
            <a:off x="7076548" y="4108483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TextBox 167"/>
          <p:cNvSpPr txBox="1"/>
          <p:nvPr/>
        </p:nvSpPr>
        <p:spPr>
          <a:xfrm>
            <a:off x="6846774" y="392698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69" name="Oval 168"/>
          <p:cNvSpPr/>
          <p:nvPr/>
        </p:nvSpPr>
        <p:spPr>
          <a:xfrm>
            <a:off x="7272677" y="4942032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TextBox 169"/>
          <p:cNvSpPr txBox="1"/>
          <p:nvPr/>
        </p:nvSpPr>
        <p:spPr>
          <a:xfrm>
            <a:off x="7022473" y="493215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171" name="Oval 170"/>
          <p:cNvSpPr/>
          <p:nvPr/>
        </p:nvSpPr>
        <p:spPr>
          <a:xfrm>
            <a:off x="6880419" y="5665258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2" name="TextBox 171"/>
          <p:cNvSpPr txBox="1"/>
          <p:nvPr/>
        </p:nvSpPr>
        <p:spPr>
          <a:xfrm>
            <a:off x="6650645" y="564720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173" name="Oval 172"/>
          <p:cNvSpPr/>
          <p:nvPr/>
        </p:nvSpPr>
        <p:spPr>
          <a:xfrm>
            <a:off x="7775258" y="4329129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TextBox 173"/>
          <p:cNvSpPr txBox="1"/>
          <p:nvPr/>
        </p:nvSpPr>
        <p:spPr>
          <a:xfrm>
            <a:off x="7565913" y="414763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175" name="Oval 174"/>
          <p:cNvSpPr/>
          <p:nvPr/>
        </p:nvSpPr>
        <p:spPr>
          <a:xfrm>
            <a:off x="7824290" y="5530419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6" name="TextBox 175"/>
          <p:cNvSpPr txBox="1"/>
          <p:nvPr/>
        </p:nvSpPr>
        <p:spPr>
          <a:xfrm>
            <a:off x="7614946" y="551236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177" name="Oval 176"/>
          <p:cNvSpPr/>
          <p:nvPr/>
        </p:nvSpPr>
        <p:spPr>
          <a:xfrm>
            <a:off x="4298053" y="5217838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8" name="TextBox 177"/>
          <p:cNvSpPr txBox="1"/>
          <p:nvPr/>
        </p:nvSpPr>
        <p:spPr>
          <a:xfrm>
            <a:off x="3998817" y="511806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179" name="Oval 178"/>
          <p:cNvSpPr/>
          <p:nvPr/>
        </p:nvSpPr>
        <p:spPr>
          <a:xfrm>
            <a:off x="8261494" y="4929774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TextBox 179"/>
          <p:cNvSpPr txBox="1"/>
          <p:nvPr/>
        </p:nvSpPr>
        <p:spPr>
          <a:xfrm>
            <a:off x="8101182" y="48300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181" name="Oval 180"/>
          <p:cNvSpPr/>
          <p:nvPr/>
        </p:nvSpPr>
        <p:spPr>
          <a:xfrm>
            <a:off x="5483000" y="5205580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2" name="TextBox 181"/>
          <p:cNvSpPr txBox="1"/>
          <p:nvPr/>
        </p:nvSpPr>
        <p:spPr>
          <a:xfrm>
            <a:off x="5232795" y="519569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IN</a:t>
            </a:r>
          </a:p>
        </p:txBody>
      </p:sp>
      <p:sp>
        <p:nvSpPr>
          <p:cNvPr id="183" name="Oval 182"/>
          <p:cNvSpPr/>
          <p:nvPr/>
        </p:nvSpPr>
        <p:spPr>
          <a:xfrm>
            <a:off x="6034612" y="5052354"/>
            <a:ext cx="40451" cy="40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TextBox 183"/>
          <p:cNvSpPr txBox="1"/>
          <p:nvPr/>
        </p:nvSpPr>
        <p:spPr>
          <a:xfrm>
            <a:off x="5825268" y="504247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1" b="0">
                <a:solidFill>
                  <a:srgbClr val="000000"/>
                </a:solidFill>
                <a:latin typeface="Times New Roman"/>
              </a:rPr>
              <a:t>B</a:t>
            </a:r>
            <a:r>
              <a:rPr sz="700" i="1" b="0" baseline="-25000">
                <a:solidFill>
                  <a:srgbClr val="000000"/>
                </a:solidFill>
                <a:latin typeface="Times New Roman"/>
              </a:rPr>
              <a:t>OUT</a:t>
            </a:r>
          </a:p>
        </p:txBody>
      </p:sp>
      <p:sp>
        <p:nvSpPr>
          <p:cNvPr id="185" name="Rectangle 184"/>
          <p:cNvSpPr/>
          <p:nvPr/>
        </p:nvSpPr>
        <p:spPr>
          <a:xfrm rot="4398045">
            <a:off x="5447246" y="4021550"/>
            <a:ext cx="7109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 rot="4398045">
            <a:off x="5488106" y="4157750"/>
            <a:ext cx="7109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 rot="4398045">
            <a:off x="5528966" y="4293951"/>
            <a:ext cx="7109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 rot="4398045">
            <a:off x="5569826" y="4430152"/>
            <a:ext cx="7109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 rot="4398045">
            <a:off x="5610687" y="4566353"/>
            <a:ext cx="7109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 rot="2863579">
            <a:off x="5644024" y="4628494"/>
            <a:ext cx="7592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 rot="2863579">
            <a:off x="5746175" y="4740860"/>
            <a:ext cx="7592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 rot="2863579">
            <a:off x="5848325" y="4853225"/>
            <a:ext cx="75928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 rot="5400000">
            <a:off x="5923064" y="4977338"/>
            <a:ext cx="79677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 rot="5400000">
            <a:off x="5923064" y="5136693"/>
            <a:ext cx="79677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 rot="5400000">
            <a:off x="5923064" y="5296048"/>
            <a:ext cx="79677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 rot="5019588">
            <a:off x="5927637" y="5375288"/>
            <a:ext cx="79286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7" name="Rectangle 196"/>
          <p:cNvSpPr/>
          <p:nvPr/>
        </p:nvSpPr>
        <p:spPr>
          <a:xfrm rot="5019588">
            <a:off x="5945149" y="5532891"/>
            <a:ext cx="79286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Rectangle 197"/>
          <p:cNvSpPr/>
          <p:nvPr/>
        </p:nvSpPr>
        <p:spPr>
          <a:xfrm rot="5019588">
            <a:off x="5962660" y="5690495"/>
            <a:ext cx="79286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9" name="Rectangle 198"/>
          <p:cNvSpPr/>
          <p:nvPr/>
        </p:nvSpPr>
        <p:spPr>
          <a:xfrm rot="5019588">
            <a:off x="5980172" y="5848099"/>
            <a:ext cx="79286" cy="25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0" name="TextBox 199"/>
          <p:cNvSpPr txBox="1"/>
          <p:nvPr/>
        </p:nvSpPr>
        <p:spPr>
          <a:xfrm>
            <a:off x="3750000" y="5950000"/>
            <a:ext cx="5150000" cy="4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 S₁A, BᵢₙBₒᵤₜ, S₂E is a cut of capacity 16 + 30 + 12 = 58. Hence by the max flow−min cut theorem, the total flow cannot exceed 58.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Restricted Capacity Nodes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Start from the flow of 64 and reduce the flow through B to 30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adjust the other flows so that the conservation condition holds at every vertex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Check that every flow is within its lower and upper capacities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4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Show a feasible flow of 58 for the new network.</a:t>
            </a:r>
          </a:p>
        </p:txBody>
      </p:sp>
      <p:sp>
        <p:nvSpPr>
          <p:cNvPr id="6" name="Rectangle 5"/>
          <p:cNvSpPr/>
          <p:nvPr/>
        </p:nvSpPr>
        <p:spPr>
          <a:xfrm rot="19493047">
            <a:off x="4328420" y="1997063"/>
            <a:ext cx="141566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3293047">
            <a:off x="5058154" y="192587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 rot="1815386">
            <a:off x="4386561" y="2665716"/>
            <a:ext cx="10379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 rot="7215386">
            <a:off x="4914338" y="26613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9679677">
            <a:off x="4376903" y="3207363"/>
            <a:ext cx="10572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 rot="3479677">
            <a:off x="4914338" y="314887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57253" y="3487525"/>
            <a:ext cx="25999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5400000">
            <a:off x="5851200" y="345705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15256" y="1589894"/>
            <a:ext cx="168097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5400000">
            <a:off x="6503790" y="155941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 rot="2673143">
            <a:off x="5420917" y="2064302"/>
            <a:ext cx="135243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 rot="8073143">
            <a:off x="6109322" y="208126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20397285">
            <a:off x="6008335" y="2639568"/>
            <a:ext cx="58850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4197285">
            <a:off x="6294229" y="259900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 rot="18425150">
            <a:off x="6342926" y="2064302"/>
            <a:ext cx="11893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Isosceles Triangle 20"/>
          <p:cNvSpPr/>
          <p:nvPr/>
        </p:nvSpPr>
        <p:spPr>
          <a:xfrm rot="2225150">
            <a:off x="6937481" y="198638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 rot="4605569">
            <a:off x="6893863" y="2097921"/>
            <a:ext cx="10438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Isosceles Triangle 22"/>
          <p:cNvSpPr/>
          <p:nvPr/>
        </p:nvSpPr>
        <p:spPr>
          <a:xfrm rot="10005569">
            <a:off x="7391717" y="21182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3795286">
            <a:off x="6286843" y="3013117"/>
            <a:ext cx="106248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9195286">
            <a:off x="6805992" y="303008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051534">
            <a:off x="7275499" y="1724372"/>
            <a:ext cx="89315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Isosceles Triangle 26"/>
          <p:cNvSpPr/>
          <p:nvPr/>
        </p:nvSpPr>
        <p:spPr>
          <a:xfrm rot="6451534">
            <a:off x="7728659" y="170734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 rot="18561105">
            <a:off x="7358531" y="2232399"/>
            <a:ext cx="96615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Isosceles Triangle 28"/>
          <p:cNvSpPr/>
          <p:nvPr/>
        </p:nvSpPr>
        <p:spPr>
          <a:xfrm rot="2361105">
            <a:off x="7836241" y="216456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 rot="2810857">
            <a:off x="7379939" y="2964556"/>
            <a:ext cx="9831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8210857">
            <a:off x="7869113" y="296994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 rot="21112194">
            <a:off x="7051316" y="3405344"/>
            <a:ext cx="116221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4912194">
            <a:off x="7653949" y="336665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 rot="18931538">
            <a:off x="3799418" y="2673187"/>
            <a:ext cx="76779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Isosceles Triangle 34"/>
          <p:cNvSpPr/>
          <p:nvPr/>
        </p:nvSpPr>
        <p:spPr>
          <a:xfrm rot="2731538">
            <a:off x="4174710" y="261581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 rot="2692169">
            <a:off x="3796792" y="3214834"/>
            <a:ext cx="77304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8092169">
            <a:off x="4174710" y="321162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 rot="3060540">
            <a:off x="7973274" y="2224928"/>
            <a:ext cx="9419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Isosceles Triangle 38"/>
          <p:cNvSpPr/>
          <p:nvPr/>
        </p:nvSpPr>
        <p:spPr>
          <a:xfrm rot="8460540">
            <a:off x="8437904" y="223106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 rot="18363033">
            <a:off x="8021365" y="2957085"/>
            <a:ext cx="9055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Isosceles Triangle 40"/>
          <p:cNvSpPr/>
          <p:nvPr/>
        </p:nvSpPr>
        <p:spPr>
          <a:xfrm rot="2163033">
            <a:off x="8464800" y="289000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 rot="20668553">
            <a:off x="5341042" y="2833813"/>
            <a:ext cx="69784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4468553">
            <a:off x="5687585" y="279400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432599" y="2389102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182350" y="219414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46" name="Oval 45"/>
          <p:cNvSpPr/>
          <p:nvPr/>
        </p:nvSpPr>
        <p:spPr>
          <a:xfrm>
            <a:off x="5590602" y="157476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365256" y="137980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48" name="Oval 47"/>
          <p:cNvSpPr/>
          <p:nvPr/>
        </p:nvSpPr>
        <p:spPr>
          <a:xfrm>
            <a:off x="4432599" y="347239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182350" y="347666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50" name="Oval 49"/>
          <p:cNvSpPr/>
          <p:nvPr/>
        </p:nvSpPr>
        <p:spPr>
          <a:xfrm>
            <a:off x="6554359" y="252358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29013" y="253780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2" name="Oval 51"/>
          <p:cNvSpPr/>
          <p:nvPr/>
        </p:nvSpPr>
        <p:spPr>
          <a:xfrm>
            <a:off x="7271573" y="1574765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046228" y="137980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54" name="Oval 53"/>
          <p:cNvSpPr/>
          <p:nvPr/>
        </p:nvSpPr>
        <p:spPr>
          <a:xfrm>
            <a:off x="7510645" y="2590819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260396" y="260504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6" name="Oval 55"/>
          <p:cNvSpPr/>
          <p:nvPr/>
        </p:nvSpPr>
        <p:spPr>
          <a:xfrm>
            <a:off x="7032502" y="3472396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07156" y="347666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58" name="Oval 57"/>
          <p:cNvSpPr/>
          <p:nvPr/>
        </p:nvSpPr>
        <p:spPr>
          <a:xfrm>
            <a:off x="8123266" y="1843720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922823" y="164876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1</a:t>
            </a:r>
          </a:p>
        </p:txBody>
      </p:sp>
      <p:sp>
        <p:nvSpPr>
          <p:cNvPr id="60" name="Oval 59"/>
          <p:cNvSpPr/>
          <p:nvPr/>
        </p:nvSpPr>
        <p:spPr>
          <a:xfrm>
            <a:off x="8183034" y="3308034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982591" y="331230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2</a:t>
            </a:r>
          </a:p>
        </p:txBody>
      </p:sp>
      <p:sp>
        <p:nvSpPr>
          <p:cNvPr id="62" name="Oval 61"/>
          <p:cNvSpPr/>
          <p:nvPr/>
        </p:nvSpPr>
        <p:spPr>
          <a:xfrm>
            <a:off x="3884726" y="2927014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3574709" y="283166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64" name="Oval 63"/>
          <p:cNvSpPr/>
          <p:nvPr/>
        </p:nvSpPr>
        <p:spPr>
          <a:xfrm>
            <a:off x="8715964" y="2575877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575290" y="248053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6" name="Oval 65"/>
          <p:cNvSpPr/>
          <p:nvPr/>
        </p:nvSpPr>
        <p:spPr>
          <a:xfrm>
            <a:off x="5329117" y="2912072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078868" y="29263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IN</a:t>
            </a:r>
          </a:p>
        </p:txBody>
      </p:sp>
      <p:sp>
        <p:nvSpPr>
          <p:cNvPr id="68" name="Oval 67"/>
          <p:cNvSpPr/>
          <p:nvPr/>
        </p:nvSpPr>
        <p:spPr>
          <a:xfrm>
            <a:off x="6001506" y="2725297"/>
            <a:ext cx="49308" cy="49308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801063" y="273952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  <a:r>
              <a:rPr sz="800" i="1" b="0" baseline="-25000">
                <a:solidFill>
                  <a:srgbClr val="000000"/>
                </a:solidFill>
                <a:latin typeface="Times New Roman"/>
              </a:rPr>
              <a:t>OUT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481617" y="2694169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30</a:t>
            </a:r>
          </a:p>
        </p:txBody>
      </p:sp>
      <p:sp>
        <p:nvSpPr>
          <p:cNvPr id="71" name="Oval 70"/>
          <p:cNvSpPr/>
          <p:nvPr/>
        </p:nvSpPr>
        <p:spPr>
          <a:xfrm>
            <a:off x="5461617" y="2684169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235145" y="266203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30</a:t>
            </a:r>
          </a:p>
        </p:txBody>
      </p:sp>
      <p:sp>
        <p:nvSpPr>
          <p:cNvPr id="73" name="Oval 72"/>
          <p:cNvSpPr/>
          <p:nvPr/>
        </p:nvSpPr>
        <p:spPr>
          <a:xfrm>
            <a:off x="6215145" y="2652030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750320" y="267128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75" name="Oval 74"/>
          <p:cNvSpPr/>
          <p:nvPr/>
        </p:nvSpPr>
        <p:spPr>
          <a:xfrm>
            <a:off x="4730320" y="2661285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911332" y="3204461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77" name="Oval 76"/>
          <p:cNvSpPr/>
          <p:nvPr/>
        </p:nvSpPr>
        <p:spPr>
          <a:xfrm>
            <a:off x="4891332" y="3194461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3750000" y="43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flow through B (BᵢₙBₒᵤₜ and BD) is reduced to 30: S₁B = 20, S₂B = 10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991082" y="2503862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36</a:t>
            </a:r>
          </a:p>
        </p:txBody>
      </p:sp>
      <p:sp>
        <p:nvSpPr>
          <p:cNvPr id="80" name="Oval 79"/>
          <p:cNvSpPr/>
          <p:nvPr/>
        </p:nvSpPr>
        <p:spPr>
          <a:xfrm>
            <a:off x="3971082" y="2493862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853898" y="180658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16</a:t>
            </a:r>
          </a:p>
        </p:txBody>
      </p:sp>
      <p:sp>
        <p:nvSpPr>
          <p:cNvPr id="82" name="Oval 81"/>
          <p:cNvSpPr/>
          <p:nvPr/>
        </p:nvSpPr>
        <p:spPr>
          <a:xfrm>
            <a:off x="4833898" y="179658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380742" y="142972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7</a:t>
            </a:r>
          </a:p>
        </p:txBody>
      </p:sp>
      <p:sp>
        <p:nvSpPr>
          <p:cNvPr id="84" name="Oval 83"/>
          <p:cNvSpPr/>
          <p:nvPr/>
        </p:nvSpPr>
        <p:spPr>
          <a:xfrm>
            <a:off x="6360742" y="1419729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126961" y="187734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9</a:t>
            </a:r>
          </a:p>
        </p:txBody>
      </p:sp>
      <p:sp>
        <p:nvSpPr>
          <p:cNvPr id="86" name="Oval 85"/>
          <p:cNvSpPr/>
          <p:nvPr/>
        </p:nvSpPr>
        <p:spPr>
          <a:xfrm>
            <a:off x="6106961" y="1867349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3750000" y="46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S₁ can now send 16 along S₁A (its maximum): SS₁ = 36, AC = 7, AD = 9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990471" y="322260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89" name="Oval 88"/>
          <p:cNvSpPr/>
          <p:nvPr/>
        </p:nvSpPr>
        <p:spPr>
          <a:xfrm>
            <a:off x="3970471" y="3212606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5652205" y="348674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12</a:t>
            </a:r>
          </a:p>
        </p:txBody>
      </p:sp>
      <p:sp>
        <p:nvSpPr>
          <p:cNvPr id="91" name="Oval 90"/>
          <p:cNvSpPr/>
          <p:nvPr/>
        </p:nvSpPr>
        <p:spPr>
          <a:xfrm>
            <a:off x="5632205" y="3476740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6713423" y="189372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93" name="Oval 92"/>
          <p:cNvSpPr/>
          <p:nvPr/>
        </p:nvSpPr>
        <p:spPr>
          <a:xfrm>
            <a:off x="6693423" y="1883725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6579650" y="299988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17</a:t>
            </a:r>
          </a:p>
        </p:txBody>
      </p:sp>
      <p:sp>
        <p:nvSpPr>
          <p:cNvPr id="95" name="Oval 94"/>
          <p:cNvSpPr/>
          <p:nvPr/>
        </p:nvSpPr>
        <p:spPr>
          <a:xfrm>
            <a:off x="6559650" y="2989885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3750000" y="49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S₂E = 12, so SS₂ = 22.  At D: 9 + 30 = 39 = DC 22 + DE 17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7672571" y="156315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8</a:t>
            </a:r>
          </a:p>
        </p:txBody>
      </p:sp>
      <p:sp>
        <p:nvSpPr>
          <p:cNvPr id="98" name="Oval 97"/>
          <p:cNvSpPr/>
          <p:nvPr/>
        </p:nvSpPr>
        <p:spPr>
          <a:xfrm>
            <a:off x="7652571" y="1553156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111537" y="195767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21</a:t>
            </a:r>
          </a:p>
        </p:txBody>
      </p:sp>
      <p:sp>
        <p:nvSpPr>
          <p:cNvPr id="100" name="Oval 99"/>
          <p:cNvSpPr/>
          <p:nvPr/>
        </p:nvSpPr>
        <p:spPr>
          <a:xfrm>
            <a:off x="7091537" y="194767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7852151" y="224666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102" name="Oval 101"/>
          <p:cNvSpPr/>
          <p:nvPr/>
        </p:nvSpPr>
        <p:spPr>
          <a:xfrm>
            <a:off x="7832151" y="223666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7894600" y="279210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04" name="Oval 103"/>
          <p:cNvSpPr/>
          <p:nvPr/>
        </p:nvSpPr>
        <p:spPr>
          <a:xfrm>
            <a:off x="7874600" y="2782106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7540101" y="3413620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29</a:t>
            </a:r>
          </a:p>
        </p:txBody>
      </p:sp>
      <p:sp>
        <p:nvSpPr>
          <p:cNvPr id="106" name="Oval 105"/>
          <p:cNvSpPr/>
          <p:nvPr/>
        </p:nvSpPr>
        <p:spPr>
          <a:xfrm>
            <a:off x="7520101" y="3403620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8436049" y="206610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27</a:t>
            </a:r>
          </a:p>
        </p:txBody>
      </p:sp>
      <p:sp>
        <p:nvSpPr>
          <p:cNvPr id="108" name="Oval 107"/>
          <p:cNvSpPr/>
          <p:nvPr/>
        </p:nvSpPr>
        <p:spPr>
          <a:xfrm>
            <a:off x="8416049" y="205610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8469825" y="294988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31</a:t>
            </a:r>
          </a:p>
        </p:txBody>
      </p:sp>
      <p:sp>
        <p:nvSpPr>
          <p:cNvPr id="110" name="Oval 109"/>
          <p:cNvSpPr/>
          <p:nvPr/>
        </p:nvSpPr>
        <p:spPr>
          <a:xfrm>
            <a:off x="8449825" y="293988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3750000" y="52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C: 7 + 22 = 8 + 21;  F: 21 = 19 + 2;  E: 12 + 17 = 29;  T₁T = 27, T₂T = 31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750000" y="55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Total flow = 36 + 22 = 58 = 27 + 31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Restricted Capacity Nodes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865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node may be completely blocked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could replace it with two nodes joined by an arc of capacity 0, but it is simpler to delete the node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the special case where a node is completely blocked, the node and any arcs linked directly to it may be removed from the network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