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971800"/>
            <a:ext cx="8229600" cy="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4400" b="1" i="0">
                <a:ln w="12700">
                  <a:solidFill>
                    <a:srgbClr val="000000"/>
                  </a:solidFill>
                </a:ln>
                <a:solidFill>
                  <a:srgbClr val="800000"/>
                </a:solidFill>
                <a:latin typeface="Calibri"/>
              </a:rPr>
              <a:t>Flows in Networks 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310286" y="4159641"/>
            <a:ext cx="4720652" cy="6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400" b="0" i="0">
                <a:solidFill>
                  <a:srgbClr val="000000"/>
                </a:solidFill>
                <a:latin typeface="Calibri"/>
              </a:rPr>
              <a:t>Decision 2 Chapter 4</a:t>
            </a:r>
          </a:p>
          <a:p>
            <a:pPr algn="ctr"/>
            <a:r>
              <a:rPr sz="1400" b="0" i="0">
                <a:solidFill>
                  <a:srgbClr val="000000"/>
                </a:solidFill>
                <a:latin typeface="Calibri"/>
              </a:rPr>
              <a:t>Westie's Workshop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3124200"/>
            <a:ext cx="8229600" cy="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4400" b="1" i="0">
                <a:ln w="12700">
                  <a:solidFill>
                    <a:srgbClr val="000000"/>
                  </a:solidFill>
                </a:ln>
                <a:solidFill>
                  <a:srgbClr val="800000"/>
                </a:solidFill>
                <a:latin typeface="Calibri"/>
              </a:rPr>
              <a:t>Teachings for Exercise 4B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Sources and Sinks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4B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50000" y="1000000"/>
            <a:ext cx="3300000" cy="48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A network may have more than one source and/or more than one sink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Link each source to a single supersource S, and each sink to a single supersink T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A source only has flow leaving it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A sink only has flow arriving at it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50000" y="1000000"/>
            <a:ext cx="5150000" cy="12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The diagram shows a capacitated directed network. The capacity of each arc is shown on each arc. The numbers in circles represent an initial flow.</a:t>
            </a:r>
          </a:p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a  List the source vertices.</a:t>
            </a:r>
          </a:p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b  List the sink vertices.</a:t>
            </a:r>
          </a:p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c  Add a supersource, S, a supersink, T, and appropriate arcs and flows to the diagram.</a:t>
            </a:r>
          </a:p>
        </p:txBody>
      </p:sp>
      <p:sp>
        <p:nvSpPr>
          <p:cNvPr id="6" name="Rectangle 5"/>
          <p:cNvSpPr/>
          <p:nvPr/>
        </p:nvSpPr>
        <p:spPr>
          <a:xfrm>
            <a:off x="5010000" y="2599866"/>
            <a:ext cx="1966782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Isosceles Triangle 6"/>
          <p:cNvSpPr/>
          <p:nvPr/>
        </p:nvSpPr>
        <p:spPr>
          <a:xfrm rot="5400000">
            <a:off x="6055730" y="2569391"/>
            <a:ext cx="72000" cy="8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495052" y="2379739"/>
            <a:ext cx="8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0" b="0">
                <a:solidFill>
                  <a:srgbClr val="000000"/>
                </a:solidFill>
                <a:latin typeface="Calibri"/>
              </a:rPr>
              <a:t>5</a:t>
            </a:r>
          </a:p>
        </p:txBody>
      </p:sp>
      <p:sp>
        <p:nvSpPr>
          <p:cNvPr id="9" name="Rectangle 8"/>
          <p:cNvSpPr/>
          <p:nvPr/>
        </p:nvSpPr>
        <p:spPr>
          <a:xfrm>
            <a:off x="6976782" y="2599866"/>
            <a:ext cx="1346086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Isosceles Triangle 9"/>
          <p:cNvSpPr/>
          <p:nvPr/>
        </p:nvSpPr>
        <p:spPr>
          <a:xfrm rot="5400000">
            <a:off x="7681130" y="2569391"/>
            <a:ext cx="72000" cy="8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182521" y="2379739"/>
            <a:ext cx="8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0" b="0">
                <a:solidFill>
                  <a:srgbClr val="000000"/>
                </a:solidFill>
                <a:latin typeface="Calibri"/>
              </a:rPr>
              <a:t>4</a:t>
            </a:r>
          </a:p>
        </p:txBody>
      </p:sp>
      <p:sp>
        <p:nvSpPr>
          <p:cNvPr id="12" name="Rectangle 11"/>
          <p:cNvSpPr/>
          <p:nvPr/>
        </p:nvSpPr>
        <p:spPr>
          <a:xfrm rot="1988820">
            <a:off x="4903171" y="2958822"/>
            <a:ext cx="1312961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Isosceles Triangle 12"/>
          <p:cNvSpPr/>
          <p:nvPr/>
        </p:nvSpPr>
        <p:spPr>
          <a:xfrm rot="7388820">
            <a:off x="5578617" y="2964243"/>
            <a:ext cx="72000" cy="8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131502" y="2661329"/>
            <a:ext cx="8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0" b="0">
                <a:solidFill>
                  <a:srgbClr val="000000"/>
                </a:solidFill>
                <a:latin typeface="Calibri"/>
              </a:rPr>
              <a:t>7</a:t>
            </a:r>
          </a:p>
        </p:txBody>
      </p:sp>
      <p:sp>
        <p:nvSpPr>
          <p:cNvPr id="15" name="Rectangle 14"/>
          <p:cNvSpPr/>
          <p:nvPr/>
        </p:nvSpPr>
        <p:spPr>
          <a:xfrm rot="266188">
            <a:off x="4371740" y="3250475"/>
            <a:ext cx="1740170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Isosceles Triangle 15"/>
          <p:cNvSpPr/>
          <p:nvPr/>
        </p:nvSpPr>
        <p:spPr>
          <a:xfrm rot="5666188">
            <a:off x="5292573" y="3226730"/>
            <a:ext cx="72000" cy="8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4591416" y="3003059"/>
            <a:ext cx="8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0" b="0">
                <a:solidFill>
                  <a:srgbClr val="000000"/>
                </a:solidFill>
                <a:latin typeface="Calibri"/>
              </a:rPr>
              <a:t>11</a:t>
            </a:r>
          </a:p>
        </p:txBody>
      </p:sp>
      <p:sp>
        <p:nvSpPr>
          <p:cNvPr id="18" name="Rectangle 17"/>
          <p:cNvSpPr/>
          <p:nvPr/>
        </p:nvSpPr>
        <p:spPr>
          <a:xfrm rot="20006097">
            <a:off x="4873845" y="3609431"/>
            <a:ext cx="1304308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Isosceles Triangle 18"/>
          <p:cNvSpPr/>
          <p:nvPr/>
        </p:nvSpPr>
        <p:spPr>
          <a:xfrm rot="3806097">
            <a:off x="5548330" y="3549791"/>
            <a:ext cx="72000" cy="8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4894154" y="3482743"/>
            <a:ext cx="8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0" b="0">
                <a:solidFill>
                  <a:srgbClr val="000000"/>
                </a:solidFill>
                <a:latin typeface="Calibri"/>
              </a:rPr>
              <a:t>5</a:t>
            </a:r>
          </a:p>
        </p:txBody>
      </p:sp>
      <p:sp>
        <p:nvSpPr>
          <p:cNvPr id="21" name="Rectangle 20"/>
          <p:cNvSpPr/>
          <p:nvPr/>
        </p:nvSpPr>
        <p:spPr>
          <a:xfrm rot="3049581">
            <a:off x="6784918" y="3003692"/>
            <a:ext cx="1041815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Isosceles Triangle 21"/>
          <p:cNvSpPr/>
          <p:nvPr/>
        </p:nvSpPr>
        <p:spPr>
          <a:xfrm rot="8449581">
            <a:off x="7302730" y="3013600"/>
            <a:ext cx="72000" cy="8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971477" y="2782529"/>
            <a:ext cx="8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0" b="0">
                <a:solidFill>
                  <a:srgbClr val="000000"/>
                </a:solidFill>
                <a:latin typeface="Calibri"/>
              </a:rPr>
              <a:t>3</a:t>
            </a:r>
          </a:p>
        </p:txBody>
      </p:sp>
      <p:sp>
        <p:nvSpPr>
          <p:cNvPr id="24" name="Rectangle 23"/>
          <p:cNvSpPr/>
          <p:nvPr/>
        </p:nvSpPr>
        <p:spPr>
          <a:xfrm rot="201988">
            <a:off x="6107985" y="3362648"/>
            <a:ext cx="1528202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Isosceles Triangle 24"/>
          <p:cNvSpPr/>
          <p:nvPr/>
        </p:nvSpPr>
        <p:spPr>
          <a:xfrm rot="5601988">
            <a:off x="6912365" y="3336660"/>
            <a:ext cx="72000" cy="8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555391" y="3147215"/>
            <a:ext cx="8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0" b="0">
                <a:solidFill>
                  <a:srgbClr val="000000"/>
                </a:solidFill>
                <a:latin typeface="Calibri"/>
              </a:rPr>
              <a:t>5</a:t>
            </a:r>
          </a:p>
        </p:txBody>
      </p:sp>
      <p:sp>
        <p:nvSpPr>
          <p:cNvPr id="27" name="Rectangle 26"/>
          <p:cNvSpPr/>
          <p:nvPr/>
        </p:nvSpPr>
        <p:spPr>
          <a:xfrm rot="1182479">
            <a:off x="6046953" y="3676735"/>
            <a:ext cx="2128875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Isosceles Triangle 27"/>
          <p:cNvSpPr/>
          <p:nvPr/>
        </p:nvSpPr>
        <p:spPr>
          <a:xfrm rot="6582479">
            <a:off x="7175600" y="3682156"/>
            <a:ext cx="72000" cy="8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862037" y="3471352"/>
            <a:ext cx="8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0" b="0">
                <a:solidFill>
                  <a:srgbClr val="000000"/>
                </a:solidFill>
                <a:latin typeface="Calibri"/>
              </a:rPr>
              <a:t>9</a:t>
            </a:r>
          </a:p>
        </p:txBody>
      </p:sp>
      <p:sp>
        <p:nvSpPr>
          <p:cNvPr id="30" name="Rectangle 29"/>
          <p:cNvSpPr/>
          <p:nvPr/>
        </p:nvSpPr>
        <p:spPr>
          <a:xfrm rot="3226669">
            <a:off x="5811623" y="3904822"/>
            <a:ext cx="1455362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Isosceles Triangle 30"/>
          <p:cNvSpPr/>
          <p:nvPr/>
        </p:nvSpPr>
        <p:spPr>
          <a:xfrm rot="8626669">
            <a:off x="6546304" y="3933052"/>
            <a:ext cx="72000" cy="8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048810" y="3870633"/>
            <a:ext cx="8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0" b="0">
                <a:solidFill>
                  <a:srgbClr val="000000"/>
                </a:solidFill>
                <a:latin typeface="Calibri"/>
              </a:rPr>
              <a:t>4</a:t>
            </a:r>
          </a:p>
        </p:txBody>
      </p:sp>
      <p:sp>
        <p:nvSpPr>
          <p:cNvPr id="33" name="Rectangle 32"/>
          <p:cNvSpPr/>
          <p:nvPr/>
        </p:nvSpPr>
        <p:spPr>
          <a:xfrm rot="975125">
            <a:off x="4900518" y="4196475"/>
            <a:ext cx="2110963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Isosceles Triangle 33"/>
          <p:cNvSpPr/>
          <p:nvPr/>
        </p:nvSpPr>
        <p:spPr>
          <a:xfrm rot="6375125">
            <a:off x="6021330" y="4195539"/>
            <a:ext cx="72000" cy="8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5421183" y="4181331"/>
            <a:ext cx="8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0" b="0">
                <a:solidFill>
                  <a:srgbClr val="000000"/>
                </a:solidFill>
                <a:latin typeface="Calibri"/>
              </a:rPr>
              <a:t>12</a:t>
            </a:r>
          </a:p>
        </p:txBody>
      </p:sp>
      <p:sp>
        <p:nvSpPr>
          <p:cNvPr id="36" name="Rectangle 35"/>
          <p:cNvSpPr/>
          <p:nvPr/>
        </p:nvSpPr>
        <p:spPr>
          <a:xfrm rot="20295791">
            <a:off x="6925512" y="4263779"/>
            <a:ext cx="1231758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Isosceles Triangle 36"/>
          <p:cNvSpPr/>
          <p:nvPr/>
        </p:nvSpPr>
        <p:spPr>
          <a:xfrm rot="4095791">
            <a:off x="7562599" y="4210495"/>
            <a:ext cx="72000" cy="8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7248451" y="4265532"/>
            <a:ext cx="8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0" b="0">
                <a:solidFill>
                  <a:srgbClr val="000000"/>
                </a:solidFill>
                <a:latin typeface="Calibri"/>
              </a:rPr>
              <a:t>9</a:t>
            </a:r>
          </a:p>
        </p:txBody>
      </p:sp>
      <p:sp>
        <p:nvSpPr>
          <p:cNvPr id="39" name="Oval 38"/>
          <p:cNvSpPr/>
          <p:nvPr/>
        </p:nvSpPr>
        <p:spPr>
          <a:xfrm>
            <a:off x="4972982" y="2572373"/>
            <a:ext cx="74034" cy="74034"/>
          </a:xfrm>
          <a:prstGeom prst="ellips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4760000" y="2354782"/>
            <a:ext cx="500000" cy="24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200" i="1" b="0">
                <a:solidFill>
                  <a:srgbClr val="000000"/>
                </a:solidFill>
                <a:latin typeface="Times New Roman"/>
              </a:rPr>
              <a:t>B</a:t>
            </a:r>
          </a:p>
        </p:txBody>
      </p:sp>
      <p:sp>
        <p:nvSpPr>
          <p:cNvPr id="41" name="Oval 40"/>
          <p:cNvSpPr/>
          <p:nvPr/>
        </p:nvSpPr>
        <p:spPr>
          <a:xfrm>
            <a:off x="6939765" y="2572373"/>
            <a:ext cx="74034" cy="74034"/>
          </a:xfrm>
          <a:prstGeom prst="ellips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6726782" y="2354782"/>
            <a:ext cx="500000" cy="24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200" i="1" b="0">
                <a:solidFill>
                  <a:srgbClr val="000000"/>
                </a:solidFill>
                <a:latin typeface="Times New Roman"/>
              </a:rPr>
              <a:t>E</a:t>
            </a:r>
          </a:p>
        </p:txBody>
      </p:sp>
      <p:sp>
        <p:nvSpPr>
          <p:cNvPr id="43" name="Oval 42"/>
          <p:cNvSpPr/>
          <p:nvPr/>
        </p:nvSpPr>
        <p:spPr>
          <a:xfrm>
            <a:off x="8285852" y="2572373"/>
            <a:ext cx="74034" cy="74034"/>
          </a:xfrm>
          <a:prstGeom prst="ellips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8087826" y="2354782"/>
            <a:ext cx="500000" cy="24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200" i="1" b="0">
                <a:solidFill>
                  <a:srgbClr val="000000"/>
                </a:solidFill>
                <a:latin typeface="Times New Roman"/>
              </a:rPr>
              <a:t>H</a:t>
            </a:r>
          </a:p>
        </p:txBody>
      </p:sp>
      <p:sp>
        <p:nvSpPr>
          <p:cNvPr id="45" name="Oval 44"/>
          <p:cNvSpPr/>
          <p:nvPr/>
        </p:nvSpPr>
        <p:spPr>
          <a:xfrm>
            <a:off x="4337330" y="3155678"/>
            <a:ext cx="74034" cy="74034"/>
          </a:xfrm>
          <a:prstGeom prst="ellips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4012173" y="3072695"/>
            <a:ext cx="500000" cy="24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200" i="1" b="0">
                <a:solidFill>
                  <a:srgbClr val="000000"/>
                </a:solidFill>
                <a:latin typeface="Times New Roman"/>
              </a:rPr>
              <a:t>A</a:t>
            </a:r>
          </a:p>
        </p:txBody>
      </p:sp>
      <p:sp>
        <p:nvSpPr>
          <p:cNvPr id="47" name="Oval 46"/>
          <p:cNvSpPr/>
          <p:nvPr/>
        </p:nvSpPr>
        <p:spPr>
          <a:xfrm>
            <a:off x="6072286" y="3290286"/>
            <a:ext cx="74034" cy="74034"/>
          </a:xfrm>
          <a:prstGeom prst="ellips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TextBox 47"/>
          <p:cNvSpPr txBox="1"/>
          <p:nvPr/>
        </p:nvSpPr>
        <p:spPr>
          <a:xfrm>
            <a:off x="5859304" y="3057739"/>
            <a:ext cx="500000" cy="24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200" i="1" b="0">
                <a:solidFill>
                  <a:srgbClr val="000000"/>
                </a:solidFill>
                <a:latin typeface="Times New Roman"/>
              </a:rPr>
              <a:t>D</a:t>
            </a:r>
          </a:p>
        </p:txBody>
      </p:sp>
      <p:sp>
        <p:nvSpPr>
          <p:cNvPr id="49" name="Oval 48"/>
          <p:cNvSpPr/>
          <p:nvPr/>
        </p:nvSpPr>
        <p:spPr>
          <a:xfrm>
            <a:off x="7597852" y="3380026"/>
            <a:ext cx="74034" cy="74034"/>
          </a:xfrm>
          <a:prstGeom prst="ellips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TextBox 49"/>
          <p:cNvSpPr txBox="1"/>
          <p:nvPr/>
        </p:nvSpPr>
        <p:spPr>
          <a:xfrm>
            <a:off x="7497043" y="3312000"/>
            <a:ext cx="500000" cy="24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200" i="1" b="0">
                <a:solidFill>
                  <a:srgbClr val="000000"/>
                </a:solidFill>
                <a:latin typeface="Times New Roman"/>
              </a:rPr>
              <a:t>F</a:t>
            </a:r>
          </a:p>
        </p:txBody>
      </p:sp>
      <p:sp>
        <p:nvSpPr>
          <p:cNvPr id="51" name="Oval 50"/>
          <p:cNvSpPr/>
          <p:nvPr/>
        </p:nvSpPr>
        <p:spPr>
          <a:xfrm>
            <a:off x="4905678" y="3873591"/>
            <a:ext cx="74034" cy="74034"/>
          </a:xfrm>
          <a:prstGeom prst="ellips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4580521" y="3790608"/>
            <a:ext cx="500000" cy="24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200" i="1" b="0">
                <a:solidFill>
                  <a:srgbClr val="000000"/>
                </a:solidFill>
                <a:latin typeface="Times New Roman"/>
              </a:rPr>
              <a:t>C</a:t>
            </a:r>
          </a:p>
        </p:txBody>
      </p:sp>
      <p:sp>
        <p:nvSpPr>
          <p:cNvPr id="53" name="Oval 52"/>
          <p:cNvSpPr/>
          <p:nvPr/>
        </p:nvSpPr>
        <p:spPr>
          <a:xfrm>
            <a:off x="8076460" y="4008200"/>
            <a:ext cx="74034" cy="74034"/>
          </a:xfrm>
          <a:prstGeom prst="ellips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7975652" y="3955130"/>
            <a:ext cx="500000" cy="24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200" i="1" b="0">
                <a:solidFill>
                  <a:srgbClr val="000000"/>
                </a:solidFill>
                <a:latin typeface="Times New Roman"/>
              </a:rPr>
              <a:t>I</a:t>
            </a:r>
          </a:p>
        </p:txBody>
      </p:sp>
      <p:sp>
        <p:nvSpPr>
          <p:cNvPr id="55" name="Oval 54"/>
          <p:cNvSpPr/>
          <p:nvPr/>
        </p:nvSpPr>
        <p:spPr>
          <a:xfrm>
            <a:off x="6932286" y="4464373"/>
            <a:ext cx="74034" cy="74034"/>
          </a:xfrm>
          <a:prstGeom prst="ellips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TextBox 55"/>
          <p:cNvSpPr txBox="1"/>
          <p:nvPr/>
        </p:nvSpPr>
        <p:spPr>
          <a:xfrm>
            <a:off x="6719304" y="4530956"/>
            <a:ext cx="500000" cy="24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200" i="1" b="0">
                <a:solidFill>
                  <a:srgbClr val="000000"/>
                </a:solidFill>
                <a:latin typeface="Times New Roman"/>
              </a:rPr>
              <a:t>G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5995565" y="2399739"/>
            <a:ext cx="150000" cy="18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0" b="1">
                <a:solidFill>
                  <a:srgbClr val="000000"/>
                </a:solidFill>
                <a:latin typeface="Calibri"/>
              </a:rPr>
              <a:t>5</a:t>
            </a:r>
          </a:p>
        </p:txBody>
      </p:sp>
      <p:sp>
        <p:nvSpPr>
          <p:cNvPr id="58" name="Oval 57"/>
          <p:cNvSpPr/>
          <p:nvPr/>
        </p:nvSpPr>
        <p:spPr>
          <a:xfrm>
            <a:off x="5975565" y="2389739"/>
            <a:ext cx="190000" cy="200000"/>
          </a:xfrm>
          <a:prstGeom prst="ellipse">
            <a:avLst/>
          </a:prstGeom>
          <a:noFill/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TextBox 58"/>
          <p:cNvSpPr txBox="1"/>
          <p:nvPr/>
        </p:nvSpPr>
        <p:spPr>
          <a:xfrm>
            <a:off x="7683034" y="2399739"/>
            <a:ext cx="150000" cy="18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0" b="1">
                <a:solidFill>
                  <a:srgbClr val="000000"/>
                </a:solidFill>
                <a:latin typeface="Calibri"/>
              </a:rPr>
              <a:t>4</a:t>
            </a:r>
          </a:p>
        </p:txBody>
      </p:sp>
      <p:sp>
        <p:nvSpPr>
          <p:cNvPr id="60" name="Oval 59"/>
          <p:cNvSpPr/>
          <p:nvPr/>
        </p:nvSpPr>
        <p:spPr>
          <a:xfrm>
            <a:off x="7663034" y="2389739"/>
            <a:ext cx="190000" cy="200000"/>
          </a:xfrm>
          <a:prstGeom prst="ellipse">
            <a:avLst/>
          </a:prstGeom>
          <a:noFill/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TextBox 60"/>
          <p:cNvSpPr txBox="1"/>
          <p:nvPr/>
        </p:nvSpPr>
        <p:spPr>
          <a:xfrm>
            <a:off x="5632015" y="2681329"/>
            <a:ext cx="150000" cy="18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0" b="1">
                <a:solidFill>
                  <a:srgbClr val="000000"/>
                </a:solidFill>
                <a:latin typeface="Calibri"/>
              </a:rPr>
              <a:t>4</a:t>
            </a:r>
          </a:p>
        </p:txBody>
      </p:sp>
      <p:sp>
        <p:nvSpPr>
          <p:cNvPr id="62" name="Oval 61"/>
          <p:cNvSpPr/>
          <p:nvPr/>
        </p:nvSpPr>
        <p:spPr>
          <a:xfrm>
            <a:off x="5612015" y="2671329"/>
            <a:ext cx="190000" cy="200000"/>
          </a:xfrm>
          <a:prstGeom prst="ellipse">
            <a:avLst/>
          </a:prstGeom>
          <a:noFill/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3" name="TextBox 62"/>
          <p:cNvSpPr txBox="1"/>
          <p:nvPr/>
        </p:nvSpPr>
        <p:spPr>
          <a:xfrm>
            <a:off x="5132442" y="3023059"/>
            <a:ext cx="150000" cy="18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0" b="1">
                <a:solidFill>
                  <a:srgbClr val="000000"/>
                </a:solidFill>
                <a:latin typeface="Calibri"/>
              </a:rPr>
              <a:t>8</a:t>
            </a:r>
          </a:p>
        </p:txBody>
      </p:sp>
      <p:sp>
        <p:nvSpPr>
          <p:cNvPr id="64" name="Oval 63"/>
          <p:cNvSpPr/>
          <p:nvPr/>
        </p:nvSpPr>
        <p:spPr>
          <a:xfrm>
            <a:off x="5112442" y="3013059"/>
            <a:ext cx="190000" cy="200000"/>
          </a:xfrm>
          <a:prstGeom prst="ellipse">
            <a:avLst/>
          </a:prstGeom>
          <a:noFill/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TextBox 64"/>
          <p:cNvSpPr txBox="1"/>
          <p:nvPr/>
        </p:nvSpPr>
        <p:spPr>
          <a:xfrm>
            <a:off x="5043641" y="3502743"/>
            <a:ext cx="150000" cy="18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0" b="1">
                <a:solidFill>
                  <a:srgbClr val="000000"/>
                </a:solidFill>
                <a:latin typeface="Calibri"/>
              </a:rPr>
              <a:t>3</a:t>
            </a:r>
          </a:p>
        </p:txBody>
      </p:sp>
      <p:sp>
        <p:nvSpPr>
          <p:cNvPr id="66" name="Oval 65"/>
          <p:cNvSpPr/>
          <p:nvPr/>
        </p:nvSpPr>
        <p:spPr>
          <a:xfrm>
            <a:off x="5023641" y="3492743"/>
            <a:ext cx="190000" cy="200000"/>
          </a:xfrm>
          <a:prstGeom prst="ellipse">
            <a:avLst/>
          </a:prstGeom>
          <a:noFill/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7" name="TextBox 66"/>
          <p:cNvSpPr txBox="1"/>
          <p:nvPr/>
        </p:nvSpPr>
        <p:spPr>
          <a:xfrm>
            <a:off x="7471990" y="2802529"/>
            <a:ext cx="150000" cy="18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0" b="1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68" name="Oval 67"/>
          <p:cNvSpPr/>
          <p:nvPr/>
        </p:nvSpPr>
        <p:spPr>
          <a:xfrm>
            <a:off x="7451990" y="2792529"/>
            <a:ext cx="190000" cy="200000"/>
          </a:xfrm>
          <a:prstGeom prst="ellipse">
            <a:avLst/>
          </a:prstGeom>
          <a:noFill/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9" name="TextBox 68"/>
          <p:cNvSpPr txBox="1"/>
          <p:nvPr/>
        </p:nvSpPr>
        <p:spPr>
          <a:xfrm>
            <a:off x="7055904" y="3167215"/>
            <a:ext cx="150000" cy="18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0" b="1">
                <a:solidFill>
                  <a:srgbClr val="000000"/>
                </a:solidFill>
                <a:latin typeface="Calibri"/>
              </a:rPr>
              <a:t>5</a:t>
            </a:r>
          </a:p>
        </p:txBody>
      </p:sp>
      <p:sp>
        <p:nvSpPr>
          <p:cNvPr id="70" name="Oval 69"/>
          <p:cNvSpPr/>
          <p:nvPr/>
        </p:nvSpPr>
        <p:spPr>
          <a:xfrm>
            <a:off x="7035904" y="3157215"/>
            <a:ext cx="190000" cy="200000"/>
          </a:xfrm>
          <a:prstGeom prst="ellipse">
            <a:avLst/>
          </a:prstGeom>
          <a:noFill/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1" name="TextBox 70"/>
          <p:cNvSpPr txBox="1"/>
          <p:nvPr/>
        </p:nvSpPr>
        <p:spPr>
          <a:xfrm>
            <a:off x="7362550" y="3491352"/>
            <a:ext cx="150000" cy="18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0" b="1">
                <a:solidFill>
                  <a:srgbClr val="000000"/>
                </a:solidFill>
                <a:latin typeface="Calibri"/>
              </a:rPr>
              <a:t>9</a:t>
            </a:r>
          </a:p>
        </p:txBody>
      </p:sp>
      <p:sp>
        <p:nvSpPr>
          <p:cNvPr id="72" name="Oval 71"/>
          <p:cNvSpPr/>
          <p:nvPr/>
        </p:nvSpPr>
        <p:spPr>
          <a:xfrm>
            <a:off x="7342550" y="3481352"/>
            <a:ext cx="190000" cy="200000"/>
          </a:xfrm>
          <a:prstGeom prst="ellipse">
            <a:avLst/>
          </a:prstGeom>
          <a:noFill/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3" name="TextBox 72"/>
          <p:cNvSpPr txBox="1"/>
          <p:nvPr/>
        </p:nvSpPr>
        <p:spPr>
          <a:xfrm>
            <a:off x="6198297" y="3890633"/>
            <a:ext cx="150000" cy="18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0" b="1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74" name="Oval 73"/>
          <p:cNvSpPr/>
          <p:nvPr/>
        </p:nvSpPr>
        <p:spPr>
          <a:xfrm>
            <a:off x="6178297" y="3880633"/>
            <a:ext cx="190000" cy="200000"/>
          </a:xfrm>
          <a:prstGeom prst="ellipse">
            <a:avLst/>
          </a:prstGeom>
          <a:noFill/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5" name="TextBox 74"/>
          <p:cNvSpPr txBox="1"/>
          <p:nvPr/>
        </p:nvSpPr>
        <p:spPr>
          <a:xfrm>
            <a:off x="5962209" y="4201331"/>
            <a:ext cx="150000" cy="18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0" b="1">
                <a:solidFill>
                  <a:srgbClr val="000000"/>
                </a:solidFill>
                <a:latin typeface="Calibri"/>
              </a:rPr>
              <a:t>7</a:t>
            </a:r>
          </a:p>
        </p:txBody>
      </p:sp>
      <p:sp>
        <p:nvSpPr>
          <p:cNvPr id="76" name="Oval 75"/>
          <p:cNvSpPr/>
          <p:nvPr/>
        </p:nvSpPr>
        <p:spPr>
          <a:xfrm>
            <a:off x="5942209" y="4191331"/>
            <a:ext cx="190000" cy="200000"/>
          </a:xfrm>
          <a:prstGeom prst="ellipse">
            <a:avLst/>
          </a:prstGeom>
          <a:noFill/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7" name="TextBox 76"/>
          <p:cNvSpPr txBox="1"/>
          <p:nvPr/>
        </p:nvSpPr>
        <p:spPr>
          <a:xfrm>
            <a:off x="7748964" y="4285532"/>
            <a:ext cx="150000" cy="18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0" b="1">
                <a:solidFill>
                  <a:srgbClr val="000000"/>
                </a:solidFill>
                <a:latin typeface="Calibri"/>
              </a:rPr>
              <a:t>8</a:t>
            </a:r>
          </a:p>
        </p:txBody>
      </p:sp>
      <p:sp>
        <p:nvSpPr>
          <p:cNvPr id="78" name="Oval 77"/>
          <p:cNvSpPr/>
          <p:nvPr/>
        </p:nvSpPr>
        <p:spPr>
          <a:xfrm>
            <a:off x="7728964" y="4275532"/>
            <a:ext cx="190000" cy="200000"/>
          </a:xfrm>
          <a:prstGeom prst="ellipse">
            <a:avLst/>
          </a:prstGeom>
          <a:noFill/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9" name="TextBox 78"/>
          <p:cNvSpPr txBox="1"/>
          <p:nvPr/>
        </p:nvSpPr>
        <p:spPr>
          <a:xfrm>
            <a:off x="3750000" y="5200000"/>
            <a:ext cx="5150000" cy="28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FF0000"/>
                </a:solidFill>
                <a:latin typeface="Calibri"/>
              </a:rPr>
              <a:t>a  The source vertices are A, B and C  (arcs only leave them)</a:t>
            </a:r>
          </a:p>
        </p:txBody>
      </p:sp>
      <p:sp>
        <p:nvSpPr>
          <p:cNvPr id="80" name="TextBox 79"/>
          <p:cNvSpPr txBox="1"/>
          <p:nvPr/>
        </p:nvSpPr>
        <p:spPr>
          <a:xfrm>
            <a:off x="3750000" y="5550000"/>
            <a:ext cx="5150000" cy="28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FF0000"/>
                </a:solidFill>
                <a:latin typeface="Calibri"/>
              </a:rPr>
              <a:t>b  The sink vertices are F, H and I  (arcs only arrive at them)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" grpId="0" animBg="1"/>
      <p:bldP spid="80" grpId="0" animBg="1"/>
    </p:bld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Sources and Sinks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4B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50000" y="1000000"/>
            <a:ext cx="3300000" cy="48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A network may have more than one source and/or more than one sink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Link each source to a single supersource S, and each sink to a single supersink T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Arcs from S to each source: capacity and flow equal to the total capacity and total flow leaving that source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Arcs from each sink to T: capacity and flow equal to the total capacity and total flow arriving at that sink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50000" y="1000000"/>
            <a:ext cx="5150000" cy="5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c  Add a supersource, S, a supersink, T, and appropriate arcs and flows to the diagram.</a:t>
            </a:r>
          </a:p>
        </p:txBody>
      </p:sp>
      <p:sp>
        <p:nvSpPr>
          <p:cNvPr id="6" name="Rectangle 5"/>
          <p:cNvSpPr/>
          <p:nvPr/>
        </p:nvSpPr>
        <p:spPr>
          <a:xfrm>
            <a:off x="5325833" y="1653808"/>
            <a:ext cx="1534166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Isosceles Triangle 6"/>
          <p:cNvSpPr/>
          <p:nvPr/>
        </p:nvSpPr>
        <p:spPr>
          <a:xfrm rot="5400000">
            <a:off x="6133624" y="1623333"/>
            <a:ext cx="72000" cy="8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616208" y="1460000"/>
            <a:ext cx="8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0" b="0">
                <a:solidFill>
                  <a:srgbClr val="000000"/>
                </a:solidFill>
                <a:latin typeface="Calibri"/>
              </a:rPr>
              <a:t>5</a:t>
            </a:r>
          </a:p>
        </p:txBody>
      </p:sp>
      <p:sp>
        <p:nvSpPr>
          <p:cNvPr id="9" name="Rectangle 8"/>
          <p:cNvSpPr/>
          <p:nvPr/>
        </p:nvSpPr>
        <p:spPr>
          <a:xfrm>
            <a:off x="6860000" y="1653808"/>
            <a:ext cx="1050000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Isosceles Triangle 9"/>
          <p:cNvSpPr/>
          <p:nvPr/>
        </p:nvSpPr>
        <p:spPr>
          <a:xfrm rot="5400000">
            <a:off x="7401500" y="1623333"/>
            <a:ext cx="72000" cy="8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932500" y="1460000"/>
            <a:ext cx="8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0" b="0">
                <a:solidFill>
                  <a:srgbClr val="000000"/>
                </a:solidFill>
                <a:latin typeface="Calibri"/>
              </a:rPr>
              <a:t>4</a:t>
            </a:r>
          </a:p>
        </p:txBody>
      </p:sp>
      <p:sp>
        <p:nvSpPr>
          <p:cNvPr id="12" name="Rectangle 11"/>
          <p:cNvSpPr/>
          <p:nvPr/>
        </p:nvSpPr>
        <p:spPr>
          <a:xfrm rot="1988820">
            <a:off x="5242502" y="1933808"/>
            <a:ext cx="1024161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Isosceles Triangle 12"/>
          <p:cNvSpPr/>
          <p:nvPr/>
        </p:nvSpPr>
        <p:spPr>
          <a:xfrm rot="7388820">
            <a:off x="5761458" y="1931333"/>
            <a:ext cx="72000" cy="8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332625" y="1679651"/>
            <a:ext cx="8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0" b="0">
                <a:solidFill>
                  <a:srgbClr val="000000"/>
                </a:solidFill>
                <a:latin typeface="Calibri"/>
              </a:rPr>
              <a:t>7</a:t>
            </a:r>
          </a:p>
        </p:txBody>
      </p:sp>
      <p:sp>
        <p:nvSpPr>
          <p:cNvPr id="15" name="Rectangle 14"/>
          <p:cNvSpPr/>
          <p:nvPr/>
        </p:nvSpPr>
        <p:spPr>
          <a:xfrm rot="266188">
            <a:off x="4827966" y="2161308"/>
            <a:ext cx="1357400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Isosceles Triangle 15"/>
          <p:cNvSpPr/>
          <p:nvPr/>
        </p:nvSpPr>
        <p:spPr>
          <a:xfrm rot="5666188">
            <a:off x="5538333" y="2136083"/>
            <a:ext cx="72000" cy="8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4911337" y="1946213"/>
            <a:ext cx="8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0" b="0">
                <a:solidFill>
                  <a:srgbClr val="000000"/>
                </a:solidFill>
                <a:latin typeface="Calibri"/>
              </a:rPr>
              <a:t>11</a:t>
            </a:r>
          </a:p>
        </p:txBody>
      </p:sp>
      <p:sp>
        <p:nvSpPr>
          <p:cNvPr id="18" name="Rectangle 17"/>
          <p:cNvSpPr/>
          <p:nvPr/>
        </p:nvSpPr>
        <p:spPr>
          <a:xfrm rot="20006097">
            <a:off x="5219627" y="2441308"/>
            <a:ext cx="1017410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Isosceles Triangle 18"/>
          <p:cNvSpPr/>
          <p:nvPr/>
        </p:nvSpPr>
        <p:spPr>
          <a:xfrm rot="3806097">
            <a:off x="5737833" y="2388083"/>
            <a:ext cx="72000" cy="8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5147484" y="2320385"/>
            <a:ext cx="8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0" b="0">
                <a:solidFill>
                  <a:srgbClr val="000000"/>
                </a:solidFill>
                <a:latin typeface="Calibri"/>
              </a:rPr>
              <a:t>5</a:t>
            </a:r>
          </a:p>
        </p:txBody>
      </p:sp>
      <p:sp>
        <p:nvSpPr>
          <p:cNvPr id="21" name="Rectangle 20"/>
          <p:cNvSpPr/>
          <p:nvPr/>
        </p:nvSpPr>
        <p:spPr>
          <a:xfrm rot="3049581">
            <a:off x="6710338" y="1968808"/>
            <a:ext cx="812656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Isosceles Triangle 21"/>
          <p:cNvSpPr/>
          <p:nvPr/>
        </p:nvSpPr>
        <p:spPr>
          <a:xfrm rot="8449581">
            <a:off x="7106333" y="1969833"/>
            <a:ext cx="72000" cy="8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767877" y="1774192"/>
            <a:ext cx="8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0" b="0">
                <a:solidFill>
                  <a:srgbClr val="000000"/>
                </a:solidFill>
                <a:latin typeface="Calibri"/>
              </a:rPr>
              <a:t>3</a:t>
            </a:r>
          </a:p>
        </p:txBody>
      </p:sp>
      <p:sp>
        <p:nvSpPr>
          <p:cNvPr id="24" name="Rectangle 23"/>
          <p:cNvSpPr/>
          <p:nvPr/>
        </p:nvSpPr>
        <p:spPr>
          <a:xfrm rot="201988">
            <a:off x="6182304" y="2248808"/>
            <a:ext cx="1192057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Isosceles Triangle 24"/>
          <p:cNvSpPr/>
          <p:nvPr/>
        </p:nvSpPr>
        <p:spPr>
          <a:xfrm rot="5601988">
            <a:off x="6801833" y="2221833"/>
            <a:ext cx="72000" cy="8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43314" y="2058661"/>
            <a:ext cx="8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0" b="0">
                <a:solidFill>
                  <a:srgbClr val="000000"/>
                </a:solidFill>
                <a:latin typeface="Calibri"/>
              </a:rPr>
              <a:t>5</a:t>
            </a:r>
          </a:p>
        </p:txBody>
      </p:sp>
      <p:sp>
        <p:nvSpPr>
          <p:cNvPr id="27" name="Rectangle 26"/>
          <p:cNvSpPr/>
          <p:nvPr/>
        </p:nvSpPr>
        <p:spPr>
          <a:xfrm rot="1182479">
            <a:off x="6134697" y="2493808"/>
            <a:ext cx="1660605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Isosceles Triangle 27"/>
          <p:cNvSpPr/>
          <p:nvPr/>
        </p:nvSpPr>
        <p:spPr>
          <a:xfrm rot="6582479">
            <a:off x="7007166" y="2491333"/>
            <a:ext cx="72000" cy="8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682509" y="2311500"/>
            <a:ext cx="8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0" b="0">
                <a:solidFill>
                  <a:srgbClr val="000000"/>
                </a:solidFill>
                <a:latin typeface="Calibri"/>
              </a:rPr>
              <a:t>9</a:t>
            </a:r>
          </a:p>
        </p:txBody>
      </p:sp>
      <p:sp>
        <p:nvSpPr>
          <p:cNvPr id="30" name="Rectangle 29"/>
          <p:cNvSpPr/>
          <p:nvPr/>
        </p:nvSpPr>
        <p:spPr>
          <a:xfrm rot="3226669">
            <a:off x="5951130" y="2671725"/>
            <a:ext cx="1135239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Isosceles Triangle 30"/>
          <p:cNvSpPr/>
          <p:nvPr/>
        </p:nvSpPr>
        <p:spPr>
          <a:xfrm rot="8626669">
            <a:off x="6516291" y="2687041"/>
            <a:ext cx="72000" cy="8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048160" y="2622955"/>
            <a:ext cx="8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0" b="0">
                <a:solidFill>
                  <a:srgbClr val="000000"/>
                </a:solidFill>
                <a:latin typeface="Calibri"/>
              </a:rPr>
              <a:t>4</a:t>
            </a:r>
          </a:p>
        </p:txBody>
      </p:sp>
      <p:sp>
        <p:nvSpPr>
          <p:cNvPr id="33" name="Rectangle 32"/>
          <p:cNvSpPr/>
          <p:nvPr/>
        </p:nvSpPr>
        <p:spPr>
          <a:xfrm rot="975125">
            <a:off x="5240433" y="2899225"/>
            <a:ext cx="1646633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Isosceles Triangle 33"/>
          <p:cNvSpPr/>
          <p:nvPr/>
        </p:nvSpPr>
        <p:spPr>
          <a:xfrm rot="6375125">
            <a:off x="6106791" y="2891791"/>
            <a:ext cx="72000" cy="8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5558587" y="2865312"/>
            <a:ext cx="8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0" b="0">
                <a:solidFill>
                  <a:srgbClr val="000000"/>
                </a:solidFill>
                <a:latin typeface="Calibri"/>
              </a:rPr>
              <a:t>12</a:t>
            </a:r>
          </a:p>
        </p:txBody>
      </p:sp>
      <p:sp>
        <p:nvSpPr>
          <p:cNvPr id="36" name="Rectangle 35"/>
          <p:cNvSpPr/>
          <p:nvPr/>
        </p:nvSpPr>
        <p:spPr>
          <a:xfrm rot="20295791">
            <a:off x="6820007" y="2951725"/>
            <a:ext cx="960819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Isosceles Triangle 36"/>
          <p:cNvSpPr/>
          <p:nvPr/>
        </p:nvSpPr>
        <p:spPr>
          <a:xfrm rot="4095791">
            <a:off x="7309041" y="2903458"/>
            <a:ext cx="72000" cy="8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983927" y="2930992"/>
            <a:ext cx="8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0" b="0">
                <a:solidFill>
                  <a:srgbClr val="000000"/>
                </a:solidFill>
                <a:latin typeface="Calibri"/>
              </a:rPr>
              <a:t>9</a:t>
            </a:r>
          </a:p>
        </p:txBody>
      </p:sp>
      <p:sp>
        <p:nvSpPr>
          <p:cNvPr id="39" name="Rectangle 38"/>
          <p:cNvSpPr/>
          <p:nvPr/>
        </p:nvSpPr>
        <p:spPr>
          <a:xfrm rot="712064">
            <a:off x="4016208" y="2024225"/>
            <a:ext cx="822582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Isosceles Triangle 39"/>
          <p:cNvSpPr/>
          <p:nvPr/>
        </p:nvSpPr>
        <p:spPr>
          <a:xfrm rot="6112064">
            <a:off x="4431750" y="2002208"/>
            <a:ext cx="72000" cy="8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3922345" y="1824162"/>
            <a:ext cx="8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0" b="0">
                <a:solidFill>
                  <a:srgbClr val="000000"/>
                </a:solidFill>
                <a:latin typeface="Calibri"/>
              </a:rPr>
              <a:t>11</a:t>
            </a:r>
          </a:p>
        </p:txBody>
      </p:sp>
      <p:sp>
        <p:nvSpPr>
          <p:cNvPr id="42" name="Rectangle 41"/>
          <p:cNvSpPr/>
          <p:nvPr/>
        </p:nvSpPr>
        <p:spPr>
          <a:xfrm rot="20856437">
            <a:off x="4009483" y="1796725"/>
            <a:ext cx="1331866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Isosceles Triangle 42"/>
          <p:cNvSpPr/>
          <p:nvPr/>
        </p:nvSpPr>
        <p:spPr>
          <a:xfrm rot="4656437">
            <a:off x="4704458" y="1751958"/>
            <a:ext cx="72000" cy="8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4189092" y="1613685"/>
            <a:ext cx="8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0" b="0">
                <a:solidFill>
                  <a:srgbClr val="000000"/>
                </a:solidFill>
                <a:latin typeface="Calibri"/>
              </a:rPr>
              <a:t>12</a:t>
            </a:r>
          </a:p>
        </p:txBody>
      </p:sp>
      <p:sp>
        <p:nvSpPr>
          <p:cNvPr id="45" name="Rectangle 44"/>
          <p:cNvSpPr/>
          <p:nvPr/>
        </p:nvSpPr>
        <p:spPr>
          <a:xfrm rot="1817383">
            <a:off x="3926321" y="2304225"/>
            <a:ext cx="1445690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Isosceles Triangle 45"/>
          <p:cNvSpPr/>
          <p:nvPr/>
        </p:nvSpPr>
        <p:spPr>
          <a:xfrm rot="7217383">
            <a:off x="4675583" y="2310208"/>
            <a:ext cx="72000" cy="8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4136733" y="2252920"/>
            <a:ext cx="8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0" b="0">
                <a:solidFill>
                  <a:srgbClr val="000000"/>
                </a:solidFill>
                <a:latin typeface="Calibri"/>
              </a:rPr>
              <a:t>17</a:t>
            </a:r>
          </a:p>
        </p:txBody>
      </p:sp>
      <p:sp>
        <p:nvSpPr>
          <p:cNvPr id="48" name="Rectangle 47"/>
          <p:cNvSpPr/>
          <p:nvPr/>
        </p:nvSpPr>
        <p:spPr>
          <a:xfrm rot="2458304">
            <a:off x="7802121" y="1942558"/>
            <a:ext cx="880756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Isosceles Triangle 48"/>
          <p:cNvSpPr/>
          <p:nvPr/>
        </p:nvSpPr>
        <p:spPr>
          <a:xfrm rot="7858304">
            <a:off x="8239750" y="1940958"/>
            <a:ext cx="72000" cy="8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TextBox 49"/>
          <p:cNvSpPr txBox="1"/>
          <p:nvPr/>
        </p:nvSpPr>
        <p:spPr>
          <a:xfrm>
            <a:off x="7907522" y="1767209"/>
            <a:ext cx="8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0" b="0">
                <a:solidFill>
                  <a:srgbClr val="000000"/>
                </a:solidFill>
                <a:latin typeface="Calibri"/>
              </a:rPr>
              <a:t>4</a:t>
            </a:r>
          </a:p>
        </p:txBody>
      </p:sp>
      <p:sp>
        <p:nvSpPr>
          <p:cNvPr id="51" name="Rectangle 50"/>
          <p:cNvSpPr/>
          <p:nvPr/>
        </p:nvSpPr>
        <p:spPr>
          <a:xfrm rot="21449903">
            <a:off x="7372760" y="2257558"/>
            <a:ext cx="1202812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Isosceles Triangle 51"/>
          <p:cNvSpPr/>
          <p:nvPr/>
        </p:nvSpPr>
        <p:spPr>
          <a:xfrm rot="5249903">
            <a:off x="7998250" y="2224458"/>
            <a:ext cx="72000" cy="8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TextBox 52"/>
          <p:cNvSpPr txBox="1"/>
          <p:nvPr/>
        </p:nvSpPr>
        <p:spPr>
          <a:xfrm>
            <a:off x="7510773" y="2083947"/>
            <a:ext cx="8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0" b="0">
                <a:solidFill>
                  <a:srgbClr val="000000"/>
                </a:solidFill>
                <a:latin typeface="Calibri"/>
              </a:rPr>
              <a:t>8</a:t>
            </a:r>
          </a:p>
        </p:txBody>
      </p:sp>
      <p:sp>
        <p:nvSpPr>
          <p:cNvPr id="54" name="Rectangle 53"/>
          <p:cNvSpPr/>
          <p:nvPr/>
        </p:nvSpPr>
        <p:spPr>
          <a:xfrm rot="19606681">
            <a:off x="7665746" y="2502558"/>
            <a:ext cx="990172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Isosceles Triangle 54"/>
          <p:cNvSpPr/>
          <p:nvPr/>
        </p:nvSpPr>
        <p:spPr>
          <a:xfrm rot="3406681">
            <a:off x="8166250" y="2444958"/>
            <a:ext cx="72000" cy="8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TextBox 55"/>
          <p:cNvSpPr txBox="1"/>
          <p:nvPr/>
        </p:nvSpPr>
        <p:spPr>
          <a:xfrm>
            <a:off x="7815165" y="2485041"/>
            <a:ext cx="8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0" b="0">
                <a:solidFill>
                  <a:srgbClr val="000000"/>
                </a:solidFill>
                <a:latin typeface="Calibri"/>
              </a:rPr>
              <a:t>18</a:t>
            </a:r>
          </a:p>
        </p:txBody>
      </p:sp>
      <p:sp>
        <p:nvSpPr>
          <p:cNvPr id="57" name="Oval 56"/>
          <p:cNvSpPr/>
          <p:nvPr/>
        </p:nvSpPr>
        <p:spPr>
          <a:xfrm>
            <a:off x="5296958" y="1634458"/>
            <a:ext cx="57750" cy="57750"/>
          </a:xfrm>
          <a:prstGeom prst="ellips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TextBox 57"/>
          <p:cNvSpPr txBox="1"/>
          <p:nvPr/>
        </p:nvSpPr>
        <p:spPr>
          <a:xfrm>
            <a:off x="5075833" y="1438333"/>
            <a:ext cx="500000" cy="24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200" i="1" b="0">
                <a:solidFill>
                  <a:srgbClr val="000000"/>
                </a:solidFill>
                <a:latin typeface="Times New Roman"/>
              </a:rPr>
              <a:t>B</a:t>
            </a:r>
          </a:p>
        </p:txBody>
      </p:sp>
      <p:sp>
        <p:nvSpPr>
          <p:cNvPr id="59" name="Oval 58"/>
          <p:cNvSpPr/>
          <p:nvPr/>
        </p:nvSpPr>
        <p:spPr>
          <a:xfrm>
            <a:off x="6831124" y="1634458"/>
            <a:ext cx="57750" cy="57750"/>
          </a:xfrm>
          <a:prstGeom prst="ellips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TextBox 59"/>
          <p:cNvSpPr txBox="1"/>
          <p:nvPr/>
        </p:nvSpPr>
        <p:spPr>
          <a:xfrm>
            <a:off x="6609999" y="1438333"/>
            <a:ext cx="500000" cy="24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200" i="1" b="0">
                <a:solidFill>
                  <a:srgbClr val="000000"/>
                </a:solidFill>
                <a:latin typeface="Times New Roman"/>
              </a:rPr>
              <a:t>E</a:t>
            </a:r>
          </a:p>
        </p:txBody>
      </p:sp>
      <p:sp>
        <p:nvSpPr>
          <p:cNvPr id="61" name="Oval 60"/>
          <p:cNvSpPr/>
          <p:nvPr/>
        </p:nvSpPr>
        <p:spPr>
          <a:xfrm>
            <a:off x="7881125" y="1634458"/>
            <a:ext cx="57750" cy="57750"/>
          </a:xfrm>
          <a:prstGeom prst="ellips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TextBox 61"/>
          <p:cNvSpPr txBox="1"/>
          <p:nvPr/>
        </p:nvSpPr>
        <p:spPr>
          <a:xfrm>
            <a:off x="7671666" y="1438333"/>
            <a:ext cx="500000" cy="24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200" i="1" b="0">
                <a:solidFill>
                  <a:srgbClr val="000000"/>
                </a:solidFill>
                <a:latin typeface="Times New Roman"/>
              </a:rPr>
              <a:t>H</a:t>
            </a:r>
          </a:p>
        </p:txBody>
      </p:sp>
      <p:sp>
        <p:nvSpPr>
          <p:cNvPr id="63" name="Oval 62"/>
          <p:cNvSpPr/>
          <p:nvPr/>
        </p:nvSpPr>
        <p:spPr>
          <a:xfrm>
            <a:off x="4801125" y="2089458"/>
            <a:ext cx="57750" cy="57750"/>
          </a:xfrm>
          <a:prstGeom prst="ellips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TextBox 63"/>
          <p:cNvSpPr txBox="1"/>
          <p:nvPr/>
        </p:nvSpPr>
        <p:spPr>
          <a:xfrm>
            <a:off x="4550833" y="1899166"/>
            <a:ext cx="500000" cy="24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200" i="1" b="0">
                <a:solidFill>
                  <a:srgbClr val="000000"/>
                </a:solidFill>
                <a:latin typeface="Times New Roman"/>
              </a:rPr>
              <a:t>A</a:t>
            </a:r>
          </a:p>
        </p:txBody>
      </p:sp>
      <p:sp>
        <p:nvSpPr>
          <p:cNvPr id="65" name="Oval 64"/>
          <p:cNvSpPr/>
          <p:nvPr/>
        </p:nvSpPr>
        <p:spPr>
          <a:xfrm>
            <a:off x="6154458" y="2194458"/>
            <a:ext cx="57750" cy="57750"/>
          </a:xfrm>
          <a:prstGeom prst="ellips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TextBox 65"/>
          <p:cNvSpPr txBox="1"/>
          <p:nvPr/>
        </p:nvSpPr>
        <p:spPr>
          <a:xfrm>
            <a:off x="5933333" y="1986666"/>
            <a:ext cx="500000" cy="24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200" i="1" b="0">
                <a:solidFill>
                  <a:srgbClr val="000000"/>
                </a:solidFill>
                <a:latin typeface="Times New Roman"/>
              </a:rPr>
              <a:t>D</a:t>
            </a:r>
          </a:p>
        </p:txBody>
      </p:sp>
      <p:sp>
        <p:nvSpPr>
          <p:cNvPr id="67" name="Oval 66"/>
          <p:cNvSpPr/>
          <p:nvPr/>
        </p:nvSpPr>
        <p:spPr>
          <a:xfrm>
            <a:off x="7344458" y="2264458"/>
            <a:ext cx="57750" cy="57750"/>
          </a:xfrm>
          <a:prstGeom prst="ellips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TextBox 67"/>
          <p:cNvSpPr txBox="1"/>
          <p:nvPr/>
        </p:nvSpPr>
        <p:spPr>
          <a:xfrm>
            <a:off x="7210833" y="2185000"/>
            <a:ext cx="500000" cy="24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200" i="1" b="0">
                <a:solidFill>
                  <a:srgbClr val="000000"/>
                </a:solidFill>
                <a:latin typeface="Times New Roman"/>
              </a:rPr>
              <a:t>F</a:t>
            </a:r>
          </a:p>
        </p:txBody>
      </p:sp>
      <p:sp>
        <p:nvSpPr>
          <p:cNvPr id="69" name="Oval 68"/>
          <p:cNvSpPr/>
          <p:nvPr/>
        </p:nvSpPr>
        <p:spPr>
          <a:xfrm>
            <a:off x="5244458" y="2649458"/>
            <a:ext cx="57750" cy="57750"/>
          </a:xfrm>
          <a:prstGeom prst="ellips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0" name="TextBox 69"/>
          <p:cNvSpPr txBox="1"/>
          <p:nvPr/>
        </p:nvSpPr>
        <p:spPr>
          <a:xfrm>
            <a:off x="4976666" y="2657500"/>
            <a:ext cx="500000" cy="24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200" i="1" b="0">
                <a:solidFill>
                  <a:srgbClr val="000000"/>
                </a:solidFill>
                <a:latin typeface="Times New Roman"/>
              </a:rPr>
              <a:t>C</a:t>
            </a:r>
          </a:p>
        </p:txBody>
      </p:sp>
      <p:sp>
        <p:nvSpPr>
          <p:cNvPr id="71" name="Oval 70"/>
          <p:cNvSpPr/>
          <p:nvPr/>
        </p:nvSpPr>
        <p:spPr>
          <a:xfrm>
            <a:off x="7717791" y="2754458"/>
            <a:ext cx="57750" cy="57750"/>
          </a:xfrm>
          <a:prstGeom prst="ellips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TextBox 71"/>
          <p:cNvSpPr txBox="1"/>
          <p:nvPr/>
        </p:nvSpPr>
        <p:spPr>
          <a:xfrm>
            <a:off x="7584166" y="2686666"/>
            <a:ext cx="500000" cy="24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200" i="1" b="0">
                <a:solidFill>
                  <a:srgbClr val="000000"/>
                </a:solidFill>
                <a:latin typeface="Times New Roman"/>
              </a:rPr>
              <a:t>I</a:t>
            </a:r>
          </a:p>
        </p:txBody>
      </p:sp>
      <p:sp>
        <p:nvSpPr>
          <p:cNvPr id="73" name="Oval 72"/>
          <p:cNvSpPr/>
          <p:nvPr/>
        </p:nvSpPr>
        <p:spPr>
          <a:xfrm>
            <a:off x="6825291" y="3110291"/>
            <a:ext cx="57750" cy="57750"/>
          </a:xfrm>
          <a:prstGeom prst="ellips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4" name="TextBox 73"/>
          <p:cNvSpPr txBox="1"/>
          <p:nvPr/>
        </p:nvSpPr>
        <p:spPr>
          <a:xfrm>
            <a:off x="6604166" y="3135833"/>
            <a:ext cx="500000" cy="24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200" i="1" b="0">
                <a:solidFill>
                  <a:srgbClr val="000000"/>
                </a:solidFill>
                <a:latin typeface="Times New Roman"/>
              </a:rPr>
              <a:t>G</a:t>
            </a:r>
          </a:p>
        </p:txBody>
      </p:sp>
      <p:sp>
        <p:nvSpPr>
          <p:cNvPr id="75" name="Oval 74"/>
          <p:cNvSpPr/>
          <p:nvPr/>
        </p:nvSpPr>
        <p:spPr>
          <a:xfrm>
            <a:off x="3996125" y="1920291"/>
            <a:ext cx="57750" cy="57750"/>
          </a:xfrm>
          <a:prstGeom prst="ellips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6" name="TextBox 75"/>
          <p:cNvSpPr txBox="1"/>
          <p:nvPr/>
        </p:nvSpPr>
        <p:spPr>
          <a:xfrm>
            <a:off x="3687500" y="1829166"/>
            <a:ext cx="500000" cy="24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200" i="1" b="0">
                <a:solidFill>
                  <a:srgbClr val="000000"/>
                </a:solidFill>
                <a:latin typeface="Times New Roman"/>
              </a:rPr>
              <a:t>S</a:t>
            </a:r>
          </a:p>
        </p:txBody>
      </p:sp>
      <p:sp>
        <p:nvSpPr>
          <p:cNvPr id="77" name="Oval 76"/>
          <p:cNvSpPr/>
          <p:nvPr/>
        </p:nvSpPr>
        <p:spPr>
          <a:xfrm>
            <a:off x="8546125" y="2211958"/>
            <a:ext cx="57750" cy="57750"/>
          </a:xfrm>
          <a:prstGeom prst="ellips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8" name="TextBox 77"/>
          <p:cNvSpPr txBox="1"/>
          <p:nvPr/>
        </p:nvSpPr>
        <p:spPr>
          <a:xfrm>
            <a:off x="8412500" y="2120833"/>
            <a:ext cx="500000" cy="24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200" i="1" b="0">
                <a:solidFill>
                  <a:srgbClr val="000000"/>
                </a:solidFill>
                <a:latin typeface="Times New Roman"/>
              </a:rPr>
              <a:t>T</a:t>
            </a:r>
          </a:p>
        </p:txBody>
      </p:sp>
      <p:sp>
        <p:nvSpPr>
          <p:cNvPr id="79" name="TextBox 78"/>
          <p:cNvSpPr txBox="1"/>
          <p:nvPr/>
        </p:nvSpPr>
        <p:spPr>
          <a:xfrm>
            <a:off x="6116721" y="1480000"/>
            <a:ext cx="150000" cy="18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0" b="1">
                <a:solidFill>
                  <a:srgbClr val="000000"/>
                </a:solidFill>
                <a:latin typeface="Calibri"/>
              </a:rPr>
              <a:t>5</a:t>
            </a:r>
          </a:p>
        </p:txBody>
      </p:sp>
      <p:sp>
        <p:nvSpPr>
          <p:cNvPr id="80" name="Oval 79"/>
          <p:cNvSpPr/>
          <p:nvPr/>
        </p:nvSpPr>
        <p:spPr>
          <a:xfrm>
            <a:off x="6096721" y="1470000"/>
            <a:ext cx="190000" cy="200000"/>
          </a:xfrm>
          <a:prstGeom prst="ellipse">
            <a:avLst/>
          </a:prstGeom>
          <a:noFill/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1" name="TextBox 80"/>
          <p:cNvSpPr txBox="1"/>
          <p:nvPr/>
        </p:nvSpPr>
        <p:spPr>
          <a:xfrm>
            <a:off x="7433013" y="1480000"/>
            <a:ext cx="150000" cy="18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0" b="1">
                <a:solidFill>
                  <a:srgbClr val="000000"/>
                </a:solidFill>
                <a:latin typeface="Calibri"/>
              </a:rPr>
              <a:t>4</a:t>
            </a:r>
          </a:p>
        </p:txBody>
      </p:sp>
      <p:sp>
        <p:nvSpPr>
          <p:cNvPr id="82" name="Oval 81"/>
          <p:cNvSpPr/>
          <p:nvPr/>
        </p:nvSpPr>
        <p:spPr>
          <a:xfrm>
            <a:off x="7413013" y="1470000"/>
            <a:ext cx="190000" cy="200000"/>
          </a:xfrm>
          <a:prstGeom prst="ellipse">
            <a:avLst/>
          </a:prstGeom>
          <a:noFill/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3" name="TextBox 82"/>
          <p:cNvSpPr txBox="1"/>
          <p:nvPr/>
        </p:nvSpPr>
        <p:spPr>
          <a:xfrm>
            <a:off x="5833138" y="1699651"/>
            <a:ext cx="150000" cy="18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0" b="1">
                <a:solidFill>
                  <a:srgbClr val="000000"/>
                </a:solidFill>
                <a:latin typeface="Calibri"/>
              </a:rPr>
              <a:t>4</a:t>
            </a:r>
          </a:p>
        </p:txBody>
      </p:sp>
      <p:sp>
        <p:nvSpPr>
          <p:cNvPr id="84" name="Oval 83"/>
          <p:cNvSpPr/>
          <p:nvPr/>
        </p:nvSpPr>
        <p:spPr>
          <a:xfrm>
            <a:off x="5813138" y="1689651"/>
            <a:ext cx="190000" cy="200000"/>
          </a:xfrm>
          <a:prstGeom prst="ellipse">
            <a:avLst/>
          </a:prstGeom>
          <a:noFill/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5" name="TextBox 84"/>
          <p:cNvSpPr txBox="1"/>
          <p:nvPr/>
        </p:nvSpPr>
        <p:spPr>
          <a:xfrm>
            <a:off x="5452363" y="1966213"/>
            <a:ext cx="150000" cy="18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0" b="1">
                <a:solidFill>
                  <a:srgbClr val="000000"/>
                </a:solidFill>
                <a:latin typeface="Calibri"/>
              </a:rPr>
              <a:t>8</a:t>
            </a:r>
          </a:p>
        </p:txBody>
      </p:sp>
      <p:sp>
        <p:nvSpPr>
          <p:cNvPr id="86" name="Oval 85"/>
          <p:cNvSpPr/>
          <p:nvPr/>
        </p:nvSpPr>
        <p:spPr>
          <a:xfrm>
            <a:off x="5432363" y="1956213"/>
            <a:ext cx="190000" cy="200000"/>
          </a:xfrm>
          <a:prstGeom prst="ellipse">
            <a:avLst/>
          </a:prstGeom>
          <a:noFill/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7" name="TextBox 86"/>
          <p:cNvSpPr txBox="1"/>
          <p:nvPr/>
        </p:nvSpPr>
        <p:spPr>
          <a:xfrm>
            <a:off x="5296971" y="2340385"/>
            <a:ext cx="150000" cy="18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0" b="1">
                <a:solidFill>
                  <a:srgbClr val="000000"/>
                </a:solidFill>
                <a:latin typeface="Calibri"/>
              </a:rPr>
              <a:t>3</a:t>
            </a:r>
          </a:p>
        </p:txBody>
      </p:sp>
      <p:sp>
        <p:nvSpPr>
          <p:cNvPr id="88" name="Oval 87"/>
          <p:cNvSpPr/>
          <p:nvPr/>
        </p:nvSpPr>
        <p:spPr>
          <a:xfrm>
            <a:off x="5276971" y="2330385"/>
            <a:ext cx="190000" cy="200000"/>
          </a:xfrm>
          <a:prstGeom prst="ellipse">
            <a:avLst/>
          </a:prstGeom>
          <a:noFill/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9" name="TextBox 88"/>
          <p:cNvSpPr txBox="1"/>
          <p:nvPr/>
        </p:nvSpPr>
        <p:spPr>
          <a:xfrm>
            <a:off x="7268390" y="1794192"/>
            <a:ext cx="150000" cy="18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0" b="1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90" name="Oval 89"/>
          <p:cNvSpPr/>
          <p:nvPr/>
        </p:nvSpPr>
        <p:spPr>
          <a:xfrm>
            <a:off x="7248390" y="1784192"/>
            <a:ext cx="190000" cy="200000"/>
          </a:xfrm>
          <a:prstGeom prst="ellipse">
            <a:avLst/>
          </a:prstGeom>
          <a:noFill/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1" name="TextBox 90"/>
          <p:cNvSpPr txBox="1"/>
          <p:nvPr/>
        </p:nvSpPr>
        <p:spPr>
          <a:xfrm>
            <a:off x="6943827" y="2078661"/>
            <a:ext cx="150000" cy="18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0" b="1">
                <a:solidFill>
                  <a:srgbClr val="000000"/>
                </a:solidFill>
                <a:latin typeface="Calibri"/>
              </a:rPr>
              <a:t>5</a:t>
            </a:r>
          </a:p>
        </p:txBody>
      </p:sp>
      <p:sp>
        <p:nvSpPr>
          <p:cNvPr id="92" name="Oval 91"/>
          <p:cNvSpPr/>
          <p:nvPr/>
        </p:nvSpPr>
        <p:spPr>
          <a:xfrm>
            <a:off x="6923827" y="2068661"/>
            <a:ext cx="190000" cy="200000"/>
          </a:xfrm>
          <a:prstGeom prst="ellipse">
            <a:avLst/>
          </a:prstGeom>
          <a:noFill/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3" name="TextBox 92"/>
          <p:cNvSpPr txBox="1"/>
          <p:nvPr/>
        </p:nvSpPr>
        <p:spPr>
          <a:xfrm>
            <a:off x="7183022" y="2331500"/>
            <a:ext cx="150000" cy="18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0" b="1">
                <a:solidFill>
                  <a:srgbClr val="000000"/>
                </a:solidFill>
                <a:latin typeface="Calibri"/>
              </a:rPr>
              <a:t>9</a:t>
            </a:r>
          </a:p>
        </p:txBody>
      </p:sp>
      <p:sp>
        <p:nvSpPr>
          <p:cNvPr id="94" name="Oval 93"/>
          <p:cNvSpPr/>
          <p:nvPr/>
        </p:nvSpPr>
        <p:spPr>
          <a:xfrm>
            <a:off x="7163022" y="2321500"/>
            <a:ext cx="190000" cy="200000"/>
          </a:xfrm>
          <a:prstGeom prst="ellipse">
            <a:avLst/>
          </a:prstGeom>
          <a:noFill/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5" name="TextBox 94"/>
          <p:cNvSpPr txBox="1"/>
          <p:nvPr/>
        </p:nvSpPr>
        <p:spPr>
          <a:xfrm>
            <a:off x="6197647" y="2642955"/>
            <a:ext cx="150000" cy="18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0" b="1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96" name="Oval 95"/>
          <p:cNvSpPr/>
          <p:nvPr/>
        </p:nvSpPr>
        <p:spPr>
          <a:xfrm>
            <a:off x="6177647" y="2632955"/>
            <a:ext cx="190000" cy="200000"/>
          </a:xfrm>
          <a:prstGeom prst="ellipse">
            <a:avLst/>
          </a:prstGeom>
          <a:noFill/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7" name="TextBox 96"/>
          <p:cNvSpPr txBox="1"/>
          <p:nvPr/>
        </p:nvSpPr>
        <p:spPr>
          <a:xfrm>
            <a:off x="6099613" y="2885312"/>
            <a:ext cx="150000" cy="18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0" b="1">
                <a:solidFill>
                  <a:srgbClr val="000000"/>
                </a:solidFill>
                <a:latin typeface="Calibri"/>
              </a:rPr>
              <a:t>7</a:t>
            </a:r>
          </a:p>
        </p:txBody>
      </p:sp>
      <p:sp>
        <p:nvSpPr>
          <p:cNvPr id="98" name="Oval 97"/>
          <p:cNvSpPr/>
          <p:nvPr/>
        </p:nvSpPr>
        <p:spPr>
          <a:xfrm>
            <a:off x="6079613" y="2875312"/>
            <a:ext cx="190000" cy="200000"/>
          </a:xfrm>
          <a:prstGeom prst="ellipse">
            <a:avLst/>
          </a:prstGeom>
          <a:noFill/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9" name="TextBox 98"/>
          <p:cNvSpPr txBox="1"/>
          <p:nvPr/>
        </p:nvSpPr>
        <p:spPr>
          <a:xfrm>
            <a:off x="7484440" y="2950992"/>
            <a:ext cx="150000" cy="18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0" b="1">
                <a:solidFill>
                  <a:srgbClr val="000000"/>
                </a:solidFill>
                <a:latin typeface="Calibri"/>
              </a:rPr>
              <a:t>8</a:t>
            </a:r>
          </a:p>
        </p:txBody>
      </p:sp>
      <p:sp>
        <p:nvSpPr>
          <p:cNvPr id="100" name="Oval 99"/>
          <p:cNvSpPr/>
          <p:nvPr/>
        </p:nvSpPr>
        <p:spPr>
          <a:xfrm>
            <a:off x="7464440" y="2940992"/>
            <a:ext cx="190000" cy="200000"/>
          </a:xfrm>
          <a:prstGeom prst="ellipse">
            <a:avLst/>
          </a:prstGeom>
          <a:noFill/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1" name="TextBox 100"/>
          <p:cNvSpPr txBox="1"/>
          <p:nvPr/>
        </p:nvSpPr>
        <p:spPr>
          <a:xfrm>
            <a:off x="4463371" y="1844162"/>
            <a:ext cx="150000" cy="18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0" b="1">
                <a:solidFill>
                  <a:srgbClr val="FF0000"/>
                </a:solidFill>
                <a:latin typeface="Calibri"/>
              </a:rPr>
              <a:t>8</a:t>
            </a:r>
          </a:p>
        </p:txBody>
      </p:sp>
      <p:sp>
        <p:nvSpPr>
          <p:cNvPr id="102" name="Oval 101"/>
          <p:cNvSpPr/>
          <p:nvPr/>
        </p:nvSpPr>
        <p:spPr>
          <a:xfrm>
            <a:off x="4443371" y="1834162"/>
            <a:ext cx="190000" cy="200000"/>
          </a:xfrm>
          <a:prstGeom prst="ellipse">
            <a:avLst/>
          </a:prstGeom>
          <a:noFill/>
          <a:ln w="1270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3" name="TextBox 102"/>
          <p:cNvSpPr txBox="1"/>
          <p:nvPr/>
        </p:nvSpPr>
        <p:spPr>
          <a:xfrm>
            <a:off x="3750000" y="4350000"/>
            <a:ext cx="2600000" cy="28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FF0000"/>
                </a:solidFill>
                <a:latin typeface="Calibri"/>
              </a:rPr>
              <a:t>SA: capacity 11, flow 8</a:t>
            </a:r>
          </a:p>
        </p:txBody>
      </p:sp>
      <p:sp>
        <p:nvSpPr>
          <p:cNvPr id="104" name="TextBox 103"/>
          <p:cNvSpPr txBox="1"/>
          <p:nvPr/>
        </p:nvSpPr>
        <p:spPr>
          <a:xfrm>
            <a:off x="4730118" y="1633685"/>
            <a:ext cx="150000" cy="18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0" b="1">
                <a:solidFill>
                  <a:srgbClr val="FF0000"/>
                </a:solidFill>
                <a:latin typeface="Calibri"/>
              </a:rPr>
              <a:t>9</a:t>
            </a:r>
          </a:p>
        </p:txBody>
      </p:sp>
      <p:sp>
        <p:nvSpPr>
          <p:cNvPr id="105" name="Oval 104"/>
          <p:cNvSpPr/>
          <p:nvPr/>
        </p:nvSpPr>
        <p:spPr>
          <a:xfrm>
            <a:off x="4710118" y="1623685"/>
            <a:ext cx="190000" cy="200000"/>
          </a:xfrm>
          <a:prstGeom prst="ellipse">
            <a:avLst/>
          </a:prstGeom>
          <a:noFill/>
          <a:ln w="1270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6" name="TextBox 105"/>
          <p:cNvSpPr txBox="1"/>
          <p:nvPr/>
        </p:nvSpPr>
        <p:spPr>
          <a:xfrm>
            <a:off x="3750000" y="4650000"/>
            <a:ext cx="2600000" cy="28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FF0000"/>
                </a:solidFill>
                <a:latin typeface="Calibri"/>
              </a:rPr>
              <a:t>SB: capacity 5 + 7 = 12, flow 5 + 4 = 9</a:t>
            </a:r>
          </a:p>
        </p:txBody>
      </p:sp>
      <p:sp>
        <p:nvSpPr>
          <p:cNvPr id="107" name="TextBox 106"/>
          <p:cNvSpPr txBox="1"/>
          <p:nvPr/>
        </p:nvSpPr>
        <p:spPr>
          <a:xfrm>
            <a:off x="4185707" y="2272920"/>
            <a:ext cx="210000" cy="18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0" b="1">
                <a:solidFill>
                  <a:srgbClr val="FF0000"/>
                </a:solidFill>
                <a:latin typeface="Calibri"/>
              </a:rPr>
              <a:t>10</a:t>
            </a:r>
          </a:p>
        </p:txBody>
      </p:sp>
      <p:sp>
        <p:nvSpPr>
          <p:cNvPr id="108" name="Oval 107"/>
          <p:cNvSpPr/>
          <p:nvPr/>
        </p:nvSpPr>
        <p:spPr>
          <a:xfrm>
            <a:off x="4165707" y="2262920"/>
            <a:ext cx="250000" cy="200000"/>
          </a:xfrm>
          <a:prstGeom prst="ellipse">
            <a:avLst/>
          </a:prstGeom>
          <a:noFill/>
          <a:ln w="1270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9" name="TextBox 108"/>
          <p:cNvSpPr txBox="1"/>
          <p:nvPr/>
        </p:nvSpPr>
        <p:spPr>
          <a:xfrm>
            <a:off x="3750000" y="4950000"/>
            <a:ext cx="2600000" cy="28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FF0000"/>
                </a:solidFill>
                <a:latin typeface="Calibri"/>
              </a:rPr>
              <a:t>SC: capacity 5 + 12 = 17, flow 3 + 7 = 10</a:t>
            </a:r>
          </a:p>
        </p:txBody>
      </p:sp>
      <p:sp>
        <p:nvSpPr>
          <p:cNvPr id="110" name="TextBox 109"/>
          <p:cNvSpPr txBox="1"/>
          <p:nvPr/>
        </p:nvSpPr>
        <p:spPr>
          <a:xfrm>
            <a:off x="8408035" y="1787209"/>
            <a:ext cx="150000" cy="18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0" b="1">
                <a:solidFill>
                  <a:srgbClr val="FF0000"/>
                </a:solidFill>
                <a:latin typeface="Calibri"/>
              </a:rPr>
              <a:t>4</a:t>
            </a:r>
          </a:p>
        </p:txBody>
      </p:sp>
      <p:sp>
        <p:nvSpPr>
          <p:cNvPr id="111" name="Oval 110"/>
          <p:cNvSpPr/>
          <p:nvPr/>
        </p:nvSpPr>
        <p:spPr>
          <a:xfrm>
            <a:off x="8388035" y="1777209"/>
            <a:ext cx="190000" cy="200000"/>
          </a:xfrm>
          <a:prstGeom prst="ellipse">
            <a:avLst/>
          </a:prstGeom>
          <a:noFill/>
          <a:ln w="1270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2" name="TextBox 111"/>
          <p:cNvSpPr txBox="1"/>
          <p:nvPr/>
        </p:nvSpPr>
        <p:spPr>
          <a:xfrm>
            <a:off x="6350000" y="4350000"/>
            <a:ext cx="2600000" cy="28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FF0000"/>
                </a:solidFill>
                <a:latin typeface="Calibri"/>
              </a:rPr>
              <a:t>HT: capacity 4, flow 4</a:t>
            </a:r>
          </a:p>
        </p:txBody>
      </p:sp>
      <p:sp>
        <p:nvSpPr>
          <p:cNvPr id="113" name="TextBox 112"/>
          <p:cNvSpPr txBox="1"/>
          <p:nvPr/>
        </p:nvSpPr>
        <p:spPr>
          <a:xfrm>
            <a:off x="8011286" y="2103947"/>
            <a:ext cx="150000" cy="18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0" b="1">
                <a:solidFill>
                  <a:srgbClr val="FF0000"/>
                </a:solidFill>
                <a:latin typeface="Calibri"/>
              </a:rPr>
              <a:t>6</a:t>
            </a:r>
          </a:p>
        </p:txBody>
      </p:sp>
      <p:sp>
        <p:nvSpPr>
          <p:cNvPr id="114" name="Oval 113"/>
          <p:cNvSpPr/>
          <p:nvPr/>
        </p:nvSpPr>
        <p:spPr>
          <a:xfrm>
            <a:off x="7991286" y="2093947"/>
            <a:ext cx="190000" cy="200000"/>
          </a:xfrm>
          <a:prstGeom prst="ellipse">
            <a:avLst/>
          </a:prstGeom>
          <a:noFill/>
          <a:ln w="1270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5" name="TextBox 114"/>
          <p:cNvSpPr txBox="1"/>
          <p:nvPr/>
        </p:nvSpPr>
        <p:spPr>
          <a:xfrm>
            <a:off x="6350000" y="4650000"/>
            <a:ext cx="2600000" cy="28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FF0000"/>
                </a:solidFill>
                <a:latin typeface="Calibri"/>
              </a:rPr>
              <a:t>FT: capacity 3 + 5 = 8, flow 1 + 5 = 6</a:t>
            </a:r>
          </a:p>
        </p:txBody>
      </p:sp>
      <p:sp>
        <p:nvSpPr>
          <p:cNvPr id="116" name="TextBox 115"/>
          <p:cNvSpPr txBox="1"/>
          <p:nvPr/>
        </p:nvSpPr>
        <p:spPr>
          <a:xfrm>
            <a:off x="8356191" y="2505041"/>
            <a:ext cx="210000" cy="18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0" b="1">
                <a:solidFill>
                  <a:srgbClr val="FF0000"/>
                </a:solidFill>
                <a:latin typeface="Calibri"/>
              </a:rPr>
              <a:t>17</a:t>
            </a:r>
          </a:p>
        </p:txBody>
      </p:sp>
      <p:sp>
        <p:nvSpPr>
          <p:cNvPr id="117" name="Oval 116"/>
          <p:cNvSpPr/>
          <p:nvPr/>
        </p:nvSpPr>
        <p:spPr>
          <a:xfrm>
            <a:off x="8336191" y="2495041"/>
            <a:ext cx="250000" cy="200000"/>
          </a:xfrm>
          <a:prstGeom prst="ellipse">
            <a:avLst/>
          </a:prstGeom>
          <a:noFill/>
          <a:ln w="1270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8" name="TextBox 117"/>
          <p:cNvSpPr txBox="1"/>
          <p:nvPr/>
        </p:nvSpPr>
        <p:spPr>
          <a:xfrm>
            <a:off x="6350000" y="4950000"/>
            <a:ext cx="2600000" cy="28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FF0000"/>
                </a:solidFill>
                <a:latin typeface="Calibri"/>
              </a:rPr>
              <a:t>IT: capacity 9 + 9 = 18, flow 9 + 8 = 17</a:t>
            </a:r>
          </a:p>
        </p:txBody>
      </p:sp>
      <p:sp>
        <p:nvSpPr>
          <p:cNvPr id="119" name="TextBox 118"/>
          <p:cNvSpPr txBox="1"/>
          <p:nvPr/>
        </p:nvSpPr>
        <p:spPr>
          <a:xfrm>
            <a:off x="3750000" y="5400000"/>
            <a:ext cx="5150000" cy="28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1" i="0">
                <a:solidFill>
                  <a:srgbClr val="FF0000"/>
                </a:solidFill>
                <a:latin typeface="Calibri"/>
              </a:rPr>
              <a:t>Check: total flow from S = 8 + 9 + 10 = 27 = 4 + 6 + 17 = total flow into 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  <p:bldP spid="40" grpId="0" animBg="1"/>
      <p:bldP spid="41" grpId="0" animBg="1"/>
      <p:bldP spid="101" grpId="0" animBg="1"/>
      <p:bldP spid="102" grpId="0" animBg="1"/>
      <p:bldP spid="103" grpId="0" animBg="1"/>
      <p:bldP spid="75" grpId="0" animBg="1"/>
      <p:bldP spid="76" grpId="0" animBg="1"/>
      <p:bldP spid="42" grpId="0" animBg="1"/>
      <p:bldP spid="43" grpId="0" animBg="1"/>
      <p:bldP spid="44" grpId="0" animBg="1"/>
      <p:bldP spid="104" grpId="0" animBg="1"/>
      <p:bldP spid="105" grpId="0" animBg="1"/>
      <p:bldP spid="106" grpId="0" animBg="1"/>
      <p:bldP spid="45" grpId="0" animBg="1"/>
      <p:bldP spid="46" grpId="0" animBg="1"/>
      <p:bldP spid="47" grpId="0" animBg="1"/>
      <p:bldP spid="107" grpId="0" animBg="1"/>
      <p:bldP spid="108" grpId="0" animBg="1"/>
      <p:bldP spid="109" grpId="0" animBg="1"/>
      <p:bldP spid="48" grpId="0" animBg="1"/>
      <p:bldP spid="49" grpId="0" animBg="1"/>
      <p:bldP spid="50" grpId="0" animBg="1"/>
      <p:bldP spid="110" grpId="0" animBg="1"/>
      <p:bldP spid="111" grpId="0" animBg="1"/>
      <p:bldP spid="112" grpId="0" animBg="1"/>
      <p:bldP spid="77" grpId="0" animBg="1"/>
      <p:bldP spid="78" grpId="0" animBg="1"/>
      <p:bldP spid="51" grpId="0" animBg="1"/>
      <p:bldP spid="52" grpId="0" animBg="1"/>
      <p:bldP spid="53" grpId="0" animBg="1"/>
      <p:bldP spid="113" grpId="0" animBg="1"/>
      <p:bldP spid="114" grpId="0" animBg="1"/>
      <p:bldP spid="115" grpId="0" animBg="1"/>
      <p:bldP spid="54" grpId="0" animBg="1"/>
      <p:bldP spid="55" grpId="0" animBg="1"/>
      <p:bldP spid="56" grpId="0" animBg="1"/>
      <p:bldP spid="116" grpId="0" animBg="1"/>
      <p:bldP spid="117" grpId="0" animBg="1"/>
      <p:bldP spid="118" grpId="0" animBg="1"/>
      <p:bldP spid="119" grpId="0" animBg="1"/>
    </p:bld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Sources and Sinks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4B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50000" y="1000000"/>
            <a:ext cx="3300000" cy="48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Link each source to a single supersource S, and each sink to a single supersink T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Arcs from S to each source: capacity and flow equal to the total capacity and total flow leaving that source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Arcs from each sink to T: capacity and flow equal to the total capacity and total flow arriving at that sink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50000" y="1000000"/>
            <a:ext cx="5150000" cy="20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Water from three reservoirs, S₁, S₂ and S₃, is used to supply two towns T₁ and T₂, using a network of pipes. The capacity of each pipe is given by the number on each arc. The numbers in circles represent an initial flow.</a:t>
            </a:r>
          </a:p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a  Add a supersource, supersink and appropriate arcs to the diagram.</a:t>
            </a:r>
          </a:p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b  Use the initial flow and the labelling procedure to find the maximum flow through the network. List each flow-augmenting route you use, together with its flow.</a:t>
            </a:r>
          </a:p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c  Draw your maximal flow pattern.   d  State the value of your flow.</a:t>
            </a:r>
          </a:p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e  Show that there are two minimum cuts.</a:t>
            </a:r>
          </a:p>
        </p:txBody>
      </p:sp>
      <p:sp>
        <p:nvSpPr>
          <p:cNvPr id="6" name="Rectangle 5"/>
          <p:cNvSpPr/>
          <p:nvPr/>
        </p:nvSpPr>
        <p:spPr>
          <a:xfrm>
            <a:off x="4743491" y="3195322"/>
            <a:ext cx="2436265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Isosceles Triangle 6"/>
          <p:cNvSpPr/>
          <p:nvPr/>
        </p:nvSpPr>
        <p:spPr>
          <a:xfrm rot="5400000">
            <a:off x="6047438" y="3164847"/>
            <a:ext cx="72000" cy="8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561624" y="3012262"/>
            <a:ext cx="8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0" b="0">
                <a:solidFill>
                  <a:srgbClr val="000000"/>
                </a:solidFill>
                <a:latin typeface="Calibri"/>
              </a:rPr>
              <a:t>11</a:t>
            </a:r>
          </a:p>
        </p:txBody>
      </p:sp>
      <p:sp>
        <p:nvSpPr>
          <p:cNvPr id="9" name="Rectangle 8"/>
          <p:cNvSpPr/>
          <p:nvPr/>
        </p:nvSpPr>
        <p:spPr>
          <a:xfrm rot="1352207">
            <a:off x="4693304" y="3447207"/>
            <a:ext cx="1314377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Isosceles Triangle 9"/>
          <p:cNvSpPr/>
          <p:nvPr/>
        </p:nvSpPr>
        <p:spPr>
          <a:xfrm rot="6752207">
            <a:off x="5375193" y="3441921"/>
            <a:ext cx="72000" cy="8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734761" y="3352212"/>
            <a:ext cx="8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0" b="0">
                <a:solidFill>
                  <a:srgbClr val="000000"/>
                </a:solidFill>
                <a:latin typeface="Calibri"/>
              </a:rPr>
              <a:t>11</a:t>
            </a:r>
          </a:p>
        </p:txBody>
      </p:sp>
      <p:sp>
        <p:nvSpPr>
          <p:cNvPr id="12" name="Rectangle 11"/>
          <p:cNvSpPr/>
          <p:nvPr/>
        </p:nvSpPr>
        <p:spPr>
          <a:xfrm rot="20267791">
            <a:off x="4694876" y="3946848"/>
            <a:ext cx="1311234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Isosceles Triangle 12"/>
          <p:cNvSpPr/>
          <p:nvPr/>
        </p:nvSpPr>
        <p:spPr>
          <a:xfrm rot="4067791">
            <a:off x="5375193" y="3891597"/>
            <a:ext cx="72000" cy="8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710953" y="3849370"/>
            <a:ext cx="8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0" b="0">
                <a:solidFill>
                  <a:srgbClr val="000000"/>
                </a:solidFill>
                <a:latin typeface="Calibri"/>
              </a:rPr>
              <a:t>6</a:t>
            </a:r>
          </a:p>
        </p:txBody>
      </p:sp>
      <p:sp>
        <p:nvSpPr>
          <p:cNvPr id="15" name="Rectangle 14"/>
          <p:cNvSpPr/>
          <p:nvPr/>
        </p:nvSpPr>
        <p:spPr>
          <a:xfrm rot="1332209">
            <a:off x="4694876" y="4442360"/>
            <a:ext cx="1311234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Isosceles Triangle 15"/>
          <p:cNvSpPr/>
          <p:nvPr/>
        </p:nvSpPr>
        <p:spPr>
          <a:xfrm rot="6732209">
            <a:off x="5375193" y="4436660"/>
            <a:ext cx="72000" cy="8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4710953" y="4338888"/>
            <a:ext cx="8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0" b="0">
                <a:solidFill>
                  <a:srgbClr val="000000"/>
                </a:solidFill>
                <a:latin typeface="Calibri"/>
              </a:rPr>
              <a:t>11</a:t>
            </a:r>
          </a:p>
        </p:txBody>
      </p:sp>
      <p:sp>
        <p:nvSpPr>
          <p:cNvPr id="18" name="Rectangle 17"/>
          <p:cNvSpPr/>
          <p:nvPr/>
        </p:nvSpPr>
        <p:spPr>
          <a:xfrm rot="20267791">
            <a:off x="4694876" y="4937871"/>
            <a:ext cx="1311234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Isosceles Triangle 18"/>
          <p:cNvSpPr/>
          <p:nvPr/>
        </p:nvSpPr>
        <p:spPr>
          <a:xfrm rot="4067791">
            <a:off x="5375193" y="4882621"/>
            <a:ext cx="72000" cy="8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4710953" y="4840393"/>
            <a:ext cx="8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0" b="0">
                <a:solidFill>
                  <a:srgbClr val="000000"/>
                </a:solidFill>
                <a:latin typeface="Calibri"/>
              </a:rPr>
              <a:t>12</a:t>
            </a:r>
          </a:p>
        </p:txBody>
      </p:sp>
      <p:sp>
        <p:nvSpPr>
          <p:cNvPr id="21" name="Rectangle 20"/>
          <p:cNvSpPr/>
          <p:nvPr/>
        </p:nvSpPr>
        <p:spPr>
          <a:xfrm>
            <a:off x="4743491" y="5185627"/>
            <a:ext cx="2436265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Isosceles Triangle 21"/>
          <p:cNvSpPr/>
          <p:nvPr/>
        </p:nvSpPr>
        <p:spPr>
          <a:xfrm rot="5400000">
            <a:off x="6047438" y="5155152"/>
            <a:ext cx="72000" cy="8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5561624" y="5167737"/>
            <a:ext cx="8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0" b="0">
                <a:solidFill>
                  <a:srgbClr val="000000"/>
                </a:solidFill>
                <a:latin typeface="Calibri"/>
              </a:rPr>
              <a:t>6</a:t>
            </a:r>
          </a:p>
        </p:txBody>
      </p:sp>
      <p:sp>
        <p:nvSpPr>
          <p:cNvPr id="24" name="Rectangle 23"/>
          <p:cNvSpPr/>
          <p:nvPr/>
        </p:nvSpPr>
        <p:spPr>
          <a:xfrm rot="20256024">
            <a:off x="5907621" y="3447207"/>
            <a:ext cx="1322009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Isosceles Triangle 24"/>
          <p:cNvSpPr/>
          <p:nvPr/>
        </p:nvSpPr>
        <p:spPr>
          <a:xfrm rot="4056024">
            <a:off x="6593739" y="3391543"/>
            <a:ext cx="72000" cy="8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385403" y="3352293"/>
            <a:ext cx="8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0" b="0">
                <a:solidFill>
                  <a:srgbClr val="000000"/>
                </a:solidFill>
                <a:latin typeface="Calibri"/>
              </a:rPr>
              <a:t>11</a:t>
            </a:r>
          </a:p>
        </p:txBody>
      </p:sp>
      <p:sp>
        <p:nvSpPr>
          <p:cNvPr id="27" name="Rectangle 26"/>
          <p:cNvSpPr/>
          <p:nvPr/>
        </p:nvSpPr>
        <p:spPr>
          <a:xfrm rot="1324074">
            <a:off x="5909184" y="3946848"/>
            <a:ext cx="1318884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Isosceles Triangle 27"/>
          <p:cNvSpPr/>
          <p:nvPr/>
        </p:nvSpPr>
        <p:spPr>
          <a:xfrm rot="6724074">
            <a:off x="6593739" y="3941149"/>
            <a:ext cx="72000" cy="8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21600" y="3854247"/>
            <a:ext cx="8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0" b="0">
                <a:solidFill>
                  <a:srgbClr val="000000"/>
                </a:solidFill>
                <a:latin typeface="Calibri"/>
              </a:rPr>
              <a:t>7</a:t>
            </a:r>
          </a:p>
        </p:txBody>
      </p:sp>
      <p:sp>
        <p:nvSpPr>
          <p:cNvPr id="30" name="Rectangle 29"/>
          <p:cNvSpPr/>
          <p:nvPr/>
        </p:nvSpPr>
        <p:spPr>
          <a:xfrm rot="20275926">
            <a:off x="5909184" y="4442360"/>
            <a:ext cx="1318884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Isosceles Triangle 30"/>
          <p:cNvSpPr/>
          <p:nvPr/>
        </p:nvSpPr>
        <p:spPr>
          <a:xfrm rot="4075926">
            <a:off x="6593739" y="4387109"/>
            <a:ext cx="72000" cy="8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9378" y="4338966"/>
            <a:ext cx="8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0" b="0">
                <a:solidFill>
                  <a:srgbClr val="000000"/>
                </a:solidFill>
                <a:latin typeface="Calibri"/>
              </a:rPr>
              <a:t>12</a:t>
            </a:r>
          </a:p>
        </p:txBody>
      </p:sp>
      <p:sp>
        <p:nvSpPr>
          <p:cNvPr id="33" name="Rectangle 32"/>
          <p:cNvSpPr/>
          <p:nvPr/>
        </p:nvSpPr>
        <p:spPr>
          <a:xfrm rot="1324074">
            <a:off x="5909184" y="4937871"/>
            <a:ext cx="1318884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Isosceles Triangle 33"/>
          <p:cNvSpPr/>
          <p:nvPr/>
        </p:nvSpPr>
        <p:spPr>
          <a:xfrm rot="6724074">
            <a:off x="6593739" y="4932172"/>
            <a:ext cx="72000" cy="8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6409378" y="4840315"/>
            <a:ext cx="8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0" b="0">
                <a:solidFill>
                  <a:srgbClr val="000000"/>
                </a:solidFill>
                <a:latin typeface="Calibri"/>
              </a:rPr>
              <a:t>11</a:t>
            </a:r>
          </a:p>
        </p:txBody>
      </p:sp>
      <p:sp>
        <p:nvSpPr>
          <p:cNvPr id="36" name="Rectangle 35"/>
          <p:cNvSpPr/>
          <p:nvPr/>
        </p:nvSpPr>
        <p:spPr>
          <a:xfrm rot="2083740">
            <a:off x="7100992" y="3447207"/>
            <a:ext cx="884279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Isosceles Triangle 36"/>
          <p:cNvSpPr/>
          <p:nvPr/>
        </p:nvSpPr>
        <p:spPr>
          <a:xfrm rot="7483740">
            <a:off x="7543470" y="3441921"/>
            <a:ext cx="72000" cy="8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7159724" y="3245186"/>
            <a:ext cx="8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0" b="0">
                <a:solidFill>
                  <a:srgbClr val="000000"/>
                </a:solidFill>
                <a:latin typeface="Calibri"/>
              </a:rPr>
              <a:t>24</a:t>
            </a:r>
          </a:p>
        </p:txBody>
      </p:sp>
      <p:sp>
        <p:nvSpPr>
          <p:cNvPr id="39" name="Rectangle 38"/>
          <p:cNvSpPr/>
          <p:nvPr/>
        </p:nvSpPr>
        <p:spPr>
          <a:xfrm rot="19542787">
            <a:off x="7103332" y="3946848"/>
            <a:ext cx="879601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Isosceles Triangle 39"/>
          <p:cNvSpPr/>
          <p:nvPr/>
        </p:nvSpPr>
        <p:spPr>
          <a:xfrm rot="3342787">
            <a:off x="7543470" y="3891597"/>
            <a:ext cx="72000" cy="8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7279773" y="3859410"/>
            <a:ext cx="8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0" b="0">
                <a:solidFill>
                  <a:srgbClr val="000000"/>
                </a:solidFill>
                <a:latin typeface="Calibri"/>
              </a:rPr>
              <a:t>8</a:t>
            </a:r>
          </a:p>
        </p:txBody>
      </p:sp>
      <p:sp>
        <p:nvSpPr>
          <p:cNvPr id="42" name="Rectangle 41"/>
          <p:cNvSpPr/>
          <p:nvPr/>
        </p:nvSpPr>
        <p:spPr>
          <a:xfrm rot="2057213">
            <a:off x="7103332" y="4442360"/>
            <a:ext cx="879601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Isosceles Triangle 42"/>
          <p:cNvSpPr/>
          <p:nvPr/>
        </p:nvSpPr>
        <p:spPr>
          <a:xfrm rot="7457213">
            <a:off x="7543470" y="4436660"/>
            <a:ext cx="72000" cy="8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7279773" y="4328847"/>
            <a:ext cx="8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0" b="0">
                <a:solidFill>
                  <a:srgbClr val="000000"/>
                </a:solidFill>
                <a:latin typeface="Calibri"/>
              </a:rPr>
              <a:t>12</a:t>
            </a:r>
          </a:p>
        </p:txBody>
      </p:sp>
      <p:sp>
        <p:nvSpPr>
          <p:cNvPr id="45" name="Rectangle 44"/>
          <p:cNvSpPr/>
          <p:nvPr/>
        </p:nvSpPr>
        <p:spPr>
          <a:xfrm rot="19542787">
            <a:off x="7103332" y="4937871"/>
            <a:ext cx="879601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Isosceles Triangle 45"/>
          <p:cNvSpPr/>
          <p:nvPr/>
        </p:nvSpPr>
        <p:spPr>
          <a:xfrm rot="3342787">
            <a:off x="7543470" y="4882621"/>
            <a:ext cx="72000" cy="8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7159134" y="4938935"/>
            <a:ext cx="8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0" b="0">
                <a:solidFill>
                  <a:srgbClr val="000000"/>
                </a:solidFill>
                <a:latin typeface="Calibri"/>
              </a:rPr>
              <a:t>18</a:t>
            </a:r>
          </a:p>
        </p:txBody>
      </p:sp>
      <p:sp>
        <p:nvSpPr>
          <p:cNvPr id="48" name="Rectangle 47"/>
          <p:cNvSpPr/>
          <p:nvPr/>
        </p:nvSpPr>
        <p:spPr>
          <a:xfrm rot="18352333">
            <a:off x="3765588" y="3694963"/>
            <a:ext cx="1233185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Isosceles Triangle 48"/>
          <p:cNvSpPr/>
          <p:nvPr/>
        </p:nvSpPr>
        <p:spPr>
          <a:xfrm rot="2152333">
            <a:off x="4382312" y="3614524"/>
            <a:ext cx="72000" cy="8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TextBox 49"/>
          <p:cNvSpPr txBox="1"/>
          <p:nvPr/>
        </p:nvSpPr>
        <p:spPr>
          <a:xfrm>
            <a:off x="3838815" y="3642998"/>
            <a:ext cx="8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0" b="0">
                <a:solidFill>
                  <a:srgbClr val="000000"/>
                </a:solidFill>
                <a:latin typeface="Calibri"/>
              </a:rPr>
              <a:t>22</a:t>
            </a:r>
          </a:p>
        </p:txBody>
      </p:sp>
      <p:sp>
        <p:nvSpPr>
          <p:cNvPr id="51" name="Rectangle 50"/>
          <p:cNvSpPr/>
          <p:nvPr/>
        </p:nvSpPr>
        <p:spPr>
          <a:xfrm>
            <a:off x="4020870" y="4194604"/>
            <a:ext cx="722621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Isosceles Triangle 51"/>
          <p:cNvSpPr/>
          <p:nvPr/>
        </p:nvSpPr>
        <p:spPr>
          <a:xfrm rot="5400000">
            <a:off x="4382312" y="4164129"/>
            <a:ext cx="72000" cy="8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TextBox 52"/>
          <p:cNvSpPr txBox="1"/>
          <p:nvPr/>
        </p:nvSpPr>
        <p:spPr>
          <a:xfrm>
            <a:off x="3837657" y="4032190"/>
            <a:ext cx="8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0" b="0">
                <a:solidFill>
                  <a:srgbClr val="000000"/>
                </a:solidFill>
                <a:latin typeface="Calibri"/>
              </a:rPr>
              <a:t>17</a:t>
            </a:r>
          </a:p>
        </p:txBody>
      </p:sp>
      <p:sp>
        <p:nvSpPr>
          <p:cNvPr id="54" name="Rectangle 53"/>
          <p:cNvSpPr/>
          <p:nvPr/>
        </p:nvSpPr>
        <p:spPr>
          <a:xfrm rot="3234103">
            <a:off x="3768930" y="4690115"/>
            <a:ext cx="1226502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Isosceles Triangle 54"/>
          <p:cNvSpPr/>
          <p:nvPr/>
        </p:nvSpPr>
        <p:spPr>
          <a:xfrm rot="8634103">
            <a:off x="4382312" y="4709192"/>
            <a:ext cx="72000" cy="8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TextBox 55"/>
          <p:cNvSpPr txBox="1"/>
          <p:nvPr/>
        </p:nvSpPr>
        <p:spPr>
          <a:xfrm>
            <a:off x="3839019" y="4542236"/>
            <a:ext cx="8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0" b="0">
                <a:solidFill>
                  <a:srgbClr val="000000"/>
                </a:solidFill>
                <a:latin typeface="Calibri"/>
              </a:rPr>
              <a:t>18</a:t>
            </a:r>
          </a:p>
        </p:txBody>
      </p:sp>
      <p:sp>
        <p:nvSpPr>
          <p:cNvPr id="57" name="Rectangle 56"/>
          <p:cNvSpPr/>
          <p:nvPr/>
        </p:nvSpPr>
        <p:spPr>
          <a:xfrm rot="2066339">
            <a:off x="7829722" y="3946848"/>
            <a:ext cx="876192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Isosceles Triangle 57"/>
          <p:cNvSpPr/>
          <p:nvPr/>
        </p:nvSpPr>
        <p:spPr>
          <a:xfrm rot="7466339">
            <a:off x="8267949" y="3941149"/>
            <a:ext cx="72000" cy="8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TextBox 58"/>
          <p:cNvSpPr txBox="1"/>
          <p:nvPr/>
        </p:nvSpPr>
        <p:spPr>
          <a:xfrm>
            <a:off x="7953573" y="3798781"/>
            <a:ext cx="8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0" b="0">
                <a:solidFill>
                  <a:srgbClr val="000000"/>
                </a:solidFill>
                <a:latin typeface="Calibri"/>
              </a:rPr>
              <a:t>32</a:t>
            </a:r>
          </a:p>
        </p:txBody>
      </p:sp>
      <p:sp>
        <p:nvSpPr>
          <p:cNvPr id="60" name="Rectangle 59"/>
          <p:cNvSpPr/>
          <p:nvPr/>
        </p:nvSpPr>
        <p:spPr>
          <a:xfrm rot="19533661">
            <a:off x="7829722" y="4442360"/>
            <a:ext cx="876192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Isosceles Triangle 60"/>
          <p:cNvSpPr/>
          <p:nvPr/>
        </p:nvSpPr>
        <p:spPr>
          <a:xfrm rot="3333661">
            <a:off x="8267949" y="4387109"/>
            <a:ext cx="72000" cy="8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TextBox 61"/>
          <p:cNvSpPr txBox="1"/>
          <p:nvPr/>
        </p:nvSpPr>
        <p:spPr>
          <a:xfrm>
            <a:off x="7953573" y="4389476"/>
            <a:ext cx="8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0" b="0">
                <a:solidFill>
                  <a:srgbClr val="000000"/>
                </a:solidFill>
                <a:latin typeface="Calibri"/>
              </a:rPr>
              <a:t>30</a:t>
            </a:r>
          </a:p>
        </p:txBody>
      </p:sp>
      <p:sp>
        <p:nvSpPr>
          <p:cNvPr id="63" name="Oval 62"/>
          <p:cNvSpPr/>
          <p:nvPr/>
        </p:nvSpPr>
        <p:spPr>
          <a:xfrm>
            <a:off x="4717942" y="3179297"/>
            <a:ext cx="51099" cy="51099"/>
          </a:xfrm>
          <a:prstGeom prst="ellips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TextBox 63"/>
          <p:cNvSpPr txBox="1"/>
          <p:nvPr/>
        </p:nvSpPr>
        <p:spPr>
          <a:xfrm>
            <a:off x="4467684" y="2981615"/>
            <a:ext cx="500000" cy="24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200" i="1" b="0">
                <a:solidFill>
                  <a:srgbClr val="000000"/>
                </a:solidFill>
                <a:latin typeface="Times New Roman"/>
              </a:rPr>
              <a:t>S</a:t>
            </a:r>
            <a:r>
              <a:rPr sz="900" i="1" b="0" baseline="-25000">
                <a:solidFill>
                  <a:srgbClr val="000000"/>
                </a:solidFill>
                <a:latin typeface="Times New Roman"/>
              </a:rPr>
              <a:t>1</a:t>
            </a:r>
          </a:p>
        </p:txBody>
      </p:sp>
      <p:sp>
        <p:nvSpPr>
          <p:cNvPr id="65" name="Oval 64"/>
          <p:cNvSpPr/>
          <p:nvPr/>
        </p:nvSpPr>
        <p:spPr>
          <a:xfrm>
            <a:off x="7154207" y="3179297"/>
            <a:ext cx="51099" cy="51099"/>
          </a:xfrm>
          <a:prstGeom prst="ellips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TextBox 65"/>
          <p:cNvSpPr txBox="1"/>
          <p:nvPr/>
        </p:nvSpPr>
        <p:spPr>
          <a:xfrm>
            <a:off x="6929757" y="2981615"/>
            <a:ext cx="500000" cy="24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200" i="1" b="0">
                <a:solidFill>
                  <a:srgbClr val="000000"/>
                </a:solidFill>
                <a:latin typeface="Times New Roman"/>
              </a:rPr>
              <a:t>C</a:t>
            </a:r>
          </a:p>
        </p:txBody>
      </p:sp>
      <p:sp>
        <p:nvSpPr>
          <p:cNvPr id="67" name="Oval 66"/>
          <p:cNvSpPr/>
          <p:nvPr/>
        </p:nvSpPr>
        <p:spPr>
          <a:xfrm>
            <a:off x="5931945" y="3683067"/>
            <a:ext cx="51099" cy="51099"/>
          </a:xfrm>
          <a:prstGeom prst="ellips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TextBox 67"/>
          <p:cNvSpPr txBox="1"/>
          <p:nvPr/>
        </p:nvSpPr>
        <p:spPr>
          <a:xfrm>
            <a:off x="5707495" y="3480224"/>
            <a:ext cx="500000" cy="24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200" i="1" b="0">
                <a:solidFill>
                  <a:srgbClr val="000000"/>
                </a:solidFill>
                <a:latin typeface="Times New Roman"/>
              </a:rPr>
              <a:t>A</a:t>
            </a:r>
          </a:p>
        </p:txBody>
      </p:sp>
      <p:sp>
        <p:nvSpPr>
          <p:cNvPr id="69" name="Oval 68"/>
          <p:cNvSpPr/>
          <p:nvPr/>
        </p:nvSpPr>
        <p:spPr>
          <a:xfrm>
            <a:off x="7880958" y="3683067"/>
            <a:ext cx="51099" cy="51099"/>
          </a:xfrm>
          <a:prstGeom prst="ellips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0" name="TextBox 69"/>
          <p:cNvSpPr txBox="1"/>
          <p:nvPr/>
        </p:nvSpPr>
        <p:spPr>
          <a:xfrm>
            <a:off x="7682315" y="3485385"/>
            <a:ext cx="500000" cy="24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200" i="1" b="0">
                <a:solidFill>
                  <a:srgbClr val="000000"/>
                </a:solidFill>
                <a:latin typeface="Times New Roman"/>
              </a:rPr>
              <a:t>T</a:t>
            </a:r>
            <a:r>
              <a:rPr sz="900" i="1" b="0" baseline="-25000">
                <a:solidFill>
                  <a:srgbClr val="000000"/>
                </a:solidFill>
                <a:latin typeface="Times New Roman"/>
              </a:rPr>
              <a:t>1</a:t>
            </a:r>
          </a:p>
        </p:txBody>
      </p:sp>
      <p:sp>
        <p:nvSpPr>
          <p:cNvPr id="71" name="Oval 70"/>
          <p:cNvSpPr/>
          <p:nvPr/>
        </p:nvSpPr>
        <p:spPr>
          <a:xfrm>
            <a:off x="4717942" y="4178579"/>
            <a:ext cx="51099" cy="51099"/>
          </a:xfrm>
          <a:prstGeom prst="ellips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TextBox 71"/>
          <p:cNvSpPr txBox="1"/>
          <p:nvPr/>
        </p:nvSpPr>
        <p:spPr>
          <a:xfrm>
            <a:off x="4493491" y="3980897"/>
            <a:ext cx="500000" cy="24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200" i="1" b="0">
                <a:solidFill>
                  <a:srgbClr val="000000"/>
                </a:solidFill>
                <a:latin typeface="Times New Roman"/>
              </a:rPr>
              <a:t>S</a:t>
            </a:r>
            <a:r>
              <a:rPr sz="900" i="1" b="0" baseline="-25000">
                <a:solidFill>
                  <a:srgbClr val="000000"/>
                </a:solidFill>
                <a:latin typeface="Times New Roman"/>
              </a:rPr>
              <a:t>2</a:t>
            </a:r>
          </a:p>
        </p:txBody>
      </p:sp>
      <p:sp>
        <p:nvSpPr>
          <p:cNvPr id="73" name="Oval 72"/>
          <p:cNvSpPr/>
          <p:nvPr/>
        </p:nvSpPr>
        <p:spPr>
          <a:xfrm>
            <a:off x="7154207" y="4178579"/>
            <a:ext cx="51099" cy="51099"/>
          </a:xfrm>
          <a:prstGeom prst="ellips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4" name="TextBox 73"/>
          <p:cNvSpPr txBox="1"/>
          <p:nvPr/>
        </p:nvSpPr>
        <p:spPr>
          <a:xfrm>
            <a:off x="6929757" y="3980897"/>
            <a:ext cx="500000" cy="24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200" i="1" b="0">
                <a:solidFill>
                  <a:srgbClr val="000000"/>
                </a:solidFill>
                <a:latin typeface="Times New Roman"/>
              </a:rPr>
              <a:t>D</a:t>
            </a:r>
          </a:p>
        </p:txBody>
      </p:sp>
      <p:sp>
        <p:nvSpPr>
          <p:cNvPr id="75" name="Oval 74"/>
          <p:cNvSpPr/>
          <p:nvPr/>
        </p:nvSpPr>
        <p:spPr>
          <a:xfrm>
            <a:off x="5931945" y="4674091"/>
            <a:ext cx="51099" cy="51099"/>
          </a:xfrm>
          <a:prstGeom prst="ellips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6" name="TextBox 75"/>
          <p:cNvSpPr txBox="1"/>
          <p:nvPr/>
        </p:nvSpPr>
        <p:spPr>
          <a:xfrm>
            <a:off x="5707495" y="4688034"/>
            <a:ext cx="500000" cy="24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200" i="1" b="0">
                <a:solidFill>
                  <a:srgbClr val="000000"/>
                </a:solidFill>
                <a:latin typeface="Times New Roman"/>
              </a:rPr>
              <a:t>B</a:t>
            </a:r>
          </a:p>
        </p:txBody>
      </p:sp>
      <p:sp>
        <p:nvSpPr>
          <p:cNvPr id="77" name="Oval 76"/>
          <p:cNvSpPr/>
          <p:nvPr/>
        </p:nvSpPr>
        <p:spPr>
          <a:xfrm>
            <a:off x="7880958" y="4674091"/>
            <a:ext cx="51099" cy="51099"/>
          </a:xfrm>
          <a:prstGeom prst="ellips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8" name="TextBox 77"/>
          <p:cNvSpPr txBox="1"/>
          <p:nvPr/>
        </p:nvSpPr>
        <p:spPr>
          <a:xfrm>
            <a:off x="7682315" y="4682872"/>
            <a:ext cx="500000" cy="24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200" i="1" b="0">
                <a:solidFill>
                  <a:srgbClr val="000000"/>
                </a:solidFill>
                <a:latin typeface="Times New Roman"/>
              </a:rPr>
              <a:t>T</a:t>
            </a:r>
            <a:r>
              <a:rPr sz="900" i="1" b="0" baseline="-25000">
                <a:solidFill>
                  <a:srgbClr val="000000"/>
                </a:solidFill>
                <a:latin typeface="Times New Roman"/>
              </a:rPr>
              <a:t>2</a:t>
            </a:r>
          </a:p>
        </p:txBody>
      </p:sp>
      <p:sp>
        <p:nvSpPr>
          <p:cNvPr id="79" name="Oval 78"/>
          <p:cNvSpPr/>
          <p:nvPr/>
        </p:nvSpPr>
        <p:spPr>
          <a:xfrm>
            <a:off x="4717942" y="5169602"/>
            <a:ext cx="51099" cy="51099"/>
          </a:xfrm>
          <a:prstGeom prst="ellips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0" name="TextBox 79"/>
          <p:cNvSpPr txBox="1"/>
          <p:nvPr/>
        </p:nvSpPr>
        <p:spPr>
          <a:xfrm>
            <a:off x="4467684" y="5178384"/>
            <a:ext cx="500000" cy="24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200" i="1" b="0">
                <a:solidFill>
                  <a:srgbClr val="000000"/>
                </a:solidFill>
                <a:latin typeface="Times New Roman"/>
              </a:rPr>
              <a:t>S</a:t>
            </a:r>
            <a:r>
              <a:rPr sz="900" i="1" b="0" baseline="-25000">
                <a:solidFill>
                  <a:srgbClr val="000000"/>
                </a:solidFill>
                <a:latin typeface="Times New Roman"/>
              </a:rPr>
              <a:t>3</a:t>
            </a:r>
          </a:p>
        </p:txBody>
      </p:sp>
      <p:sp>
        <p:nvSpPr>
          <p:cNvPr id="81" name="Oval 80"/>
          <p:cNvSpPr/>
          <p:nvPr/>
        </p:nvSpPr>
        <p:spPr>
          <a:xfrm>
            <a:off x="7154207" y="5169602"/>
            <a:ext cx="51099" cy="51099"/>
          </a:xfrm>
          <a:prstGeom prst="ellips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2" name="TextBox 81"/>
          <p:cNvSpPr txBox="1"/>
          <p:nvPr/>
        </p:nvSpPr>
        <p:spPr>
          <a:xfrm>
            <a:off x="6929757" y="5178384"/>
            <a:ext cx="500000" cy="24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200" i="1" b="0">
                <a:solidFill>
                  <a:srgbClr val="000000"/>
                </a:solidFill>
                <a:latin typeface="Times New Roman"/>
              </a:rPr>
              <a:t>E</a:t>
            </a:r>
          </a:p>
        </p:txBody>
      </p:sp>
      <p:sp>
        <p:nvSpPr>
          <p:cNvPr id="83" name="Oval 82"/>
          <p:cNvSpPr/>
          <p:nvPr/>
        </p:nvSpPr>
        <p:spPr>
          <a:xfrm>
            <a:off x="3995320" y="4178579"/>
            <a:ext cx="51099" cy="51099"/>
          </a:xfrm>
          <a:prstGeom prst="ellips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4" name="TextBox 83"/>
          <p:cNvSpPr txBox="1"/>
          <p:nvPr/>
        </p:nvSpPr>
        <p:spPr>
          <a:xfrm>
            <a:off x="3683123" y="4084129"/>
            <a:ext cx="500000" cy="24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200" i="1" b="0">
                <a:solidFill>
                  <a:srgbClr val="000000"/>
                </a:solidFill>
                <a:latin typeface="Times New Roman"/>
              </a:rPr>
              <a:t>S</a:t>
            </a:r>
          </a:p>
        </p:txBody>
      </p:sp>
      <p:sp>
        <p:nvSpPr>
          <p:cNvPr id="85" name="Oval 84"/>
          <p:cNvSpPr/>
          <p:nvPr/>
        </p:nvSpPr>
        <p:spPr>
          <a:xfrm>
            <a:off x="8603579" y="4178579"/>
            <a:ext cx="51099" cy="51099"/>
          </a:xfrm>
          <a:prstGeom prst="ellips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6" name="TextBox 85"/>
          <p:cNvSpPr txBox="1"/>
          <p:nvPr/>
        </p:nvSpPr>
        <p:spPr>
          <a:xfrm>
            <a:off x="8466876" y="4084129"/>
            <a:ext cx="500000" cy="24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200" i="1" b="0">
                <a:solidFill>
                  <a:srgbClr val="000000"/>
                </a:solidFill>
                <a:latin typeface="Times New Roman"/>
              </a:rPr>
              <a:t>T</a:t>
            </a:r>
          </a:p>
        </p:txBody>
      </p:sp>
      <p:sp>
        <p:nvSpPr>
          <p:cNvPr id="87" name="TextBox 86"/>
          <p:cNvSpPr txBox="1"/>
          <p:nvPr/>
        </p:nvSpPr>
        <p:spPr>
          <a:xfrm>
            <a:off x="6102650" y="3032262"/>
            <a:ext cx="210000" cy="18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0" b="1">
                <a:solidFill>
                  <a:srgbClr val="000000"/>
                </a:solidFill>
                <a:latin typeface="Calibri"/>
              </a:rPr>
              <a:t>11</a:t>
            </a:r>
          </a:p>
        </p:txBody>
      </p:sp>
      <p:sp>
        <p:nvSpPr>
          <p:cNvPr id="88" name="Oval 87"/>
          <p:cNvSpPr/>
          <p:nvPr/>
        </p:nvSpPr>
        <p:spPr>
          <a:xfrm>
            <a:off x="6082650" y="3022262"/>
            <a:ext cx="250000" cy="200000"/>
          </a:xfrm>
          <a:prstGeom prst="ellipse">
            <a:avLst/>
          </a:prstGeom>
          <a:noFill/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9" name="TextBox 88"/>
          <p:cNvSpPr txBox="1"/>
          <p:nvPr/>
        </p:nvSpPr>
        <p:spPr>
          <a:xfrm>
            <a:off x="4843735" y="3372212"/>
            <a:ext cx="150000" cy="18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0" b="1">
                <a:solidFill>
                  <a:srgbClr val="000000"/>
                </a:solidFill>
                <a:latin typeface="Calibri"/>
              </a:rPr>
              <a:t>8</a:t>
            </a:r>
          </a:p>
        </p:txBody>
      </p:sp>
      <p:sp>
        <p:nvSpPr>
          <p:cNvPr id="90" name="Oval 89"/>
          <p:cNvSpPr/>
          <p:nvPr/>
        </p:nvSpPr>
        <p:spPr>
          <a:xfrm>
            <a:off x="4823735" y="3362212"/>
            <a:ext cx="190000" cy="200000"/>
          </a:xfrm>
          <a:prstGeom prst="ellipse">
            <a:avLst/>
          </a:prstGeom>
          <a:noFill/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1" name="TextBox 90"/>
          <p:cNvSpPr txBox="1"/>
          <p:nvPr/>
        </p:nvSpPr>
        <p:spPr>
          <a:xfrm>
            <a:off x="4860440" y="3869370"/>
            <a:ext cx="150000" cy="18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0" b="1">
                <a:solidFill>
                  <a:srgbClr val="000000"/>
                </a:solidFill>
                <a:latin typeface="Calibri"/>
              </a:rPr>
              <a:t>6</a:t>
            </a:r>
          </a:p>
        </p:txBody>
      </p:sp>
      <p:sp>
        <p:nvSpPr>
          <p:cNvPr id="92" name="Oval 91"/>
          <p:cNvSpPr/>
          <p:nvPr/>
        </p:nvSpPr>
        <p:spPr>
          <a:xfrm>
            <a:off x="4840440" y="3859370"/>
            <a:ext cx="190000" cy="200000"/>
          </a:xfrm>
          <a:prstGeom prst="ellipse">
            <a:avLst/>
          </a:prstGeom>
          <a:noFill/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3" name="TextBox 92"/>
          <p:cNvSpPr txBox="1"/>
          <p:nvPr/>
        </p:nvSpPr>
        <p:spPr>
          <a:xfrm>
            <a:off x="4819927" y="4358888"/>
            <a:ext cx="150000" cy="18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0" b="1">
                <a:solidFill>
                  <a:srgbClr val="000000"/>
                </a:solidFill>
                <a:latin typeface="Calibri"/>
              </a:rPr>
              <a:t>9</a:t>
            </a:r>
          </a:p>
        </p:txBody>
      </p:sp>
      <p:sp>
        <p:nvSpPr>
          <p:cNvPr id="94" name="Oval 93"/>
          <p:cNvSpPr/>
          <p:nvPr/>
        </p:nvSpPr>
        <p:spPr>
          <a:xfrm>
            <a:off x="4799927" y="4348888"/>
            <a:ext cx="190000" cy="200000"/>
          </a:xfrm>
          <a:prstGeom prst="ellipse">
            <a:avLst/>
          </a:prstGeom>
          <a:noFill/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5" name="TextBox 94"/>
          <p:cNvSpPr txBox="1"/>
          <p:nvPr/>
        </p:nvSpPr>
        <p:spPr>
          <a:xfrm>
            <a:off x="4819927" y="4860393"/>
            <a:ext cx="150000" cy="18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0" b="1">
                <a:solidFill>
                  <a:srgbClr val="000000"/>
                </a:solidFill>
                <a:latin typeface="Calibri"/>
              </a:rPr>
              <a:t>7</a:t>
            </a:r>
          </a:p>
        </p:txBody>
      </p:sp>
      <p:sp>
        <p:nvSpPr>
          <p:cNvPr id="96" name="Oval 95"/>
          <p:cNvSpPr/>
          <p:nvPr/>
        </p:nvSpPr>
        <p:spPr>
          <a:xfrm>
            <a:off x="4799927" y="4850393"/>
            <a:ext cx="190000" cy="200000"/>
          </a:xfrm>
          <a:prstGeom prst="ellipse">
            <a:avLst/>
          </a:prstGeom>
          <a:noFill/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7" name="TextBox 96"/>
          <p:cNvSpPr txBox="1"/>
          <p:nvPr/>
        </p:nvSpPr>
        <p:spPr>
          <a:xfrm>
            <a:off x="6062137" y="5187737"/>
            <a:ext cx="150000" cy="18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0" b="1">
                <a:solidFill>
                  <a:srgbClr val="000000"/>
                </a:solidFill>
                <a:latin typeface="Calibri"/>
              </a:rPr>
              <a:t>6</a:t>
            </a:r>
          </a:p>
        </p:txBody>
      </p:sp>
      <p:sp>
        <p:nvSpPr>
          <p:cNvPr id="98" name="Oval 97"/>
          <p:cNvSpPr/>
          <p:nvPr/>
        </p:nvSpPr>
        <p:spPr>
          <a:xfrm>
            <a:off x="6042137" y="5177737"/>
            <a:ext cx="190000" cy="200000"/>
          </a:xfrm>
          <a:prstGeom prst="ellipse">
            <a:avLst/>
          </a:prstGeom>
          <a:noFill/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9" name="TextBox 98"/>
          <p:cNvSpPr txBox="1"/>
          <p:nvPr/>
        </p:nvSpPr>
        <p:spPr>
          <a:xfrm>
            <a:off x="6926429" y="3372293"/>
            <a:ext cx="150000" cy="18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0" b="1">
                <a:solidFill>
                  <a:srgbClr val="000000"/>
                </a:solidFill>
                <a:latin typeface="Calibri"/>
              </a:rPr>
              <a:t>9</a:t>
            </a:r>
          </a:p>
        </p:txBody>
      </p:sp>
      <p:sp>
        <p:nvSpPr>
          <p:cNvPr id="100" name="Oval 99"/>
          <p:cNvSpPr/>
          <p:nvPr/>
        </p:nvSpPr>
        <p:spPr>
          <a:xfrm>
            <a:off x="6906429" y="3362293"/>
            <a:ext cx="190000" cy="200000"/>
          </a:xfrm>
          <a:prstGeom prst="ellipse">
            <a:avLst/>
          </a:prstGeom>
          <a:noFill/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1" name="TextBox 100"/>
          <p:cNvSpPr txBox="1"/>
          <p:nvPr/>
        </p:nvSpPr>
        <p:spPr>
          <a:xfrm>
            <a:off x="6922113" y="3874247"/>
            <a:ext cx="150000" cy="18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0" b="1">
                <a:solidFill>
                  <a:srgbClr val="000000"/>
                </a:solidFill>
                <a:latin typeface="Calibri"/>
              </a:rPr>
              <a:t>5</a:t>
            </a:r>
          </a:p>
        </p:txBody>
      </p:sp>
      <p:sp>
        <p:nvSpPr>
          <p:cNvPr id="102" name="Oval 101"/>
          <p:cNvSpPr/>
          <p:nvPr/>
        </p:nvSpPr>
        <p:spPr>
          <a:xfrm>
            <a:off x="6902113" y="3864247"/>
            <a:ext cx="190000" cy="200000"/>
          </a:xfrm>
          <a:prstGeom prst="ellipse">
            <a:avLst/>
          </a:prstGeom>
          <a:noFill/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3" name="TextBox 102"/>
          <p:cNvSpPr txBox="1"/>
          <p:nvPr/>
        </p:nvSpPr>
        <p:spPr>
          <a:xfrm>
            <a:off x="6950404" y="4358966"/>
            <a:ext cx="150000" cy="18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0" b="1">
                <a:solidFill>
                  <a:srgbClr val="000000"/>
                </a:solidFill>
                <a:latin typeface="Calibri"/>
              </a:rPr>
              <a:t>8</a:t>
            </a:r>
          </a:p>
        </p:txBody>
      </p:sp>
      <p:sp>
        <p:nvSpPr>
          <p:cNvPr id="104" name="Oval 103"/>
          <p:cNvSpPr/>
          <p:nvPr/>
        </p:nvSpPr>
        <p:spPr>
          <a:xfrm>
            <a:off x="6930404" y="4348966"/>
            <a:ext cx="190000" cy="200000"/>
          </a:xfrm>
          <a:prstGeom prst="ellipse">
            <a:avLst/>
          </a:prstGeom>
          <a:noFill/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5" name="TextBox 104"/>
          <p:cNvSpPr txBox="1"/>
          <p:nvPr/>
        </p:nvSpPr>
        <p:spPr>
          <a:xfrm>
            <a:off x="6950404" y="4860315"/>
            <a:ext cx="150000" cy="18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0" b="1">
                <a:solidFill>
                  <a:srgbClr val="000000"/>
                </a:solidFill>
                <a:latin typeface="Calibri"/>
              </a:rPr>
              <a:t>8</a:t>
            </a:r>
          </a:p>
        </p:txBody>
      </p:sp>
      <p:sp>
        <p:nvSpPr>
          <p:cNvPr id="106" name="Oval 105"/>
          <p:cNvSpPr/>
          <p:nvPr/>
        </p:nvSpPr>
        <p:spPr>
          <a:xfrm>
            <a:off x="6930404" y="4850315"/>
            <a:ext cx="190000" cy="200000"/>
          </a:xfrm>
          <a:prstGeom prst="ellipse">
            <a:avLst/>
          </a:prstGeom>
          <a:noFill/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7" name="TextBox 106"/>
          <p:cNvSpPr txBox="1"/>
          <p:nvPr/>
        </p:nvSpPr>
        <p:spPr>
          <a:xfrm>
            <a:off x="7700750" y="3265186"/>
            <a:ext cx="210000" cy="18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0" b="1">
                <a:solidFill>
                  <a:srgbClr val="000000"/>
                </a:solidFill>
                <a:latin typeface="Calibri"/>
              </a:rPr>
              <a:t>20</a:t>
            </a:r>
          </a:p>
        </p:txBody>
      </p:sp>
      <p:sp>
        <p:nvSpPr>
          <p:cNvPr id="108" name="Oval 107"/>
          <p:cNvSpPr/>
          <p:nvPr/>
        </p:nvSpPr>
        <p:spPr>
          <a:xfrm>
            <a:off x="7680750" y="3255186"/>
            <a:ext cx="250000" cy="200000"/>
          </a:xfrm>
          <a:prstGeom prst="ellipse">
            <a:avLst/>
          </a:prstGeom>
          <a:noFill/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9" name="TextBox 108"/>
          <p:cNvSpPr txBox="1"/>
          <p:nvPr/>
        </p:nvSpPr>
        <p:spPr>
          <a:xfrm>
            <a:off x="7780286" y="3879410"/>
            <a:ext cx="150000" cy="18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0" b="1">
                <a:solidFill>
                  <a:srgbClr val="000000"/>
                </a:solidFill>
                <a:latin typeface="Calibri"/>
              </a:rPr>
              <a:t>6</a:t>
            </a:r>
          </a:p>
        </p:txBody>
      </p:sp>
      <p:sp>
        <p:nvSpPr>
          <p:cNvPr id="110" name="Oval 109"/>
          <p:cNvSpPr/>
          <p:nvPr/>
        </p:nvSpPr>
        <p:spPr>
          <a:xfrm>
            <a:off x="7760286" y="3869410"/>
            <a:ext cx="190000" cy="200000"/>
          </a:xfrm>
          <a:prstGeom prst="ellipse">
            <a:avLst/>
          </a:prstGeom>
          <a:noFill/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1" name="TextBox 110"/>
          <p:cNvSpPr txBox="1"/>
          <p:nvPr/>
        </p:nvSpPr>
        <p:spPr>
          <a:xfrm>
            <a:off x="7820799" y="4348847"/>
            <a:ext cx="150000" cy="18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0" b="1">
                <a:solidFill>
                  <a:srgbClr val="000000"/>
                </a:solidFill>
                <a:latin typeface="Calibri"/>
              </a:rPr>
              <a:t>7</a:t>
            </a:r>
          </a:p>
        </p:txBody>
      </p:sp>
      <p:sp>
        <p:nvSpPr>
          <p:cNvPr id="112" name="Oval 111"/>
          <p:cNvSpPr/>
          <p:nvPr/>
        </p:nvSpPr>
        <p:spPr>
          <a:xfrm>
            <a:off x="7800799" y="4338847"/>
            <a:ext cx="190000" cy="200000"/>
          </a:xfrm>
          <a:prstGeom prst="ellipse">
            <a:avLst/>
          </a:prstGeom>
          <a:noFill/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3" name="TextBox 112"/>
          <p:cNvSpPr txBox="1"/>
          <p:nvPr/>
        </p:nvSpPr>
        <p:spPr>
          <a:xfrm>
            <a:off x="7700160" y="4958935"/>
            <a:ext cx="210000" cy="18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0" b="1">
                <a:solidFill>
                  <a:srgbClr val="000000"/>
                </a:solidFill>
                <a:latin typeface="Calibri"/>
              </a:rPr>
              <a:t>14</a:t>
            </a:r>
          </a:p>
        </p:txBody>
      </p:sp>
      <p:sp>
        <p:nvSpPr>
          <p:cNvPr id="114" name="Oval 113"/>
          <p:cNvSpPr/>
          <p:nvPr/>
        </p:nvSpPr>
        <p:spPr>
          <a:xfrm>
            <a:off x="7680160" y="4948935"/>
            <a:ext cx="250000" cy="200000"/>
          </a:xfrm>
          <a:prstGeom prst="ellipse">
            <a:avLst/>
          </a:prstGeom>
          <a:noFill/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5" name="TextBox 114"/>
          <p:cNvSpPr txBox="1"/>
          <p:nvPr/>
        </p:nvSpPr>
        <p:spPr>
          <a:xfrm>
            <a:off x="3887789" y="3662998"/>
            <a:ext cx="210000" cy="18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0" b="1">
                <a:solidFill>
                  <a:srgbClr val="FF0000"/>
                </a:solidFill>
                <a:latin typeface="Calibri"/>
              </a:rPr>
              <a:t>19</a:t>
            </a:r>
          </a:p>
        </p:txBody>
      </p:sp>
      <p:sp>
        <p:nvSpPr>
          <p:cNvPr id="116" name="Oval 115"/>
          <p:cNvSpPr/>
          <p:nvPr/>
        </p:nvSpPr>
        <p:spPr>
          <a:xfrm>
            <a:off x="3867789" y="3652998"/>
            <a:ext cx="250000" cy="200000"/>
          </a:xfrm>
          <a:prstGeom prst="ellipse">
            <a:avLst/>
          </a:prstGeom>
          <a:noFill/>
          <a:ln w="1270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7" name="TextBox 116"/>
          <p:cNvSpPr txBox="1"/>
          <p:nvPr/>
        </p:nvSpPr>
        <p:spPr>
          <a:xfrm>
            <a:off x="3750000" y="5450000"/>
            <a:ext cx="2600000" cy="28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0" i="0">
                <a:solidFill>
                  <a:srgbClr val="FF0000"/>
                </a:solidFill>
                <a:latin typeface="Calibri"/>
              </a:rPr>
              <a:t>SS₁: capacity 11 + 11 = 22, flow 11 + 8 = 19</a:t>
            </a:r>
          </a:p>
        </p:txBody>
      </p:sp>
      <p:sp>
        <p:nvSpPr>
          <p:cNvPr id="118" name="TextBox 117"/>
          <p:cNvSpPr txBox="1"/>
          <p:nvPr/>
        </p:nvSpPr>
        <p:spPr>
          <a:xfrm>
            <a:off x="4378683" y="4052190"/>
            <a:ext cx="210000" cy="18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0" b="1">
                <a:solidFill>
                  <a:srgbClr val="FF0000"/>
                </a:solidFill>
                <a:latin typeface="Calibri"/>
              </a:rPr>
              <a:t>15</a:t>
            </a:r>
          </a:p>
        </p:txBody>
      </p:sp>
      <p:sp>
        <p:nvSpPr>
          <p:cNvPr id="119" name="Oval 118"/>
          <p:cNvSpPr/>
          <p:nvPr/>
        </p:nvSpPr>
        <p:spPr>
          <a:xfrm>
            <a:off x="4358683" y="4042190"/>
            <a:ext cx="250000" cy="200000"/>
          </a:xfrm>
          <a:prstGeom prst="ellipse">
            <a:avLst/>
          </a:prstGeom>
          <a:noFill/>
          <a:ln w="1270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0" name="TextBox 119"/>
          <p:cNvSpPr txBox="1"/>
          <p:nvPr/>
        </p:nvSpPr>
        <p:spPr>
          <a:xfrm>
            <a:off x="3750000" y="5730000"/>
            <a:ext cx="2600000" cy="28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0" i="0">
                <a:solidFill>
                  <a:srgbClr val="FF0000"/>
                </a:solidFill>
                <a:latin typeface="Calibri"/>
              </a:rPr>
              <a:t>SS₂: capacity 6 + 11 = 17, flow 6 + 9 = 15</a:t>
            </a:r>
          </a:p>
        </p:txBody>
      </p:sp>
      <p:sp>
        <p:nvSpPr>
          <p:cNvPr id="121" name="TextBox 120"/>
          <p:cNvSpPr txBox="1"/>
          <p:nvPr/>
        </p:nvSpPr>
        <p:spPr>
          <a:xfrm>
            <a:off x="3887993" y="4562236"/>
            <a:ext cx="210000" cy="18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0" b="1">
                <a:solidFill>
                  <a:srgbClr val="FF0000"/>
                </a:solidFill>
                <a:latin typeface="Calibri"/>
              </a:rPr>
              <a:t>13</a:t>
            </a:r>
          </a:p>
        </p:txBody>
      </p:sp>
      <p:sp>
        <p:nvSpPr>
          <p:cNvPr id="122" name="Oval 121"/>
          <p:cNvSpPr/>
          <p:nvPr/>
        </p:nvSpPr>
        <p:spPr>
          <a:xfrm>
            <a:off x="3867993" y="4552236"/>
            <a:ext cx="250000" cy="200000"/>
          </a:xfrm>
          <a:prstGeom prst="ellipse">
            <a:avLst/>
          </a:prstGeom>
          <a:noFill/>
          <a:ln w="1270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3" name="TextBox 122"/>
          <p:cNvSpPr txBox="1"/>
          <p:nvPr/>
        </p:nvSpPr>
        <p:spPr>
          <a:xfrm>
            <a:off x="3750000" y="6010000"/>
            <a:ext cx="2600000" cy="28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0" i="0">
                <a:solidFill>
                  <a:srgbClr val="FF0000"/>
                </a:solidFill>
                <a:latin typeface="Calibri"/>
              </a:rPr>
              <a:t>SS₃: capacity 12 + 6 = 18, flow 7 + 6 = 13</a:t>
            </a:r>
          </a:p>
        </p:txBody>
      </p:sp>
      <p:sp>
        <p:nvSpPr>
          <p:cNvPr id="124" name="TextBox 123"/>
          <p:cNvSpPr txBox="1"/>
          <p:nvPr/>
        </p:nvSpPr>
        <p:spPr>
          <a:xfrm>
            <a:off x="8494599" y="3818781"/>
            <a:ext cx="210000" cy="18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0" b="1">
                <a:solidFill>
                  <a:srgbClr val="FF0000"/>
                </a:solidFill>
                <a:latin typeface="Calibri"/>
              </a:rPr>
              <a:t>26</a:t>
            </a:r>
          </a:p>
        </p:txBody>
      </p:sp>
      <p:sp>
        <p:nvSpPr>
          <p:cNvPr id="125" name="Oval 124"/>
          <p:cNvSpPr/>
          <p:nvPr/>
        </p:nvSpPr>
        <p:spPr>
          <a:xfrm>
            <a:off x="8474599" y="3808781"/>
            <a:ext cx="250000" cy="200000"/>
          </a:xfrm>
          <a:prstGeom prst="ellipse">
            <a:avLst/>
          </a:prstGeom>
          <a:noFill/>
          <a:ln w="1270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6" name="TextBox 125"/>
          <p:cNvSpPr txBox="1"/>
          <p:nvPr/>
        </p:nvSpPr>
        <p:spPr>
          <a:xfrm>
            <a:off x="6350000" y="5450000"/>
            <a:ext cx="2600000" cy="28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0" i="0">
                <a:solidFill>
                  <a:srgbClr val="FF0000"/>
                </a:solidFill>
                <a:latin typeface="Calibri"/>
              </a:rPr>
              <a:t>T₁T: capacity 24 + 8 = 32, flow 20 + 6 = 26</a:t>
            </a:r>
          </a:p>
        </p:txBody>
      </p:sp>
      <p:sp>
        <p:nvSpPr>
          <p:cNvPr id="127" name="TextBox 126"/>
          <p:cNvSpPr txBox="1"/>
          <p:nvPr/>
        </p:nvSpPr>
        <p:spPr>
          <a:xfrm>
            <a:off x="8494599" y="4409476"/>
            <a:ext cx="210000" cy="18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0" b="1">
                <a:solidFill>
                  <a:srgbClr val="FF0000"/>
                </a:solidFill>
                <a:latin typeface="Calibri"/>
              </a:rPr>
              <a:t>21</a:t>
            </a:r>
          </a:p>
        </p:txBody>
      </p:sp>
      <p:sp>
        <p:nvSpPr>
          <p:cNvPr id="128" name="Oval 127"/>
          <p:cNvSpPr/>
          <p:nvPr/>
        </p:nvSpPr>
        <p:spPr>
          <a:xfrm>
            <a:off x="8474599" y="4399476"/>
            <a:ext cx="250000" cy="200000"/>
          </a:xfrm>
          <a:prstGeom prst="ellipse">
            <a:avLst/>
          </a:prstGeom>
          <a:noFill/>
          <a:ln w="1270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9" name="TextBox 128"/>
          <p:cNvSpPr txBox="1"/>
          <p:nvPr/>
        </p:nvSpPr>
        <p:spPr>
          <a:xfrm>
            <a:off x="6350000" y="5730000"/>
            <a:ext cx="2600000" cy="28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0" i="0">
                <a:solidFill>
                  <a:srgbClr val="FF0000"/>
                </a:solidFill>
                <a:latin typeface="Calibri"/>
              </a:rPr>
              <a:t>T₂T: capacity 12 + 18 = 30, flow 7 + 14 = 21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 animBg="1"/>
      <p:bldP spid="49" grpId="0" animBg="1"/>
      <p:bldP spid="50" grpId="0" animBg="1"/>
      <p:bldP spid="115" grpId="0" animBg="1"/>
      <p:bldP spid="116" grpId="0" animBg="1"/>
      <p:bldP spid="117" grpId="0" animBg="1"/>
      <p:bldP spid="83" grpId="0" animBg="1"/>
      <p:bldP spid="84" grpId="0" animBg="1"/>
      <p:bldP spid="51" grpId="0" animBg="1"/>
      <p:bldP spid="52" grpId="0" animBg="1"/>
      <p:bldP spid="53" grpId="0" animBg="1"/>
      <p:bldP spid="118" grpId="0" animBg="1"/>
      <p:bldP spid="119" grpId="0" animBg="1"/>
      <p:bldP spid="120" grpId="0" animBg="1"/>
      <p:bldP spid="54" grpId="0" animBg="1"/>
      <p:bldP spid="55" grpId="0" animBg="1"/>
      <p:bldP spid="56" grpId="0" animBg="1"/>
      <p:bldP spid="121" grpId="0" animBg="1"/>
      <p:bldP spid="122" grpId="0" animBg="1"/>
      <p:bldP spid="123" grpId="0" animBg="1"/>
      <p:bldP spid="57" grpId="0" animBg="1"/>
      <p:bldP spid="58" grpId="0" animBg="1"/>
      <p:bldP spid="59" grpId="0" animBg="1"/>
      <p:bldP spid="124" grpId="0" animBg="1"/>
      <p:bldP spid="125" grpId="0" animBg="1"/>
      <p:bldP spid="126" grpId="0" animBg="1"/>
      <p:bldP spid="85" grpId="0" animBg="1"/>
      <p:bldP spid="86" grpId="0" animBg="1"/>
      <p:bldP spid="60" grpId="0" animBg="1"/>
      <p:bldP spid="61" grpId="0" animBg="1"/>
      <p:bldP spid="62" grpId="0" animBg="1"/>
      <p:bldP spid="127" grpId="0" animBg="1"/>
      <p:bldP spid="128" grpId="0" animBg="1"/>
      <p:bldP spid="129" grpId="0" animBg="1"/>
    </p:bld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Sources and Sinks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4B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50000" y="1000000"/>
            <a:ext cx="3300000" cy="48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Labelling procedure: forward arrows show the spare capacity, backward arrows show the flow that could be removed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Find a flow-augmenting route from S to T and send the largest flow allowed by the smallest forward value on it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Update the arrows and repeat until no route remains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Value of the flow = initial flow + total of the augmentations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50000" y="1000000"/>
            <a:ext cx="51500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b  Use the initial flow and the labelling procedure to find the maximum flow. List each flow-augmenting route you use, together with its flow.</a:t>
            </a:r>
          </a:p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d  State the value of your flow.</a:t>
            </a:r>
          </a:p>
        </p:txBody>
      </p:sp>
      <p:sp>
        <p:nvSpPr>
          <p:cNvPr id="6" name="Rectangle 5"/>
          <p:cNvSpPr/>
          <p:nvPr/>
        </p:nvSpPr>
        <p:spPr>
          <a:xfrm>
            <a:off x="4743491" y="1945322"/>
            <a:ext cx="2436265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Isosceles Triangle 6"/>
          <p:cNvSpPr/>
          <p:nvPr/>
        </p:nvSpPr>
        <p:spPr>
          <a:xfrm rot="5400000">
            <a:off x="6047438" y="1914847"/>
            <a:ext cx="72000" cy="8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561624" y="1762262"/>
            <a:ext cx="8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0" b="0">
                <a:solidFill>
                  <a:srgbClr val="000000"/>
                </a:solidFill>
                <a:latin typeface="Calibri"/>
              </a:rPr>
              <a:t>11</a:t>
            </a:r>
          </a:p>
        </p:txBody>
      </p:sp>
      <p:sp>
        <p:nvSpPr>
          <p:cNvPr id="9" name="Rectangle 8"/>
          <p:cNvSpPr/>
          <p:nvPr/>
        </p:nvSpPr>
        <p:spPr>
          <a:xfrm rot="1352207">
            <a:off x="4693304" y="2197207"/>
            <a:ext cx="1314377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Isosceles Triangle 9"/>
          <p:cNvSpPr/>
          <p:nvPr/>
        </p:nvSpPr>
        <p:spPr>
          <a:xfrm rot="6752207">
            <a:off x="5375193" y="2191921"/>
            <a:ext cx="72000" cy="8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734761" y="2102212"/>
            <a:ext cx="8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0" b="0">
                <a:solidFill>
                  <a:srgbClr val="000000"/>
                </a:solidFill>
                <a:latin typeface="Calibri"/>
              </a:rPr>
              <a:t>11</a:t>
            </a:r>
          </a:p>
        </p:txBody>
      </p:sp>
      <p:sp>
        <p:nvSpPr>
          <p:cNvPr id="12" name="Rectangle 11"/>
          <p:cNvSpPr/>
          <p:nvPr/>
        </p:nvSpPr>
        <p:spPr>
          <a:xfrm rot="20267791">
            <a:off x="4694876" y="2696848"/>
            <a:ext cx="1311234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Isosceles Triangle 12"/>
          <p:cNvSpPr/>
          <p:nvPr/>
        </p:nvSpPr>
        <p:spPr>
          <a:xfrm rot="4067791">
            <a:off x="5375193" y="2641597"/>
            <a:ext cx="72000" cy="8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710953" y="2599370"/>
            <a:ext cx="8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0" b="0">
                <a:solidFill>
                  <a:srgbClr val="000000"/>
                </a:solidFill>
                <a:latin typeface="Calibri"/>
              </a:rPr>
              <a:t>6</a:t>
            </a:r>
          </a:p>
        </p:txBody>
      </p:sp>
      <p:sp>
        <p:nvSpPr>
          <p:cNvPr id="15" name="Rectangle 14"/>
          <p:cNvSpPr/>
          <p:nvPr/>
        </p:nvSpPr>
        <p:spPr>
          <a:xfrm rot="1332209">
            <a:off x="4694876" y="3192360"/>
            <a:ext cx="1311234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Isosceles Triangle 15"/>
          <p:cNvSpPr/>
          <p:nvPr/>
        </p:nvSpPr>
        <p:spPr>
          <a:xfrm rot="6732209">
            <a:off x="5375193" y="3186660"/>
            <a:ext cx="72000" cy="8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4710953" y="3088888"/>
            <a:ext cx="8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0" b="0">
                <a:solidFill>
                  <a:srgbClr val="000000"/>
                </a:solidFill>
                <a:latin typeface="Calibri"/>
              </a:rPr>
              <a:t>11</a:t>
            </a:r>
          </a:p>
        </p:txBody>
      </p:sp>
      <p:sp>
        <p:nvSpPr>
          <p:cNvPr id="18" name="Rectangle 17"/>
          <p:cNvSpPr/>
          <p:nvPr/>
        </p:nvSpPr>
        <p:spPr>
          <a:xfrm rot="20267791">
            <a:off x="4694876" y="3687871"/>
            <a:ext cx="1311234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Isosceles Triangle 18"/>
          <p:cNvSpPr/>
          <p:nvPr/>
        </p:nvSpPr>
        <p:spPr>
          <a:xfrm rot="4067791">
            <a:off x="5375193" y="3632621"/>
            <a:ext cx="72000" cy="8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4710953" y="3590393"/>
            <a:ext cx="8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0" b="0">
                <a:solidFill>
                  <a:srgbClr val="000000"/>
                </a:solidFill>
                <a:latin typeface="Calibri"/>
              </a:rPr>
              <a:t>12</a:t>
            </a:r>
          </a:p>
        </p:txBody>
      </p:sp>
      <p:sp>
        <p:nvSpPr>
          <p:cNvPr id="21" name="Rectangle 20"/>
          <p:cNvSpPr/>
          <p:nvPr/>
        </p:nvSpPr>
        <p:spPr>
          <a:xfrm>
            <a:off x="4743491" y="3935627"/>
            <a:ext cx="2436265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Isosceles Triangle 21"/>
          <p:cNvSpPr/>
          <p:nvPr/>
        </p:nvSpPr>
        <p:spPr>
          <a:xfrm rot="5400000">
            <a:off x="6047438" y="3905152"/>
            <a:ext cx="72000" cy="8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5561624" y="3917737"/>
            <a:ext cx="8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0" b="0">
                <a:solidFill>
                  <a:srgbClr val="000000"/>
                </a:solidFill>
                <a:latin typeface="Calibri"/>
              </a:rPr>
              <a:t>6</a:t>
            </a:r>
          </a:p>
        </p:txBody>
      </p:sp>
      <p:sp>
        <p:nvSpPr>
          <p:cNvPr id="24" name="Rectangle 23"/>
          <p:cNvSpPr/>
          <p:nvPr/>
        </p:nvSpPr>
        <p:spPr>
          <a:xfrm rot="20256024">
            <a:off x="5907621" y="2197207"/>
            <a:ext cx="1322009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Isosceles Triangle 24"/>
          <p:cNvSpPr/>
          <p:nvPr/>
        </p:nvSpPr>
        <p:spPr>
          <a:xfrm rot="4056024">
            <a:off x="6593739" y="2141543"/>
            <a:ext cx="72000" cy="8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385403" y="2102293"/>
            <a:ext cx="8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0" b="0">
                <a:solidFill>
                  <a:srgbClr val="000000"/>
                </a:solidFill>
                <a:latin typeface="Calibri"/>
              </a:rPr>
              <a:t>11</a:t>
            </a:r>
          </a:p>
        </p:txBody>
      </p:sp>
      <p:sp>
        <p:nvSpPr>
          <p:cNvPr id="27" name="Rectangle 26"/>
          <p:cNvSpPr/>
          <p:nvPr/>
        </p:nvSpPr>
        <p:spPr>
          <a:xfrm rot="1324074">
            <a:off x="5909184" y="2696848"/>
            <a:ext cx="1318884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Isosceles Triangle 27"/>
          <p:cNvSpPr/>
          <p:nvPr/>
        </p:nvSpPr>
        <p:spPr>
          <a:xfrm rot="6724074">
            <a:off x="6593739" y="2691149"/>
            <a:ext cx="72000" cy="8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21600" y="2604247"/>
            <a:ext cx="8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0" b="0">
                <a:solidFill>
                  <a:srgbClr val="000000"/>
                </a:solidFill>
                <a:latin typeface="Calibri"/>
              </a:rPr>
              <a:t>7</a:t>
            </a:r>
          </a:p>
        </p:txBody>
      </p:sp>
      <p:sp>
        <p:nvSpPr>
          <p:cNvPr id="30" name="Rectangle 29"/>
          <p:cNvSpPr/>
          <p:nvPr/>
        </p:nvSpPr>
        <p:spPr>
          <a:xfrm rot="20275926">
            <a:off x="5909184" y="3192360"/>
            <a:ext cx="1318884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Isosceles Triangle 30"/>
          <p:cNvSpPr/>
          <p:nvPr/>
        </p:nvSpPr>
        <p:spPr>
          <a:xfrm rot="4075926">
            <a:off x="6593739" y="3137109"/>
            <a:ext cx="72000" cy="8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9378" y="3088966"/>
            <a:ext cx="8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0" b="0">
                <a:solidFill>
                  <a:srgbClr val="000000"/>
                </a:solidFill>
                <a:latin typeface="Calibri"/>
              </a:rPr>
              <a:t>12</a:t>
            </a:r>
          </a:p>
        </p:txBody>
      </p:sp>
      <p:sp>
        <p:nvSpPr>
          <p:cNvPr id="33" name="Rectangle 32"/>
          <p:cNvSpPr/>
          <p:nvPr/>
        </p:nvSpPr>
        <p:spPr>
          <a:xfrm rot="1324074">
            <a:off x="5909184" y="3687871"/>
            <a:ext cx="1318884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Isosceles Triangle 33"/>
          <p:cNvSpPr/>
          <p:nvPr/>
        </p:nvSpPr>
        <p:spPr>
          <a:xfrm rot="6724074">
            <a:off x="6593739" y="3682172"/>
            <a:ext cx="72000" cy="8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6409378" y="3590315"/>
            <a:ext cx="8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0" b="0">
                <a:solidFill>
                  <a:srgbClr val="000000"/>
                </a:solidFill>
                <a:latin typeface="Calibri"/>
              </a:rPr>
              <a:t>11</a:t>
            </a:r>
          </a:p>
        </p:txBody>
      </p:sp>
      <p:sp>
        <p:nvSpPr>
          <p:cNvPr id="36" name="Rectangle 35"/>
          <p:cNvSpPr/>
          <p:nvPr/>
        </p:nvSpPr>
        <p:spPr>
          <a:xfrm rot="2083740">
            <a:off x="7100992" y="2197207"/>
            <a:ext cx="884279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Isosceles Triangle 36"/>
          <p:cNvSpPr/>
          <p:nvPr/>
        </p:nvSpPr>
        <p:spPr>
          <a:xfrm rot="7483740">
            <a:off x="7543470" y="2191921"/>
            <a:ext cx="72000" cy="8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7159724" y="1995186"/>
            <a:ext cx="8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0" b="0">
                <a:solidFill>
                  <a:srgbClr val="000000"/>
                </a:solidFill>
                <a:latin typeface="Calibri"/>
              </a:rPr>
              <a:t>24</a:t>
            </a:r>
          </a:p>
        </p:txBody>
      </p:sp>
      <p:sp>
        <p:nvSpPr>
          <p:cNvPr id="39" name="Rectangle 38"/>
          <p:cNvSpPr/>
          <p:nvPr/>
        </p:nvSpPr>
        <p:spPr>
          <a:xfrm rot="19542787">
            <a:off x="7103332" y="2696848"/>
            <a:ext cx="879601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Isosceles Triangle 39"/>
          <p:cNvSpPr/>
          <p:nvPr/>
        </p:nvSpPr>
        <p:spPr>
          <a:xfrm rot="3342787">
            <a:off x="7543470" y="2641597"/>
            <a:ext cx="72000" cy="8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7279773" y="2609410"/>
            <a:ext cx="8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0" b="0">
                <a:solidFill>
                  <a:srgbClr val="000000"/>
                </a:solidFill>
                <a:latin typeface="Calibri"/>
              </a:rPr>
              <a:t>8</a:t>
            </a:r>
          </a:p>
        </p:txBody>
      </p:sp>
      <p:sp>
        <p:nvSpPr>
          <p:cNvPr id="42" name="Rectangle 41"/>
          <p:cNvSpPr/>
          <p:nvPr/>
        </p:nvSpPr>
        <p:spPr>
          <a:xfrm rot="2057213">
            <a:off x="7103332" y="3192360"/>
            <a:ext cx="879601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Isosceles Triangle 42"/>
          <p:cNvSpPr/>
          <p:nvPr/>
        </p:nvSpPr>
        <p:spPr>
          <a:xfrm rot="7457213">
            <a:off x="7543470" y="3186660"/>
            <a:ext cx="72000" cy="8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7279773" y="3078847"/>
            <a:ext cx="8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0" b="0">
                <a:solidFill>
                  <a:srgbClr val="000000"/>
                </a:solidFill>
                <a:latin typeface="Calibri"/>
              </a:rPr>
              <a:t>12</a:t>
            </a:r>
          </a:p>
        </p:txBody>
      </p:sp>
      <p:sp>
        <p:nvSpPr>
          <p:cNvPr id="45" name="Rectangle 44"/>
          <p:cNvSpPr/>
          <p:nvPr/>
        </p:nvSpPr>
        <p:spPr>
          <a:xfrm rot="19542787">
            <a:off x="7103332" y="3687871"/>
            <a:ext cx="879601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Isosceles Triangle 45"/>
          <p:cNvSpPr/>
          <p:nvPr/>
        </p:nvSpPr>
        <p:spPr>
          <a:xfrm rot="3342787">
            <a:off x="7543470" y="3632621"/>
            <a:ext cx="72000" cy="8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7159134" y="3688935"/>
            <a:ext cx="8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0" b="0">
                <a:solidFill>
                  <a:srgbClr val="000000"/>
                </a:solidFill>
                <a:latin typeface="Calibri"/>
              </a:rPr>
              <a:t>18</a:t>
            </a:r>
          </a:p>
        </p:txBody>
      </p:sp>
      <p:sp>
        <p:nvSpPr>
          <p:cNvPr id="48" name="Rectangle 47"/>
          <p:cNvSpPr/>
          <p:nvPr/>
        </p:nvSpPr>
        <p:spPr>
          <a:xfrm rot="18352333">
            <a:off x="3765588" y="2444963"/>
            <a:ext cx="1233185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Isosceles Triangle 48"/>
          <p:cNvSpPr/>
          <p:nvPr/>
        </p:nvSpPr>
        <p:spPr>
          <a:xfrm rot="2152333">
            <a:off x="4382312" y="2364524"/>
            <a:ext cx="72000" cy="8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TextBox 49"/>
          <p:cNvSpPr txBox="1"/>
          <p:nvPr/>
        </p:nvSpPr>
        <p:spPr>
          <a:xfrm>
            <a:off x="3838815" y="2392998"/>
            <a:ext cx="8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0" b="0">
                <a:solidFill>
                  <a:srgbClr val="000000"/>
                </a:solidFill>
                <a:latin typeface="Calibri"/>
              </a:rPr>
              <a:t>22</a:t>
            </a:r>
          </a:p>
        </p:txBody>
      </p:sp>
      <p:sp>
        <p:nvSpPr>
          <p:cNvPr id="51" name="Rectangle 50"/>
          <p:cNvSpPr/>
          <p:nvPr/>
        </p:nvSpPr>
        <p:spPr>
          <a:xfrm>
            <a:off x="4020870" y="2944604"/>
            <a:ext cx="722621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Isosceles Triangle 51"/>
          <p:cNvSpPr/>
          <p:nvPr/>
        </p:nvSpPr>
        <p:spPr>
          <a:xfrm rot="5400000">
            <a:off x="4382312" y="2914129"/>
            <a:ext cx="72000" cy="8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TextBox 52"/>
          <p:cNvSpPr txBox="1"/>
          <p:nvPr/>
        </p:nvSpPr>
        <p:spPr>
          <a:xfrm>
            <a:off x="3837657" y="2782190"/>
            <a:ext cx="8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0" b="0">
                <a:solidFill>
                  <a:srgbClr val="000000"/>
                </a:solidFill>
                <a:latin typeface="Calibri"/>
              </a:rPr>
              <a:t>17</a:t>
            </a:r>
          </a:p>
        </p:txBody>
      </p:sp>
      <p:sp>
        <p:nvSpPr>
          <p:cNvPr id="54" name="Rectangle 53"/>
          <p:cNvSpPr/>
          <p:nvPr/>
        </p:nvSpPr>
        <p:spPr>
          <a:xfrm rot="3234103">
            <a:off x="3768930" y="3440115"/>
            <a:ext cx="1226502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Isosceles Triangle 54"/>
          <p:cNvSpPr/>
          <p:nvPr/>
        </p:nvSpPr>
        <p:spPr>
          <a:xfrm rot="8634103">
            <a:off x="4382312" y="3459192"/>
            <a:ext cx="72000" cy="8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TextBox 55"/>
          <p:cNvSpPr txBox="1"/>
          <p:nvPr/>
        </p:nvSpPr>
        <p:spPr>
          <a:xfrm>
            <a:off x="3839019" y="3292236"/>
            <a:ext cx="8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0" b="0">
                <a:solidFill>
                  <a:srgbClr val="000000"/>
                </a:solidFill>
                <a:latin typeface="Calibri"/>
              </a:rPr>
              <a:t>18</a:t>
            </a:r>
          </a:p>
        </p:txBody>
      </p:sp>
      <p:sp>
        <p:nvSpPr>
          <p:cNvPr id="57" name="Rectangle 56"/>
          <p:cNvSpPr/>
          <p:nvPr/>
        </p:nvSpPr>
        <p:spPr>
          <a:xfrm rot="2066339">
            <a:off x="7829722" y="2696848"/>
            <a:ext cx="876192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Isosceles Triangle 57"/>
          <p:cNvSpPr/>
          <p:nvPr/>
        </p:nvSpPr>
        <p:spPr>
          <a:xfrm rot="7466339">
            <a:off x="8267949" y="2691149"/>
            <a:ext cx="72000" cy="8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TextBox 58"/>
          <p:cNvSpPr txBox="1"/>
          <p:nvPr/>
        </p:nvSpPr>
        <p:spPr>
          <a:xfrm>
            <a:off x="7953573" y="2548781"/>
            <a:ext cx="8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0" b="0">
                <a:solidFill>
                  <a:srgbClr val="000000"/>
                </a:solidFill>
                <a:latin typeface="Calibri"/>
              </a:rPr>
              <a:t>32</a:t>
            </a:r>
          </a:p>
        </p:txBody>
      </p:sp>
      <p:sp>
        <p:nvSpPr>
          <p:cNvPr id="60" name="Rectangle 59"/>
          <p:cNvSpPr/>
          <p:nvPr/>
        </p:nvSpPr>
        <p:spPr>
          <a:xfrm rot="19533661">
            <a:off x="7829722" y="3192360"/>
            <a:ext cx="876192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Isosceles Triangle 60"/>
          <p:cNvSpPr/>
          <p:nvPr/>
        </p:nvSpPr>
        <p:spPr>
          <a:xfrm rot="3333661">
            <a:off x="8267949" y="3137109"/>
            <a:ext cx="72000" cy="8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TextBox 61"/>
          <p:cNvSpPr txBox="1"/>
          <p:nvPr/>
        </p:nvSpPr>
        <p:spPr>
          <a:xfrm>
            <a:off x="7953573" y="3139476"/>
            <a:ext cx="8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0" b="0">
                <a:solidFill>
                  <a:srgbClr val="000000"/>
                </a:solidFill>
                <a:latin typeface="Calibri"/>
              </a:rPr>
              <a:t>30</a:t>
            </a:r>
          </a:p>
        </p:txBody>
      </p:sp>
      <p:sp>
        <p:nvSpPr>
          <p:cNvPr id="63" name="Oval 62"/>
          <p:cNvSpPr/>
          <p:nvPr/>
        </p:nvSpPr>
        <p:spPr>
          <a:xfrm>
            <a:off x="4717942" y="1929297"/>
            <a:ext cx="51099" cy="51099"/>
          </a:xfrm>
          <a:prstGeom prst="ellips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TextBox 63"/>
          <p:cNvSpPr txBox="1"/>
          <p:nvPr/>
        </p:nvSpPr>
        <p:spPr>
          <a:xfrm>
            <a:off x="4467684" y="1731615"/>
            <a:ext cx="500000" cy="24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200" i="1" b="0">
                <a:solidFill>
                  <a:srgbClr val="000000"/>
                </a:solidFill>
                <a:latin typeface="Times New Roman"/>
              </a:rPr>
              <a:t>S</a:t>
            </a:r>
            <a:r>
              <a:rPr sz="900" i="1" b="0" baseline="-25000">
                <a:solidFill>
                  <a:srgbClr val="000000"/>
                </a:solidFill>
                <a:latin typeface="Times New Roman"/>
              </a:rPr>
              <a:t>1</a:t>
            </a:r>
          </a:p>
        </p:txBody>
      </p:sp>
      <p:sp>
        <p:nvSpPr>
          <p:cNvPr id="65" name="Oval 64"/>
          <p:cNvSpPr/>
          <p:nvPr/>
        </p:nvSpPr>
        <p:spPr>
          <a:xfrm>
            <a:off x="7154207" y="1929297"/>
            <a:ext cx="51099" cy="51099"/>
          </a:xfrm>
          <a:prstGeom prst="ellips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TextBox 65"/>
          <p:cNvSpPr txBox="1"/>
          <p:nvPr/>
        </p:nvSpPr>
        <p:spPr>
          <a:xfrm>
            <a:off x="6929757" y="1731615"/>
            <a:ext cx="500000" cy="24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200" i="1" b="0">
                <a:solidFill>
                  <a:srgbClr val="000000"/>
                </a:solidFill>
                <a:latin typeface="Times New Roman"/>
              </a:rPr>
              <a:t>C</a:t>
            </a:r>
          </a:p>
        </p:txBody>
      </p:sp>
      <p:sp>
        <p:nvSpPr>
          <p:cNvPr id="67" name="Oval 66"/>
          <p:cNvSpPr/>
          <p:nvPr/>
        </p:nvSpPr>
        <p:spPr>
          <a:xfrm>
            <a:off x="5931945" y="2433067"/>
            <a:ext cx="51099" cy="51099"/>
          </a:xfrm>
          <a:prstGeom prst="ellips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TextBox 67"/>
          <p:cNvSpPr txBox="1"/>
          <p:nvPr/>
        </p:nvSpPr>
        <p:spPr>
          <a:xfrm>
            <a:off x="5707495" y="2230224"/>
            <a:ext cx="500000" cy="24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200" i="1" b="0">
                <a:solidFill>
                  <a:srgbClr val="000000"/>
                </a:solidFill>
                <a:latin typeface="Times New Roman"/>
              </a:rPr>
              <a:t>A</a:t>
            </a:r>
          </a:p>
        </p:txBody>
      </p:sp>
      <p:sp>
        <p:nvSpPr>
          <p:cNvPr id="69" name="Oval 68"/>
          <p:cNvSpPr/>
          <p:nvPr/>
        </p:nvSpPr>
        <p:spPr>
          <a:xfrm>
            <a:off x="7880958" y="2433067"/>
            <a:ext cx="51099" cy="51099"/>
          </a:xfrm>
          <a:prstGeom prst="ellips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0" name="TextBox 69"/>
          <p:cNvSpPr txBox="1"/>
          <p:nvPr/>
        </p:nvSpPr>
        <p:spPr>
          <a:xfrm>
            <a:off x="7682315" y="2235385"/>
            <a:ext cx="500000" cy="24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200" i="1" b="0">
                <a:solidFill>
                  <a:srgbClr val="000000"/>
                </a:solidFill>
                <a:latin typeface="Times New Roman"/>
              </a:rPr>
              <a:t>T</a:t>
            </a:r>
            <a:r>
              <a:rPr sz="900" i="1" b="0" baseline="-25000">
                <a:solidFill>
                  <a:srgbClr val="000000"/>
                </a:solidFill>
                <a:latin typeface="Times New Roman"/>
              </a:rPr>
              <a:t>1</a:t>
            </a:r>
          </a:p>
        </p:txBody>
      </p:sp>
      <p:sp>
        <p:nvSpPr>
          <p:cNvPr id="71" name="Oval 70"/>
          <p:cNvSpPr/>
          <p:nvPr/>
        </p:nvSpPr>
        <p:spPr>
          <a:xfrm>
            <a:off x="4717942" y="2928579"/>
            <a:ext cx="51099" cy="51099"/>
          </a:xfrm>
          <a:prstGeom prst="ellips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TextBox 71"/>
          <p:cNvSpPr txBox="1"/>
          <p:nvPr/>
        </p:nvSpPr>
        <p:spPr>
          <a:xfrm>
            <a:off x="4493491" y="2730897"/>
            <a:ext cx="500000" cy="24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200" i="1" b="0">
                <a:solidFill>
                  <a:srgbClr val="000000"/>
                </a:solidFill>
                <a:latin typeface="Times New Roman"/>
              </a:rPr>
              <a:t>S</a:t>
            </a:r>
            <a:r>
              <a:rPr sz="900" i="1" b="0" baseline="-25000">
                <a:solidFill>
                  <a:srgbClr val="000000"/>
                </a:solidFill>
                <a:latin typeface="Times New Roman"/>
              </a:rPr>
              <a:t>2</a:t>
            </a:r>
          </a:p>
        </p:txBody>
      </p:sp>
      <p:sp>
        <p:nvSpPr>
          <p:cNvPr id="73" name="Oval 72"/>
          <p:cNvSpPr/>
          <p:nvPr/>
        </p:nvSpPr>
        <p:spPr>
          <a:xfrm>
            <a:off x="7154207" y="2928579"/>
            <a:ext cx="51099" cy="51099"/>
          </a:xfrm>
          <a:prstGeom prst="ellips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4" name="TextBox 73"/>
          <p:cNvSpPr txBox="1"/>
          <p:nvPr/>
        </p:nvSpPr>
        <p:spPr>
          <a:xfrm>
            <a:off x="6929757" y="2730897"/>
            <a:ext cx="500000" cy="24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200" i="1" b="0">
                <a:solidFill>
                  <a:srgbClr val="000000"/>
                </a:solidFill>
                <a:latin typeface="Times New Roman"/>
              </a:rPr>
              <a:t>D</a:t>
            </a:r>
          </a:p>
        </p:txBody>
      </p:sp>
      <p:sp>
        <p:nvSpPr>
          <p:cNvPr id="75" name="Oval 74"/>
          <p:cNvSpPr/>
          <p:nvPr/>
        </p:nvSpPr>
        <p:spPr>
          <a:xfrm>
            <a:off x="5931945" y="3424091"/>
            <a:ext cx="51099" cy="51099"/>
          </a:xfrm>
          <a:prstGeom prst="ellips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6" name="TextBox 75"/>
          <p:cNvSpPr txBox="1"/>
          <p:nvPr/>
        </p:nvSpPr>
        <p:spPr>
          <a:xfrm>
            <a:off x="5707495" y="3438034"/>
            <a:ext cx="500000" cy="24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200" i="1" b="0">
                <a:solidFill>
                  <a:srgbClr val="000000"/>
                </a:solidFill>
                <a:latin typeface="Times New Roman"/>
              </a:rPr>
              <a:t>B</a:t>
            </a:r>
          </a:p>
        </p:txBody>
      </p:sp>
      <p:sp>
        <p:nvSpPr>
          <p:cNvPr id="77" name="Oval 76"/>
          <p:cNvSpPr/>
          <p:nvPr/>
        </p:nvSpPr>
        <p:spPr>
          <a:xfrm>
            <a:off x="7880958" y="3424091"/>
            <a:ext cx="51099" cy="51099"/>
          </a:xfrm>
          <a:prstGeom prst="ellips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8" name="TextBox 77"/>
          <p:cNvSpPr txBox="1"/>
          <p:nvPr/>
        </p:nvSpPr>
        <p:spPr>
          <a:xfrm>
            <a:off x="7682315" y="3432872"/>
            <a:ext cx="500000" cy="24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200" i="1" b="0">
                <a:solidFill>
                  <a:srgbClr val="000000"/>
                </a:solidFill>
                <a:latin typeface="Times New Roman"/>
              </a:rPr>
              <a:t>T</a:t>
            </a:r>
            <a:r>
              <a:rPr sz="900" i="1" b="0" baseline="-25000">
                <a:solidFill>
                  <a:srgbClr val="000000"/>
                </a:solidFill>
                <a:latin typeface="Times New Roman"/>
              </a:rPr>
              <a:t>2</a:t>
            </a:r>
          </a:p>
        </p:txBody>
      </p:sp>
      <p:sp>
        <p:nvSpPr>
          <p:cNvPr id="79" name="Oval 78"/>
          <p:cNvSpPr/>
          <p:nvPr/>
        </p:nvSpPr>
        <p:spPr>
          <a:xfrm>
            <a:off x="4717942" y="3919602"/>
            <a:ext cx="51099" cy="51099"/>
          </a:xfrm>
          <a:prstGeom prst="ellips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0" name="TextBox 79"/>
          <p:cNvSpPr txBox="1"/>
          <p:nvPr/>
        </p:nvSpPr>
        <p:spPr>
          <a:xfrm>
            <a:off x="4467684" y="3928384"/>
            <a:ext cx="500000" cy="24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200" i="1" b="0">
                <a:solidFill>
                  <a:srgbClr val="000000"/>
                </a:solidFill>
                <a:latin typeface="Times New Roman"/>
              </a:rPr>
              <a:t>S</a:t>
            </a:r>
            <a:r>
              <a:rPr sz="900" i="1" b="0" baseline="-25000">
                <a:solidFill>
                  <a:srgbClr val="000000"/>
                </a:solidFill>
                <a:latin typeface="Times New Roman"/>
              </a:rPr>
              <a:t>3</a:t>
            </a:r>
          </a:p>
        </p:txBody>
      </p:sp>
      <p:sp>
        <p:nvSpPr>
          <p:cNvPr id="81" name="Oval 80"/>
          <p:cNvSpPr/>
          <p:nvPr/>
        </p:nvSpPr>
        <p:spPr>
          <a:xfrm>
            <a:off x="7154207" y="3919602"/>
            <a:ext cx="51099" cy="51099"/>
          </a:xfrm>
          <a:prstGeom prst="ellips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2" name="TextBox 81"/>
          <p:cNvSpPr txBox="1"/>
          <p:nvPr/>
        </p:nvSpPr>
        <p:spPr>
          <a:xfrm>
            <a:off x="6929757" y="3928384"/>
            <a:ext cx="500000" cy="24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200" i="1" b="0">
                <a:solidFill>
                  <a:srgbClr val="000000"/>
                </a:solidFill>
                <a:latin typeface="Times New Roman"/>
              </a:rPr>
              <a:t>E</a:t>
            </a:r>
          </a:p>
        </p:txBody>
      </p:sp>
      <p:sp>
        <p:nvSpPr>
          <p:cNvPr id="83" name="Oval 82"/>
          <p:cNvSpPr/>
          <p:nvPr/>
        </p:nvSpPr>
        <p:spPr>
          <a:xfrm>
            <a:off x="3995320" y="2928579"/>
            <a:ext cx="51099" cy="51099"/>
          </a:xfrm>
          <a:prstGeom prst="ellips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4" name="TextBox 83"/>
          <p:cNvSpPr txBox="1"/>
          <p:nvPr/>
        </p:nvSpPr>
        <p:spPr>
          <a:xfrm>
            <a:off x="3683123" y="2834129"/>
            <a:ext cx="500000" cy="24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200" i="1" b="0">
                <a:solidFill>
                  <a:srgbClr val="000000"/>
                </a:solidFill>
                <a:latin typeface="Times New Roman"/>
              </a:rPr>
              <a:t>S</a:t>
            </a:r>
          </a:p>
        </p:txBody>
      </p:sp>
      <p:sp>
        <p:nvSpPr>
          <p:cNvPr id="85" name="Oval 84"/>
          <p:cNvSpPr/>
          <p:nvPr/>
        </p:nvSpPr>
        <p:spPr>
          <a:xfrm>
            <a:off x="8603579" y="2928579"/>
            <a:ext cx="51099" cy="51099"/>
          </a:xfrm>
          <a:prstGeom prst="ellips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6" name="TextBox 85"/>
          <p:cNvSpPr txBox="1"/>
          <p:nvPr/>
        </p:nvSpPr>
        <p:spPr>
          <a:xfrm>
            <a:off x="8466876" y="2834129"/>
            <a:ext cx="500000" cy="24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200" i="1" b="0">
                <a:solidFill>
                  <a:srgbClr val="000000"/>
                </a:solidFill>
                <a:latin typeface="Times New Roman"/>
              </a:rPr>
              <a:t>T</a:t>
            </a:r>
          </a:p>
        </p:txBody>
      </p:sp>
      <p:sp>
        <p:nvSpPr>
          <p:cNvPr id="87" name="TextBox 86"/>
          <p:cNvSpPr txBox="1"/>
          <p:nvPr/>
        </p:nvSpPr>
        <p:spPr>
          <a:xfrm>
            <a:off x="6102650" y="1782262"/>
            <a:ext cx="210000" cy="18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0" b="1">
                <a:solidFill>
                  <a:srgbClr val="000000"/>
                </a:solidFill>
                <a:latin typeface="Calibri"/>
              </a:rPr>
              <a:t>11</a:t>
            </a:r>
          </a:p>
        </p:txBody>
      </p:sp>
      <p:sp>
        <p:nvSpPr>
          <p:cNvPr id="88" name="Oval 87"/>
          <p:cNvSpPr/>
          <p:nvPr/>
        </p:nvSpPr>
        <p:spPr>
          <a:xfrm>
            <a:off x="6082650" y="1772262"/>
            <a:ext cx="250000" cy="200000"/>
          </a:xfrm>
          <a:prstGeom prst="ellipse">
            <a:avLst/>
          </a:prstGeom>
          <a:noFill/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9" name="TextBox 88"/>
          <p:cNvSpPr txBox="1"/>
          <p:nvPr/>
        </p:nvSpPr>
        <p:spPr>
          <a:xfrm>
            <a:off x="4843735" y="2122212"/>
            <a:ext cx="150000" cy="18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0" b="1">
                <a:solidFill>
                  <a:srgbClr val="000000"/>
                </a:solidFill>
                <a:latin typeface="Calibri"/>
              </a:rPr>
              <a:t>8</a:t>
            </a:r>
          </a:p>
        </p:txBody>
      </p:sp>
      <p:sp>
        <p:nvSpPr>
          <p:cNvPr id="90" name="Oval 89"/>
          <p:cNvSpPr/>
          <p:nvPr/>
        </p:nvSpPr>
        <p:spPr>
          <a:xfrm>
            <a:off x="4823735" y="2112212"/>
            <a:ext cx="190000" cy="200000"/>
          </a:xfrm>
          <a:prstGeom prst="ellipse">
            <a:avLst/>
          </a:prstGeom>
          <a:noFill/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1" name="TextBox 90"/>
          <p:cNvSpPr txBox="1"/>
          <p:nvPr/>
        </p:nvSpPr>
        <p:spPr>
          <a:xfrm>
            <a:off x="4860440" y="2619370"/>
            <a:ext cx="150000" cy="18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0" b="1">
                <a:solidFill>
                  <a:srgbClr val="000000"/>
                </a:solidFill>
                <a:latin typeface="Calibri"/>
              </a:rPr>
              <a:t>6</a:t>
            </a:r>
          </a:p>
        </p:txBody>
      </p:sp>
      <p:sp>
        <p:nvSpPr>
          <p:cNvPr id="92" name="Oval 91"/>
          <p:cNvSpPr/>
          <p:nvPr/>
        </p:nvSpPr>
        <p:spPr>
          <a:xfrm>
            <a:off x="4840440" y="2609370"/>
            <a:ext cx="190000" cy="200000"/>
          </a:xfrm>
          <a:prstGeom prst="ellipse">
            <a:avLst/>
          </a:prstGeom>
          <a:noFill/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3" name="TextBox 92"/>
          <p:cNvSpPr txBox="1"/>
          <p:nvPr/>
        </p:nvSpPr>
        <p:spPr>
          <a:xfrm>
            <a:off x="4819927" y="3108888"/>
            <a:ext cx="150000" cy="18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0" b="1">
                <a:solidFill>
                  <a:srgbClr val="000000"/>
                </a:solidFill>
                <a:latin typeface="Calibri"/>
              </a:rPr>
              <a:t>9</a:t>
            </a:r>
          </a:p>
        </p:txBody>
      </p:sp>
      <p:sp>
        <p:nvSpPr>
          <p:cNvPr id="94" name="Oval 93"/>
          <p:cNvSpPr/>
          <p:nvPr/>
        </p:nvSpPr>
        <p:spPr>
          <a:xfrm>
            <a:off x="4799927" y="3098888"/>
            <a:ext cx="190000" cy="200000"/>
          </a:xfrm>
          <a:prstGeom prst="ellipse">
            <a:avLst/>
          </a:prstGeom>
          <a:noFill/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5" name="TextBox 94"/>
          <p:cNvSpPr txBox="1"/>
          <p:nvPr/>
        </p:nvSpPr>
        <p:spPr>
          <a:xfrm>
            <a:off x="4819927" y="3610393"/>
            <a:ext cx="150000" cy="18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0" b="1">
                <a:solidFill>
                  <a:srgbClr val="000000"/>
                </a:solidFill>
                <a:latin typeface="Calibri"/>
              </a:rPr>
              <a:t>7</a:t>
            </a:r>
          </a:p>
        </p:txBody>
      </p:sp>
      <p:sp>
        <p:nvSpPr>
          <p:cNvPr id="96" name="Oval 95"/>
          <p:cNvSpPr/>
          <p:nvPr/>
        </p:nvSpPr>
        <p:spPr>
          <a:xfrm>
            <a:off x="4799927" y="3600393"/>
            <a:ext cx="190000" cy="200000"/>
          </a:xfrm>
          <a:prstGeom prst="ellipse">
            <a:avLst/>
          </a:prstGeom>
          <a:noFill/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7" name="TextBox 96"/>
          <p:cNvSpPr txBox="1"/>
          <p:nvPr/>
        </p:nvSpPr>
        <p:spPr>
          <a:xfrm>
            <a:off x="6062137" y="3937737"/>
            <a:ext cx="150000" cy="18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0" b="1">
                <a:solidFill>
                  <a:srgbClr val="000000"/>
                </a:solidFill>
                <a:latin typeface="Calibri"/>
              </a:rPr>
              <a:t>6</a:t>
            </a:r>
          </a:p>
        </p:txBody>
      </p:sp>
      <p:sp>
        <p:nvSpPr>
          <p:cNvPr id="98" name="Oval 97"/>
          <p:cNvSpPr/>
          <p:nvPr/>
        </p:nvSpPr>
        <p:spPr>
          <a:xfrm>
            <a:off x="6042137" y="3927737"/>
            <a:ext cx="190000" cy="200000"/>
          </a:xfrm>
          <a:prstGeom prst="ellipse">
            <a:avLst/>
          </a:prstGeom>
          <a:noFill/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9" name="TextBox 98"/>
          <p:cNvSpPr txBox="1"/>
          <p:nvPr/>
        </p:nvSpPr>
        <p:spPr>
          <a:xfrm>
            <a:off x="6926429" y="2122293"/>
            <a:ext cx="150000" cy="18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0" b="1">
                <a:solidFill>
                  <a:srgbClr val="000000"/>
                </a:solidFill>
                <a:latin typeface="Calibri"/>
              </a:rPr>
              <a:t>9</a:t>
            </a:r>
          </a:p>
        </p:txBody>
      </p:sp>
      <p:sp>
        <p:nvSpPr>
          <p:cNvPr id="100" name="Oval 99"/>
          <p:cNvSpPr/>
          <p:nvPr/>
        </p:nvSpPr>
        <p:spPr>
          <a:xfrm>
            <a:off x="6906429" y="2112293"/>
            <a:ext cx="190000" cy="200000"/>
          </a:xfrm>
          <a:prstGeom prst="ellipse">
            <a:avLst/>
          </a:prstGeom>
          <a:noFill/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1" name="TextBox 100"/>
          <p:cNvSpPr txBox="1"/>
          <p:nvPr/>
        </p:nvSpPr>
        <p:spPr>
          <a:xfrm>
            <a:off x="6922113" y="2624247"/>
            <a:ext cx="150000" cy="18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0" b="1">
                <a:solidFill>
                  <a:srgbClr val="000000"/>
                </a:solidFill>
                <a:latin typeface="Calibri"/>
              </a:rPr>
              <a:t>5</a:t>
            </a:r>
          </a:p>
        </p:txBody>
      </p:sp>
      <p:sp>
        <p:nvSpPr>
          <p:cNvPr id="102" name="Oval 101"/>
          <p:cNvSpPr/>
          <p:nvPr/>
        </p:nvSpPr>
        <p:spPr>
          <a:xfrm>
            <a:off x="6902113" y="2614247"/>
            <a:ext cx="190000" cy="200000"/>
          </a:xfrm>
          <a:prstGeom prst="ellipse">
            <a:avLst/>
          </a:prstGeom>
          <a:noFill/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3" name="TextBox 102"/>
          <p:cNvSpPr txBox="1"/>
          <p:nvPr/>
        </p:nvSpPr>
        <p:spPr>
          <a:xfrm>
            <a:off x="6950404" y="3108966"/>
            <a:ext cx="150000" cy="18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0" b="1">
                <a:solidFill>
                  <a:srgbClr val="000000"/>
                </a:solidFill>
                <a:latin typeface="Calibri"/>
              </a:rPr>
              <a:t>8</a:t>
            </a:r>
          </a:p>
        </p:txBody>
      </p:sp>
      <p:sp>
        <p:nvSpPr>
          <p:cNvPr id="104" name="Oval 103"/>
          <p:cNvSpPr/>
          <p:nvPr/>
        </p:nvSpPr>
        <p:spPr>
          <a:xfrm>
            <a:off x="6930404" y="3098966"/>
            <a:ext cx="190000" cy="200000"/>
          </a:xfrm>
          <a:prstGeom prst="ellipse">
            <a:avLst/>
          </a:prstGeom>
          <a:noFill/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5" name="TextBox 104"/>
          <p:cNvSpPr txBox="1"/>
          <p:nvPr/>
        </p:nvSpPr>
        <p:spPr>
          <a:xfrm>
            <a:off x="6950404" y="3610315"/>
            <a:ext cx="150000" cy="18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0" b="1">
                <a:solidFill>
                  <a:srgbClr val="000000"/>
                </a:solidFill>
                <a:latin typeface="Calibri"/>
              </a:rPr>
              <a:t>8</a:t>
            </a:r>
          </a:p>
        </p:txBody>
      </p:sp>
      <p:sp>
        <p:nvSpPr>
          <p:cNvPr id="106" name="Oval 105"/>
          <p:cNvSpPr/>
          <p:nvPr/>
        </p:nvSpPr>
        <p:spPr>
          <a:xfrm>
            <a:off x="6930404" y="3600315"/>
            <a:ext cx="190000" cy="200000"/>
          </a:xfrm>
          <a:prstGeom prst="ellipse">
            <a:avLst/>
          </a:prstGeom>
          <a:noFill/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7" name="TextBox 106"/>
          <p:cNvSpPr txBox="1"/>
          <p:nvPr/>
        </p:nvSpPr>
        <p:spPr>
          <a:xfrm>
            <a:off x="7700750" y="2015186"/>
            <a:ext cx="210000" cy="18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0" b="1">
                <a:solidFill>
                  <a:srgbClr val="000000"/>
                </a:solidFill>
                <a:latin typeface="Calibri"/>
              </a:rPr>
              <a:t>20</a:t>
            </a:r>
          </a:p>
        </p:txBody>
      </p:sp>
      <p:sp>
        <p:nvSpPr>
          <p:cNvPr id="108" name="Oval 107"/>
          <p:cNvSpPr/>
          <p:nvPr/>
        </p:nvSpPr>
        <p:spPr>
          <a:xfrm>
            <a:off x="7680750" y="2005186"/>
            <a:ext cx="250000" cy="200000"/>
          </a:xfrm>
          <a:prstGeom prst="ellipse">
            <a:avLst/>
          </a:prstGeom>
          <a:noFill/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9" name="TextBox 108"/>
          <p:cNvSpPr txBox="1"/>
          <p:nvPr/>
        </p:nvSpPr>
        <p:spPr>
          <a:xfrm>
            <a:off x="7780286" y="2629410"/>
            <a:ext cx="150000" cy="18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0" b="1">
                <a:solidFill>
                  <a:srgbClr val="000000"/>
                </a:solidFill>
                <a:latin typeface="Calibri"/>
              </a:rPr>
              <a:t>6</a:t>
            </a:r>
          </a:p>
        </p:txBody>
      </p:sp>
      <p:sp>
        <p:nvSpPr>
          <p:cNvPr id="110" name="Oval 109"/>
          <p:cNvSpPr/>
          <p:nvPr/>
        </p:nvSpPr>
        <p:spPr>
          <a:xfrm>
            <a:off x="7760286" y="2619410"/>
            <a:ext cx="190000" cy="200000"/>
          </a:xfrm>
          <a:prstGeom prst="ellipse">
            <a:avLst/>
          </a:prstGeom>
          <a:noFill/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1" name="TextBox 110"/>
          <p:cNvSpPr txBox="1"/>
          <p:nvPr/>
        </p:nvSpPr>
        <p:spPr>
          <a:xfrm>
            <a:off x="7820799" y="3098847"/>
            <a:ext cx="150000" cy="18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0" b="1">
                <a:solidFill>
                  <a:srgbClr val="000000"/>
                </a:solidFill>
                <a:latin typeface="Calibri"/>
              </a:rPr>
              <a:t>7</a:t>
            </a:r>
          </a:p>
        </p:txBody>
      </p:sp>
      <p:sp>
        <p:nvSpPr>
          <p:cNvPr id="112" name="Oval 111"/>
          <p:cNvSpPr/>
          <p:nvPr/>
        </p:nvSpPr>
        <p:spPr>
          <a:xfrm>
            <a:off x="7800799" y="3088847"/>
            <a:ext cx="190000" cy="200000"/>
          </a:xfrm>
          <a:prstGeom prst="ellipse">
            <a:avLst/>
          </a:prstGeom>
          <a:noFill/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3" name="TextBox 112"/>
          <p:cNvSpPr txBox="1"/>
          <p:nvPr/>
        </p:nvSpPr>
        <p:spPr>
          <a:xfrm>
            <a:off x="7700160" y="3708935"/>
            <a:ext cx="210000" cy="18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0" b="1">
                <a:solidFill>
                  <a:srgbClr val="000000"/>
                </a:solidFill>
                <a:latin typeface="Calibri"/>
              </a:rPr>
              <a:t>14</a:t>
            </a:r>
          </a:p>
        </p:txBody>
      </p:sp>
      <p:sp>
        <p:nvSpPr>
          <p:cNvPr id="114" name="Oval 113"/>
          <p:cNvSpPr/>
          <p:nvPr/>
        </p:nvSpPr>
        <p:spPr>
          <a:xfrm>
            <a:off x="7680160" y="3698935"/>
            <a:ext cx="250000" cy="200000"/>
          </a:xfrm>
          <a:prstGeom prst="ellipse">
            <a:avLst/>
          </a:prstGeom>
          <a:noFill/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5" name="TextBox 114"/>
          <p:cNvSpPr txBox="1"/>
          <p:nvPr/>
        </p:nvSpPr>
        <p:spPr>
          <a:xfrm>
            <a:off x="3887789" y="2412998"/>
            <a:ext cx="210000" cy="18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0" b="1">
                <a:solidFill>
                  <a:srgbClr val="000000"/>
                </a:solidFill>
                <a:latin typeface="Calibri"/>
              </a:rPr>
              <a:t>19</a:t>
            </a:r>
          </a:p>
        </p:txBody>
      </p:sp>
      <p:sp>
        <p:nvSpPr>
          <p:cNvPr id="116" name="Oval 115"/>
          <p:cNvSpPr/>
          <p:nvPr/>
        </p:nvSpPr>
        <p:spPr>
          <a:xfrm>
            <a:off x="3867789" y="2402998"/>
            <a:ext cx="250000" cy="200000"/>
          </a:xfrm>
          <a:prstGeom prst="ellipse">
            <a:avLst/>
          </a:prstGeom>
          <a:noFill/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7" name="TextBox 116"/>
          <p:cNvSpPr txBox="1"/>
          <p:nvPr/>
        </p:nvSpPr>
        <p:spPr>
          <a:xfrm>
            <a:off x="4378683" y="2802190"/>
            <a:ext cx="210000" cy="18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0" b="1">
                <a:solidFill>
                  <a:srgbClr val="000000"/>
                </a:solidFill>
                <a:latin typeface="Calibri"/>
              </a:rPr>
              <a:t>15</a:t>
            </a:r>
          </a:p>
        </p:txBody>
      </p:sp>
      <p:sp>
        <p:nvSpPr>
          <p:cNvPr id="118" name="Oval 117"/>
          <p:cNvSpPr/>
          <p:nvPr/>
        </p:nvSpPr>
        <p:spPr>
          <a:xfrm>
            <a:off x="4358683" y="2792190"/>
            <a:ext cx="250000" cy="200000"/>
          </a:xfrm>
          <a:prstGeom prst="ellipse">
            <a:avLst/>
          </a:prstGeom>
          <a:noFill/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9" name="TextBox 118"/>
          <p:cNvSpPr txBox="1"/>
          <p:nvPr/>
        </p:nvSpPr>
        <p:spPr>
          <a:xfrm>
            <a:off x="3887993" y="3312236"/>
            <a:ext cx="210000" cy="18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0" b="1">
                <a:solidFill>
                  <a:srgbClr val="000000"/>
                </a:solidFill>
                <a:latin typeface="Calibri"/>
              </a:rPr>
              <a:t>13</a:t>
            </a:r>
          </a:p>
        </p:txBody>
      </p:sp>
      <p:sp>
        <p:nvSpPr>
          <p:cNvPr id="120" name="Oval 119"/>
          <p:cNvSpPr/>
          <p:nvPr/>
        </p:nvSpPr>
        <p:spPr>
          <a:xfrm>
            <a:off x="3867993" y="3302236"/>
            <a:ext cx="250000" cy="200000"/>
          </a:xfrm>
          <a:prstGeom prst="ellipse">
            <a:avLst/>
          </a:prstGeom>
          <a:noFill/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1" name="TextBox 120"/>
          <p:cNvSpPr txBox="1"/>
          <p:nvPr/>
        </p:nvSpPr>
        <p:spPr>
          <a:xfrm>
            <a:off x="8494599" y="2568781"/>
            <a:ext cx="210000" cy="18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0" b="1">
                <a:solidFill>
                  <a:srgbClr val="000000"/>
                </a:solidFill>
                <a:latin typeface="Calibri"/>
              </a:rPr>
              <a:t>26</a:t>
            </a:r>
          </a:p>
        </p:txBody>
      </p:sp>
      <p:sp>
        <p:nvSpPr>
          <p:cNvPr id="122" name="Oval 121"/>
          <p:cNvSpPr/>
          <p:nvPr/>
        </p:nvSpPr>
        <p:spPr>
          <a:xfrm>
            <a:off x="8474599" y="2558781"/>
            <a:ext cx="250000" cy="200000"/>
          </a:xfrm>
          <a:prstGeom prst="ellipse">
            <a:avLst/>
          </a:prstGeom>
          <a:noFill/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3" name="TextBox 122"/>
          <p:cNvSpPr txBox="1"/>
          <p:nvPr/>
        </p:nvSpPr>
        <p:spPr>
          <a:xfrm>
            <a:off x="8494599" y="3159476"/>
            <a:ext cx="210000" cy="18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0" b="1">
                <a:solidFill>
                  <a:srgbClr val="000000"/>
                </a:solidFill>
                <a:latin typeface="Calibri"/>
              </a:rPr>
              <a:t>21</a:t>
            </a:r>
          </a:p>
        </p:txBody>
      </p:sp>
      <p:sp>
        <p:nvSpPr>
          <p:cNvPr id="124" name="Oval 123"/>
          <p:cNvSpPr/>
          <p:nvPr/>
        </p:nvSpPr>
        <p:spPr>
          <a:xfrm>
            <a:off x="8474599" y="3149476"/>
            <a:ext cx="250000" cy="200000"/>
          </a:xfrm>
          <a:prstGeom prst="ellipse">
            <a:avLst/>
          </a:prstGeom>
          <a:noFill/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5" name="TextBox 124"/>
          <p:cNvSpPr txBox="1"/>
          <p:nvPr/>
        </p:nvSpPr>
        <p:spPr>
          <a:xfrm>
            <a:off x="3750000" y="4250000"/>
            <a:ext cx="5150000" cy="28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FF0000"/>
                </a:solidFill>
                <a:latin typeface="Calibri"/>
              </a:rPr>
              <a:t>Initial flow = 19 + 15 + 13 = 47.  A possible set of flow-augmenting routes is:</a:t>
            </a:r>
          </a:p>
        </p:txBody>
      </p:sp>
      <p:sp>
        <p:nvSpPr>
          <p:cNvPr id="126" name="Rectangle 125"/>
          <p:cNvSpPr/>
          <p:nvPr/>
        </p:nvSpPr>
        <p:spPr>
          <a:xfrm rot="18352333">
            <a:off x="3765588" y="2440488"/>
            <a:ext cx="1233185" cy="280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7" name="Rectangle 126"/>
          <p:cNvSpPr/>
          <p:nvPr/>
        </p:nvSpPr>
        <p:spPr>
          <a:xfrm rot="1352207">
            <a:off x="4693304" y="2192732"/>
            <a:ext cx="1314377" cy="280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8" name="Rectangle 127"/>
          <p:cNvSpPr/>
          <p:nvPr/>
        </p:nvSpPr>
        <p:spPr>
          <a:xfrm rot="20256024">
            <a:off x="5907621" y="2192732"/>
            <a:ext cx="1322009" cy="280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9" name="Rectangle 128"/>
          <p:cNvSpPr/>
          <p:nvPr/>
        </p:nvSpPr>
        <p:spPr>
          <a:xfrm rot="2083740">
            <a:off x="7100992" y="2192732"/>
            <a:ext cx="884279" cy="280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0" name="Rectangle 129"/>
          <p:cNvSpPr/>
          <p:nvPr/>
        </p:nvSpPr>
        <p:spPr>
          <a:xfrm rot="2066339">
            <a:off x="7829722" y="2692373"/>
            <a:ext cx="876192" cy="280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1" name="TextBox 130"/>
          <p:cNvSpPr txBox="1"/>
          <p:nvPr/>
        </p:nvSpPr>
        <p:spPr>
          <a:xfrm>
            <a:off x="4050000" y="4550000"/>
            <a:ext cx="2400000" cy="28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FF0000"/>
                </a:solidFill>
                <a:latin typeface="Calibri"/>
              </a:rPr>
              <a:t>SS₁ACT₁T − 2</a:t>
            </a:r>
          </a:p>
        </p:txBody>
      </p:sp>
      <p:sp>
        <p:nvSpPr>
          <p:cNvPr id="132" name="Rectangle 131"/>
          <p:cNvSpPr/>
          <p:nvPr/>
        </p:nvSpPr>
        <p:spPr>
          <a:xfrm rot="18352333">
            <a:off x="3765588" y="2440488"/>
            <a:ext cx="1233185" cy="280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3" name="Rectangle 132"/>
          <p:cNvSpPr/>
          <p:nvPr/>
        </p:nvSpPr>
        <p:spPr>
          <a:xfrm rot="1352207">
            <a:off x="4693304" y="2192732"/>
            <a:ext cx="1314377" cy="280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4" name="Rectangle 133"/>
          <p:cNvSpPr/>
          <p:nvPr/>
        </p:nvSpPr>
        <p:spPr>
          <a:xfrm rot="1324074">
            <a:off x="5909184" y="2692373"/>
            <a:ext cx="1318884" cy="280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5" name="Rectangle 134"/>
          <p:cNvSpPr/>
          <p:nvPr/>
        </p:nvSpPr>
        <p:spPr>
          <a:xfrm rot="19542787">
            <a:off x="7103332" y="2692373"/>
            <a:ext cx="879601" cy="280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6" name="Rectangle 135"/>
          <p:cNvSpPr/>
          <p:nvPr/>
        </p:nvSpPr>
        <p:spPr>
          <a:xfrm rot="2066339">
            <a:off x="7829722" y="2692373"/>
            <a:ext cx="876192" cy="280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7" name="TextBox 136"/>
          <p:cNvSpPr txBox="1"/>
          <p:nvPr/>
        </p:nvSpPr>
        <p:spPr>
          <a:xfrm>
            <a:off x="6450000" y="4550000"/>
            <a:ext cx="2400000" cy="28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FF0000"/>
                </a:solidFill>
                <a:latin typeface="Calibri"/>
              </a:rPr>
              <a:t>SS₁ADT₁T − 1</a:t>
            </a:r>
          </a:p>
        </p:txBody>
      </p:sp>
      <p:sp>
        <p:nvSpPr>
          <p:cNvPr id="138" name="Rectangle 137"/>
          <p:cNvSpPr/>
          <p:nvPr/>
        </p:nvSpPr>
        <p:spPr>
          <a:xfrm>
            <a:off x="4020870" y="2940129"/>
            <a:ext cx="722621" cy="280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9" name="Rectangle 138"/>
          <p:cNvSpPr/>
          <p:nvPr/>
        </p:nvSpPr>
        <p:spPr>
          <a:xfrm rot="1332209">
            <a:off x="4694876" y="3187885"/>
            <a:ext cx="1311234" cy="280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0" name="Rectangle 139"/>
          <p:cNvSpPr/>
          <p:nvPr/>
        </p:nvSpPr>
        <p:spPr>
          <a:xfrm rot="20275926">
            <a:off x="5909184" y="3187885"/>
            <a:ext cx="1318884" cy="280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1" name="Rectangle 140"/>
          <p:cNvSpPr/>
          <p:nvPr/>
        </p:nvSpPr>
        <p:spPr>
          <a:xfrm rot="2057213">
            <a:off x="7103332" y="3187885"/>
            <a:ext cx="879601" cy="280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2" name="Rectangle 141"/>
          <p:cNvSpPr/>
          <p:nvPr/>
        </p:nvSpPr>
        <p:spPr>
          <a:xfrm rot="19533661">
            <a:off x="7829722" y="3187885"/>
            <a:ext cx="876192" cy="280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3" name="TextBox 142"/>
          <p:cNvSpPr txBox="1"/>
          <p:nvPr/>
        </p:nvSpPr>
        <p:spPr>
          <a:xfrm>
            <a:off x="4050000" y="4820000"/>
            <a:ext cx="2400000" cy="28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FF0000"/>
                </a:solidFill>
                <a:latin typeface="Calibri"/>
              </a:rPr>
              <a:t>SS₂BDT₂T − 2</a:t>
            </a:r>
          </a:p>
        </p:txBody>
      </p:sp>
      <p:sp>
        <p:nvSpPr>
          <p:cNvPr id="144" name="Rectangle 143"/>
          <p:cNvSpPr/>
          <p:nvPr/>
        </p:nvSpPr>
        <p:spPr>
          <a:xfrm rot="3234103">
            <a:off x="3768930" y="3435640"/>
            <a:ext cx="1226502" cy="280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5" name="Rectangle 144"/>
          <p:cNvSpPr/>
          <p:nvPr/>
        </p:nvSpPr>
        <p:spPr>
          <a:xfrm rot="20267791">
            <a:off x="4694876" y="3683396"/>
            <a:ext cx="1311234" cy="280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6" name="Rectangle 145"/>
          <p:cNvSpPr/>
          <p:nvPr/>
        </p:nvSpPr>
        <p:spPr>
          <a:xfrm rot="1324074">
            <a:off x="5909184" y="3683396"/>
            <a:ext cx="1318884" cy="280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7" name="Rectangle 146"/>
          <p:cNvSpPr/>
          <p:nvPr/>
        </p:nvSpPr>
        <p:spPr>
          <a:xfrm rot="19542787">
            <a:off x="7103332" y="3683396"/>
            <a:ext cx="879601" cy="280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8" name="Rectangle 147"/>
          <p:cNvSpPr/>
          <p:nvPr/>
        </p:nvSpPr>
        <p:spPr>
          <a:xfrm rot="19533661">
            <a:off x="7829722" y="3187885"/>
            <a:ext cx="876192" cy="280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9" name="TextBox 148"/>
          <p:cNvSpPr txBox="1"/>
          <p:nvPr/>
        </p:nvSpPr>
        <p:spPr>
          <a:xfrm>
            <a:off x="6450000" y="4820000"/>
            <a:ext cx="2400000" cy="28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FF0000"/>
                </a:solidFill>
                <a:latin typeface="Calibri"/>
              </a:rPr>
              <a:t>SS₃BET₂T − 3</a:t>
            </a:r>
          </a:p>
        </p:txBody>
      </p:sp>
      <p:sp>
        <p:nvSpPr>
          <p:cNvPr id="150" name="Rectangle 149"/>
          <p:cNvSpPr/>
          <p:nvPr/>
        </p:nvSpPr>
        <p:spPr>
          <a:xfrm rot="3234103">
            <a:off x="3768930" y="3435640"/>
            <a:ext cx="1226502" cy="280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1" name="Rectangle 150"/>
          <p:cNvSpPr/>
          <p:nvPr/>
        </p:nvSpPr>
        <p:spPr>
          <a:xfrm rot="20267791">
            <a:off x="4694876" y="3683396"/>
            <a:ext cx="1311234" cy="280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2" name="Rectangle 151"/>
          <p:cNvSpPr/>
          <p:nvPr/>
        </p:nvSpPr>
        <p:spPr>
          <a:xfrm rot="20275926">
            <a:off x="5909184" y="3187885"/>
            <a:ext cx="1318884" cy="280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3" name="Rectangle 152"/>
          <p:cNvSpPr/>
          <p:nvPr/>
        </p:nvSpPr>
        <p:spPr>
          <a:xfrm rot="2057213">
            <a:off x="7103332" y="3187885"/>
            <a:ext cx="879601" cy="280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4" name="Rectangle 153"/>
          <p:cNvSpPr/>
          <p:nvPr/>
        </p:nvSpPr>
        <p:spPr>
          <a:xfrm rot="19533661">
            <a:off x="7829722" y="3187885"/>
            <a:ext cx="876192" cy="280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5" name="TextBox 154"/>
          <p:cNvSpPr txBox="1"/>
          <p:nvPr/>
        </p:nvSpPr>
        <p:spPr>
          <a:xfrm>
            <a:off x="4050000" y="5090000"/>
            <a:ext cx="2400000" cy="28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FF0000"/>
                </a:solidFill>
                <a:latin typeface="Calibri"/>
              </a:rPr>
              <a:t>SS₃BDT₂T − 2</a:t>
            </a:r>
          </a:p>
        </p:txBody>
      </p:sp>
      <p:sp>
        <p:nvSpPr>
          <p:cNvPr id="156" name="TextBox 155"/>
          <p:cNvSpPr txBox="1"/>
          <p:nvPr/>
        </p:nvSpPr>
        <p:spPr>
          <a:xfrm>
            <a:off x="3750000" y="5450000"/>
            <a:ext cx="5150000" cy="28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FF0000"/>
                </a:solidFill>
                <a:latin typeface="Calibri"/>
              </a:rPr>
              <a:t>Total augmentation = 2 + 1 + 2 + 3 + 2 = 10</a:t>
            </a:r>
          </a:p>
        </p:txBody>
      </p:sp>
      <p:sp>
        <p:nvSpPr>
          <p:cNvPr id="157" name="TextBox 156"/>
          <p:cNvSpPr txBox="1"/>
          <p:nvPr/>
        </p:nvSpPr>
        <p:spPr>
          <a:xfrm>
            <a:off x="3750000" y="5750000"/>
            <a:ext cx="5150000" cy="28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1" i="0">
                <a:solidFill>
                  <a:srgbClr val="FF0000"/>
                </a:solidFill>
                <a:latin typeface="Calibri"/>
              </a:rPr>
              <a:t>d  The value of the flow is 47 + 10 = 57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5" grpId="0" animBg="1"/>
      <p:bldP spid="126" grpId="0" animBg="1"/>
      <p:bldP spid="127" grpId="0" animBg="1"/>
      <p:bldP spid="128" grpId="0" animBg="1"/>
      <p:bldP spid="129" grpId="0" animBg="1"/>
      <p:bldP spid="130" grpId="0" animBg="1"/>
      <p:bldP spid="131" grpId="0" animBg="1"/>
      <p:bldP spid="132" grpId="0" animBg="1"/>
      <p:bldP spid="133" grpId="0" animBg="1"/>
      <p:bldP spid="134" grpId="0" animBg="1"/>
      <p:bldP spid="135" grpId="0" animBg="1"/>
      <p:bldP spid="136" grpId="0" animBg="1"/>
      <p:bldP spid="137" grpId="0" animBg="1"/>
      <p:bldP spid="138" grpId="0" animBg="1"/>
      <p:bldP spid="139" grpId="0" animBg="1"/>
      <p:bldP spid="140" grpId="0" animBg="1"/>
      <p:bldP spid="141" grpId="0" animBg="1"/>
      <p:bldP spid="142" grpId="0" animBg="1"/>
      <p:bldP spid="143" grpId="0" animBg="1"/>
      <p:bldP spid="144" grpId="0" animBg="1"/>
      <p:bldP spid="145" grpId="0" animBg="1"/>
      <p:bldP spid="146" grpId="0" animBg="1"/>
      <p:bldP spid="147" grpId="0" animBg="1"/>
      <p:bldP spid="148" grpId="0" animBg="1"/>
      <p:bldP spid="149" grpId="0" animBg="1"/>
      <p:bldP spid="150" grpId="0" animBg="1"/>
      <p:bldP spid="151" grpId="0" animBg="1"/>
      <p:bldP spid="152" grpId="0" animBg="1"/>
      <p:bldP spid="153" grpId="0" animBg="1"/>
      <p:bldP spid="154" grpId="0" animBg="1"/>
      <p:bldP spid="155" grpId="0" animBg="1"/>
      <p:bldP spid="156" grpId="0" animBg="1"/>
      <p:bldP spid="157" grpId="0" animBg="1"/>
    </p:bld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Sources and Sinks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4B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50000" y="1000000"/>
            <a:ext cx="3300000" cy="48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The arcs from the supersource and to the supersink do not correspond to pipes in the network, so they cannot be included in a cut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Use the original network diagram when finding cuts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In your exam you may either draw the cuts, or else list all the arcs the cut passes through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50000" y="1000000"/>
            <a:ext cx="5150000" cy="5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c  Draw your maximal flow pattern.</a:t>
            </a:r>
          </a:p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e  Show that there are two minimum cuts.</a:t>
            </a:r>
          </a:p>
        </p:txBody>
      </p:sp>
      <p:sp>
        <p:nvSpPr>
          <p:cNvPr id="6" name="Rectangle 5"/>
          <p:cNvSpPr/>
          <p:nvPr/>
        </p:nvSpPr>
        <p:spPr>
          <a:xfrm>
            <a:off x="4924775" y="1575124"/>
            <a:ext cx="2118491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Isosceles Triangle 6"/>
          <p:cNvSpPr/>
          <p:nvPr/>
        </p:nvSpPr>
        <p:spPr>
          <a:xfrm rot="5400000">
            <a:off x="6053946" y="1544649"/>
            <a:ext cx="72000" cy="8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 rot="1352207">
            <a:off x="4881134" y="1794155"/>
            <a:ext cx="1142937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Isosceles Triangle 8"/>
          <p:cNvSpPr/>
          <p:nvPr/>
        </p:nvSpPr>
        <p:spPr>
          <a:xfrm rot="6752207">
            <a:off x="5469385" y="1785583"/>
            <a:ext cx="72000" cy="8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 rot="20267791">
            <a:off x="4882501" y="2228625"/>
            <a:ext cx="1140204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Isosceles Triangle 10"/>
          <p:cNvSpPr/>
          <p:nvPr/>
        </p:nvSpPr>
        <p:spPr>
          <a:xfrm rot="4067791">
            <a:off x="5469385" y="2176606"/>
            <a:ext cx="72000" cy="8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 rot="1332209">
            <a:off x="4882501" y="2659505"/>
            <a:ext cx="1140204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Isosceles Triangle 12"/>
          <p:cNvSpPr/>
          <p:nvPr/>
        </p:nvSpPr>
        <p:spPr>
          <a:xfrm rot="6732209">
            <a:off x="5469385" y="2650574"/>
            <a:ext cx="72000" cy="8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 rot="20267791">
            <a:off x="4882501" y="3090385"/>
            <a:ext cx="1140204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Isosceles Triangle 14"/>
          <p:cNvSpPr/>
          <p:nvPr/>
        </p:nvSpPr>
        <p:spPr>
          <a:xfrm rot="4067791">
            <a:off x="5469385" y="3038366"/>
            <a:ext cx="72000" cy="8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4924775" y="3305825"/>
            <a:ext cx="2118491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Isosceles Triangle 16"/>
          <p:cNvSpPr/>
          <p:nvPr/>
        </p:nvSpPr>
        <p:spPr>
          <a:xfrm rot="5400000">
            <a:off x="6053946" y="3275350"/>
            <a:ext cx="72000" cy="8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 rot="20256024">
            <a:off x="5937062" y="1794155"/>
            <a:ext cx="1149573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Isosceles Triangle 18"/>
          <p:cNvSpPr/>
          <p:nvPr/>
        </p:nvSpPr>
        <p:spPr>
          <a:xfrm rot="4056024">
            <a:off x="6528991" y="1741777"/>
            <a:ext cx="72000" cy="8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 rot="1324074">
            <a:off x="5938421" y="2228625"/>
            <a:ext cx="1146856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Isosceles Triangle 20"/>
          <p:cNvSpPr/>
          <p:nvPr/>
        </p:nvSpPr>
        <p:spPr>
          <a:xfrm rot="6724074">
            <a:off x="6528991" y="2219694"/>
            <a:ext cx="72000" cy="8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 rot="20275926">
            <a:off x="5938421" y="2659505"/>
            <a:ext cx="1146856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Isosceles Triangle 22"/>
          <p:cNvSpPr/>
          <p:nvPr/>
        </p:nvSpPr>
        <p:spPr>
          <a:xfrm rot="4075926">
            <a:off x="6528991" y="2607486"/>
            <a:ext cx="72000" cy="8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 rot="1324074">
            <a:off x="5938421" y="3090385"/>
            <a:ext cx="1146856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Isosceles Triangle 24"/>
          <p:cNvSpPr/>
          <p:nvPr/>
        </p:nvSpPr>
        <p:spPr>
          <a:xfrm rot="6724074">
            <a:off x="6528991" y="3081454"/>
            <a:ext cx="72000" cy="8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 rot="2083740">
            <a:off x="6974776" y="1794155"/>
            <a:ext cx="768938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Isosceles Triangle 26"/>
          <p:cNvSpPr/>
          <p:nvPr/>
        </p:nvSpPr>
        <p:spPr>
          <a:xfrm rot="7483740">
            <a:off x="7354843" y="1785583"/>
            <a:ext cx="72000" cy="8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 rot="19542787">
            <a:off x="6976810" y="2228625"/>
            <a:ext cx="764870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Isosceles Triangle 28"/>
          <p:cNvSpPr/>
          <p:nvPr/>
        </p:nvSpPr>
        <p:spPr>
          <a:xfrm rot="3342787">
            <a:off x="7354843" y="2176606"/>
            <a:ext cx="72000" cy="8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 rot="2057213">
            <a:off x="6976810" y="2659505"/>
            <a:ext cx="764870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Isosceles Triangle 30"/>
          <p:cNvSpPr/>
          <p:nvPr/>
        </p:nvSpPr>
        <p:spPr>
          <a:xfrm rot="7457213">
            <a:off x="7354843" y="2650574"/>
            <a:ext cx="72000" cy="8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ectangle 31"/>
          <p:cNvSpPr/>
          <p:nvPr/>
        </p:nvSpPr>
        <p:spPr>
          <a:xfrm rot="19542787">
            <a:off x="6976810" y="3090385"/>
            <a:ext cx="764870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Isosceles Triangle 32"/>
          <p:cNvSpPr/>
          <p:nvPr/>
        </p:nvSpPr>
        <p:spPr>
          <a:xfrm rot="3342787">
            <a:off x="7354843" y="3038366"/>
            <a:ext cx="72000" cy="8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 rot="18352333">
            <a:off x="4074425" y="2009595"/>
            <a:ext cx="1072334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Isosceles Triangle 34"/>
          <p:cNvSpPr/>
          <p:nvPr/>
        </p:nvSpPr>
        <p:spPr>
          <a:xfrm rot="2152333">
            <a:off x="4606010" y="1935673"/>
            <a:ext cx="72000" cy="8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Rectangle 35"/>
          <p:cNvSpPr/>
          <p:nvPr/>
        </p:nvSpPr>
        <p:spPr>
          <a:xfrm>
            <a:off x="4296409" y="2444065"/>
            <a:ext cx="628366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Isosceles Triangle 36"/>
          <p:cNvSpPr/>
          <p:nvPr/>
        </p:nvSpPr>
        <p:spPr>
          <a:xfrm rot="5400000">
            <a:off x="4606010" y="2413590"/>
            <a:ext cx="72000" cy="8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Rectangle 37"/>
          <p:cNvSpPr/>
          <p:nvPr/>
        </p:nvSpPr>
        <p:spPr>
          <a:xfrm rot="3234103">
            <a:off x="4077330" y="2874945"/>
            <a:ext cx="1066524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Isosceles Triangle 38"/>
          <p:cNvSpPr/>
          <p:nvPr/>
        </p:nvSpPr>
        <p:spPr>
          <a:xfrm rot="8634103">
            <a:off x="4606010" y="2887558"/>
            <a:ext cx="72000" cy="8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Rectangle 39"/>
          <p:cNvSpPr/>
          <p:nvPr/>
        </p:nvSpPr>
        <p:spPr>
          <a:xfrm rot="2066339">
            <a:off x="7608454" y="2228625"/>
            <a:ext cx="761906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Isosceles Triangle 40"/>
          <p:cNvSpPr/>
          <p:nvPr/>
        </p:nvSpPr>
        <p:spPr>
          <a:xfrm rot="7466339">
            <a:off x="7984825" y="2219694"/>
            <a:ext cx="72000" cy="8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Rectangle 41"/>
          <p:cNvSpPr/>
          <p:nvPr/>
        </p:nvSpPr>
        <p:spPr>
          <a:xfrm rot="19533661">
            <a:off x="7608454" y="2659505"/>
            <a:ext cx="761906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Isosceles Triangle 42"/>
          <p:cNvSpPr/>
          <p:nvPr/>
        </p:nvSpPr>
        <p:spPr>
          <a:xfrm rot="3333661">
            <a:off x="7984825" y="2607486"/>
            <a:ext cx="72000" cy="8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Oval 43"/>
          <p:cNvSpPr/>
          <p:nvPr/>
        </p:nvSpPr>
        <p:spPr>
          <a:xfrm>
            <a:off x="4902558" y="1562432"/>
            <a:ext cx="44434" cy="44434"/>
          </a:xfrm>
          <a:prstGeom prst="ellips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TextBox 44"/>
          <p:cNvSpPr txBox="1"/>
          <p:nvPr/>
        </p:nvSpPr>
        <p:spPr>
          <a:xfrm>
            <a:off x="4652333" y="1374883"/>
            <a:ext cx="500000" cy="24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1" b="0">
                <a:solidFill>
                  <a:srgbClr val="000000"/>
                </a:solidFill>
                <a:latin typeface="Times New Roman"/>
              </a:rPr>
              <a:t>S</a:t>
            </a:r>
            <a:r>
              <a:rPr sz="800" i="1" b="0" baseline="-25000">
                <a:solidFill>
                  <a:srgbClr val="000000"/>
                </a:solidFill>
                <a:latin typeface="Times New Roman"/>
              </a:rPr>
              <a:t>1</a:t>
            </a:r>
          </a:p>
        </p:txBody>
      </p:sp>
      <p:sp>
        <p:nvSpPr>
          <p:cNvPr id="46" name="Oval 45"/>
          <p:cNvSpPr/>
          <p:nvPr/>
        </p:nvSpPr>
        <p:spPr>
          <a:xfrm>
            <a:off x="7021050" y="1562432"/>
            <a:ext cx="44434" cy="44434"/>
          </a:xfrm>
          <a:prstGeom prst="ellips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6793267" y="1374883"/>
            <a:ext cx="500000" cy="24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1" b="0">
                <a:solidFill>
                  <a:srgbClr val="000000"/>
                </a:solidFill>
                <a:latin typeface="Times New Roman"/>
              </a:rPr>
              <a:t>C</a:t>
            </a:r>
          </a:p>
        </p:txBody>
      </p:sp>
      <p:sp>
        <p:nvSpPr>
          <p:cNvPr id="48" name="Oval 47"/>
          <p:cNvSpPr/>
          <p:nvPr/>
        </p:nvSpPr>
        <p:spPr>
          <a:xfrm>
            <a:off x="5958213" y="2000493"/>
            <a:ext cx="44434" cy="44434"/>
          </a:xfrm>
          <a:prstGeom prst="ellips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5730430" y="1808456"/>
            <a:ext cx="500000" cy="24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1" b="0">
                <a:solidFill>
                  <a:srgbClr val="000000"/>
                </a:solidFill>
                <a:latin typeface="Times New Roman"/>
              </a:rPr>
              <a:t>A</a:t>
            </a:r>
          </a:p>
        </p:txBody>
      </p:sp>
      <p:sp>
        <p:nvSpPr>
          <p:cNvPr id="50" name="Oval 49"/>
          <p:cNvSpPr/>
          <p:nvPr/>
        </p:nvSpPr>
        <p:spPr>
          <a:xfrm>
            <a:off x="7653007" y="2000493"/>
            <a:ext cx="44434" cy="44434"/>
          </a:xfrm>
          <a:prstGeom prst="ellips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TextBox 50"/>
          <p:cNvSpPr txBox="1"/>
          <p:nvPr/>
        </p:nvSpPr>
        <p:spPr>
          <a:xfrm>
            <a:off x="7447666" y="1812944"/>
            <a:ext cx="500000" cy="24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1" b="0">
                <a:solidFill>
                  <a:srgbClr val="000000"/>
                </a:solidFill>
                <a:latin typeface="Times New Roman"/>
              </a:rPr>
              <a:t>T</a:t>
            </a:r>
            <a:r>
              <a:rPr sz="800" i="1" b="0" baseline="-25000">
                <a:solidFill>
                  <a:srgbClr val="000000"/>
                </a:solidFill>
                <a:latin typeface="Times New Roman"/>
              </a:rPr>
              <a:t>1</a:t>
            </a:r>
          </a:p>
        </p:txBody>
      </p:sp>
      <p:sp>
        <p:nvSpPr>
          <p:cNvPr id="52" name="Oval 51"/>
          <p:cNvSpPr/>
          <p:nvPr/>
        </p:nvSpPr>
        <p:spPr>
          <a:xfrm>
            <a:off x="4902558" y="2431373"/>
            <a:ext cx="44434" cy="44434"/>
          </a:xfrm>
          <a:prstGeom prst="ellips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TextBox 52"/>
          <p:cNvSpPr txBox="1"/>
          <p:nvPr/>
        </p:nvSpPr>
        <p:spPr>
          <a:xfrm>
            <a:off x="4674775" y="2243824"/>
            <a:ext cx="500000" cy="24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1" b="0">
                <a:solidFill>
                  <a:srgbClr val="000000"/>
                </a:solidFill>
                <a:latin typeface="Times New Roman"/>
              </a:rPr>
              <a:t>S</a:t>
            </a:r>
            <a:r>
              <a:rPr sz="800" i="1" b="0" baseline="-25000">
                <a:solidFill>
                  <a:srgbClr val="000000"/>
                </a:solidFill>
                <a:latin typeface="Times New Roman"/>
              </a:rPr>
              <a:t>2</a:t>
            </a:r>
          </a:p>
        </p:txBody>
      </p:sp>
      <p:sp>
        <p:nvSpPr>
          <p:cNvPr id="54" name="Oval 53"/>
          <p:cNvSpPr/>
          <p:nvPr/>
        </p:nvSpPr>
        <p:spPr>
          <a:xfrm>
            <a:off x="7021050" y="2431373"/>
            <a:ext cx="44434" cy="44434"/>
          </a:xfrm>
          <a:prstGeom prst="ellips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TextBox 54"/>
          <p:cNvSpPr txBox="1"/>
          <p:nvPr/>
        </p:nvSpPr>
        <p:spPr>
          <a:xfrm>
            <a:off x="6793267" y="2243824"/>
            <a:ext cx="500000" cy="24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1" b="0">
                <a:solidFill>
                  <a:srgbClr val="000000"/>
                </a:solidFill>
                <a:latin typeface="Times New Roman"/>
              </a:rPr>
              <a:t>D</a:t>
            </a:r>
          </a:p>
        </p:txBody>
      </p:sp>
      <p:sp>
        <p:nvSpPr>
          <p:cNvPr id="56" name="Oval 55"/>
          <p:cNvSpPr/>
          <p:nvPr/>
        </p:nvSpPr>
        <p:spPr>
          <a:xfrm>
            <a:off x="5958213" y="2862253"/>
            <a:ext cx="44434" cy="44434"/>
          </a:xfrm>
          <a:prstGeom prst="ellips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TextBox 56"/>
          <p:cNvSpPr txBox="1"/>
          <p:nvPr/>
        </p:nvSpPr>
        <p:spPr>
          <a:xfrm>
            <a:off x="5730430" y="2858725"/>
            <a:ext cx="500000" cy="24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1" b="0">
                <a:solidFill>
                  <a:srgbClr val="000000"/>
                </a:solidFill>
                <a:latin typeface="Times New Roman"/>
              </a:rPr>
              <a:t>B</a:t>
            </a:r>
          </a:p>
        </p:txBody>
      </p:sp>
      <p:sp>
        <p:nvSpPr>
          <p:cNvPr id="58" name="Oval 57"/>
          <p:cNvSpPr/>
          <p:nvPr/>
        </p:nvSpPr>
        <p:spPr>
          <a:xfrm>
            <a:off x="7653007" y="2862253"/>
            <a:ext cx="44434" cy="44434"/>
          </a:xfrm>
          <a:prstGeom prst="ellips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TextBox 58"/>
          <p:cNvSpPr txBox="1"/>
          <p:nvPr/>
        </p:nvSpPr>
        <p:spPr>
          <a:xfrm>
            <a:off x="7447666" y="2854236"/>
            <a:ext cx="500000" cy="24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1" b="0">
                <a:solidFill>
                  <a:srgbClr val="000000"/>
                </a:solidFill>
                <a:latin typeface="Times New Roman"/>
              </a:rPr>
              <a:t>T</a:t>
            </a:r>
            <a:r>
              <a:rPr sz="800" i="1" b="0" baseline="-25000">
                <a:solidFill>
                  <a:srgbClr val="000000"/>
                </a:solidFill>
                <a:latin typeface="Times New Roman"/>
              </a:rPr>
              <a:t>2</a:t>
            </a:r>
          </a:p>
        </p:txBody>
      </p:sp>
      <p:sp>
        <p:nvSpPr>
          <p:cNvPr id="60" name="Oval 59"/>
          <p:cNvSpPr/>
          <p:nvPr/>
        </p:nvSpPr>
        <p:spPr>
          <a:xfrm>
            <a:off x="4902558" y="3293132"/>
            <a:ext cx="44434" cy="44434"/>
          </a:xfrm>
          <a:prstGeom prst="ellips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TextBox 60"/>
          <p:cNvSpPr txBox="1"/>
          <p:nvPr/>
        </p:nvSpPr>
        <p:spPr>
          <a:xfrm>
            <a:off x="4652333" y="3285116"/>
            <a:ext cx="500000" cy="24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1" b="0">
                <a:solidFill>
                  <a:srgbClr val="000000"/>
                </a:solidFill>
                <a:latin typeface="Times New Roman"/>
              </a:rPr>
              <a:t>S</a:t>
            </a:r>
            <a:r>
              <a:rPr sz="800" i="1" b="0" baseline="-25000">
                <a:solidFill>
                  <a:srgbClr val="000000"/>
                </a:solidFill>
                <a:latin typeface="Times New Roman"/>
              </a:rPr>
              <a:t>3</a:t>
            </a:r>
          </a:p>
        </p:txBody>
      </p:sp>
      <p:sp>
        <p:nvSpPr>
          <p:cNvPr id="62" name="Oval 61"/>
          <p:cNvSpPr/>
          <p:nvPr/>
        </p:nvSpPr>
        <p:spPr>
          <a:xfrm>
            <a:off x="7021050" y="3293132"/>
            <a:ext cx="44434" cy="44434"/>
          </a:xfrm>
          <a:prstGeom prst="ellips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3" name="TextBox 62"/>
          <p:cNvSpPr txBox="1"/>
          <p:nvPr/>
        </p:nvSpPr>
        <p:spPr>
          <a:xfrm>
            <a:off x="6793267" y="3285116"/>
            <a:ext cx="500000" cy="24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1" b="0">
                <a:solidFill>
                  <a:srgbClr val="000000"/>
                </a:solidFill>
                <a:latin typeface="Times New Roman"/>
              </a:rPr>
              <a:t>E</a:t>
            </a:r>
          </a:p>
        </p:txBody>
      </p:sp>
      <p:sp>
        <p:nvSpPr>
          <p:cNvPr id="64" name="Oval 63"/>
          <p:cNvSpPr/>
          <p:nvPr/>
        </p:nvSpPr>
        <p:spPr>
          <a:xfrm>
            <a:off x="4274192" y="2431373"/>
            <a:ext cx="44434" cy="44434"/>
          </a:xfrm>
          <a:prstGeom prst="ellips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TextBox 64"/>
          <p:cNvSpPr txBox="1"/>
          <p:nvPr/>
        </p:nvSpPr>
        <p:spPr>
          <a:xfrm>
            <a:off x="3970107" y="2333590"/>
            <a:ext cx="500000" cy="24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1" b="0">
                <a:solidFill>
                  <a:srgbClr val="000000"/>
                </a:solidFill>
                <a:latin typeface="Times New Roman"/>
              </a:rPr>
              <a:t>S</a:t>
            </a:r>
          </a:p>
        </p:txBody>
      </p:sp>
      <p:sp>
        <p:nvSpPr>
          <p:cNvPr id="66" name="Oval 65"/>
          <p:cNvSpPr/>
          <p:nvPr/>
        </p:nvSpPr>
        <p:spPr>
          <a:xfrm>
            <a:off x="8281373" y="2431373"/>
            <a:ext cx="44434" cy="44434"/>
          </a:xfrm>
          <a:prstGeom prst="ellips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7" name="TextBox 66"/>
          <p:cNvSpPr txBox="1"/>
          <p:nvPr/>
        </p:nvSpPr>
        <p:spPr>
          <a:xfrm>
            <a:off x="8129892" y="2333590"/>
            <a:ext cx="500000" cy="24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1" b="0">
                <a:solidFill>
                  <a:srgbClr val="000000"/>
                </a:solidFill>
                <a:latin typeface="Times New Roman"/>
              </a:rPr>
              <a:t>T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6117681" y="1422836"/>
            <a:ext cx="210000" cy="18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000" i="0" b="1">
                <a:solidFill>
                  <a:srgbClr val="FF0000"/>
                </a:solidFill>
                <a:latin typeface="Calibri"/>
              </a:rPr>
              <a:t>11</a:t>
            </a:r>
          </a:p>
        </p:txBody>
      </p:sp>
      <p:sp>
        <p:nvSpPr>
          <p:cNvPr id="69" name="Oval 68"/>
          <p:cNvSpPr/>
          <p:nvPr/>
        </p:nvSpPr>
        <p:spPr>
          <a:xfrm>
            <a:off x="6097681" y="1412836"/>
            <a:ext cx="250000" cy="200000"/>
          </a:xfrm>
          <a:prstGeom prst="ellipse">
            <a:avLst/>
          </a:prstGeom>
          <a:noFill/>
          <a:ln w="1270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0" name="TextBox 69"/>
          <p:cNvSpPr txBox="1"/>
          <p:nvPr/>
        </p:nvSpPr>
        <p:spPr>
          <a:xfrm>
            <a:off x="4921350" y="1718446"/>
            <a:ext cx="210000" cy="18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000" i="0" b="1">
                <a:solidFill>
                  <a:srgbClr val="FF0000"/>
                </a:solidFill>
                <a:latin typeface="Calibri"/>
              </a:rPr>
              <a:t>11</a:t>
            </a:r>
          </a:p>
        </p:txBody>
      </p:sp>
      <p:sp>
        <p:nvSpPr>
          <p:cNvPr id="71" name="Oval 70"/>
          <p:cNvSpPr/>
          <p:nvPr/>
        </p:nvSpPr>
        <p:spPr>
          <a:xfrm>
            <a:off x="4901350" y="1708446"/>
            <a:ext cx="250000" cy="200000"/>
          </a:xfrm>
          <a:prstGeom prst="ellipse">
            <a:avLst/>
          </a:prstGeom>
          <a:noFill/>
          <a:ln w="1270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TextBox 71"/>
          <p:cNvSpPr txBox="1"/>
          <p:nvPr/>
        </p:nvSpPr>
        <p:spPr>
          <a:xfrm>
            <a:off x="4997477" y="2150756"/>
            <a:ext cx="150000" cy="18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000" i="0" b="1">
                <a:solidFill>
                  <a:srgbClr val="FF0000"/>
                </a:solidFill>
                <a:latin typeface="Calibri"/>
              </a:rPr>
              <a:t>6</a:t>
            </a:r>
          </a:p>
        </p:txBody>
      </p:sp>
      <p:sp>
        <p:nvSpPr>
          <p:cNvPr id="73" name="Oval 72"/>
          <p:cNvSpPr/>
          <p:nvPr/>
        </p:nvSpPr>
        <p:spPr>
          <a:xfrm>
            <a:off x="4977477" y="2140756"/>
            <a:ext cx="190000" cy="200000"/>
          </a:xfrm>
          <a:prstGeom prst="ellipse">
            <a:avLst/>
          </a:prstGeom>
          <a:noFill/>
          <a:ln w="1270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4" name="TextBox 73"/>
          <p:cNvSpPr txBox="1"/>
          <p:nvPr/>
        </p:nvSpPr>
        <p:spPr>
          <a:xfrm>
            <a:off x="4900647" y="2576424"/>
            <a:ext cx="210000" cy="18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000" i="0" b="1">
                <a:solidFill>
                  <a:srgbClr val="FF0000"/>
                </a:solidFill>
                <a:latin typeface="Calibri"/>
              </a:rPr>
              <a:t>11</a:t>
            </a:r>
          </a:p>
        </p:txBody>
      </p:sp>
      <p:sp>
        <p:nvSpPr>
          <p:cNvPr id="75" name="Oval 74"/>
          <p:cNvSpPr/>
          <p:nvPr/>
        </p:nvSpPr>
        <p:spPr>
          <a:xfrm>
            <a:off x="4880647" y="2566424"/>
            <a:ext cx="250000" cy="200000"/>
          </a:xfrm>
          <a:prstGeom prst="ellipse">
            <a:avLst/>
          </a:prstGeom>
          <a:noFill/>
          <a:ln w="1270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6" name="TextBox 75"/>
          <p:cNvSpPr txBox="1"/>
          <p:nvPr/>
        </p:nvSpPr>
        <p:spPr>
          <a:xfrm>
            <a:off x="4900647" y="3012516"/>
            <a:ext cx="210000" cy="18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000" i="0" b="1">
                <a:solidFill>
                  <a:srgbClr val="FF0000"/>
                </a:solidFill>
                <a:latin typeface="Calibri"/>
              </a:rPr>
              <a:t>12</a:t>
            </a:r>
          </a:p>
        </p:txBody>
      </p:sp>
      <p:sp>
        <p:nvSpPr>
          <p:cNvPr id="77" name="Oval 76"/>
          <p:cNvSpPr/>
          <p:nvPr/>
        </p:nvSpPr>
        <p:spPr>
          <a:xfrm>
            <a:off x="4880647" y="3002516"/>
            <a:ext cx="250000" cy="200000"/>
          </a:xfrm>
          <a:prstGeom prst="ellipse">
            <a:avLst/>
          </a:prstGeom>
          <a:noFill/>
          <a:ln w="1270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8" name="TextBox 77"/>
          <p:cNvSpPr txBox="1"/>
          <p:nvPr/>
        </p:nvSpPr>
        <p:spPr>
          <a:xfrm>
            <a:off x="6080851" y="3297163"/>
            <a:ext cx="150000" cy="18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000" i="0" b="1">
                <a:solidFill>
                  <a:srgbClr val="FF0000"/>
                </a:solidFill>
                <a:latin typeface="Calibri"/>
              </a:rPr>
              <a:t>6</a:t>
            </a:r>
          </a:p>
        </p:txBody>
      </p:sp>
      <p:sp>
        <p:nvSpPr>
          <p:cNvPr id="79" name="Oval 78"/>
          <p:cNvSpPr/>
          <p:nvPr/>
        </p:nvSpPr>
        <p:spPr>
          <a:xfrm>
            <a:off x="6060851" y="3287163"/>
            <a:ext cx="190000" cy="200000"/>
          </a:xfrm>
          <a:prstGeom prst="ellipse">
            <a:avLst/>
          </a:prstGeom>
          <a:noFill/>
          <a:ln w="1270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0" name="TextBox 79"/>
          <p:cNvSpPr txBox="1"/>
          <p:nvPr/>
        </p:nvSpPr>
        <p:spPr>
          <a:xfrm>
            <a:off x="6834010" y="1718515"/>
            <a:ext cx="210000" cy="18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000" i="0" b="1">
                <a:solidFill>
                  <a:srgbClr val="FF0000"/>
                </a:solidFill>
                <a:latin typeface="Calibri"/>
              </a:rPr>
              <a:t>11</a:t>
            </a:r>
          </a:p>
        </p:txBody>
      </p:sp>
      <p:sp>
        <p:nvSpPr>
          <p:cNvPr id="81" name="Oval 80"/>
          <p:cNvSpPr/>
          <p:nvPr/>
        </p:nvSpPr>
        <p:spPr>
          <a:xfrm>
            <a:off x="6814010" y="1708515"/>
            <a:ext cx="250000" cy="200000"/>
          </a:xfrm>
          <a:prstGeom prst="ellipse">
            <a:avLst/>
          </a:prstGeom>
          <a:noFill/>
          <a:ln w="1270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2" name="TextBox 81"/>
          <p:cNvSpPr txBox="1"/>
          <p:nvPr/>
        </p:nvSpPr>
        <p:spPr>
          <a:xfrm>
            <a:off x="6828656" y="2154997"/>
            <a:ext cx="150000" cy="18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000" i="0" b="1">
                <a:solidFill>
                  <a:srgbClr val="FF0000"/>
                </a:solidFill>
                <a:latin typeface="Calibri"/>
              </a:rPr>
              <a:t>6</a:t>
            </a:r>
          </a:p>
        </p:txBody>
      </p:sp>
      <p:sp>
        <p:nvSpPr>
          <p:cNvPr id="83" name="Oval 82"/>
          <p:cNvSpPr/>
          <p:nvPr/>
        </p:nvSpPr>
        <p:spPr>
          <a:xfrm>
            <a:off x="6808656" y="2144997"/>
            <a:ext cx="190000" cy="200000"/>
          </a:xfrm>
          <a:prstGeom prst="ellipse">
            <a:avLst/>
          </a:prstGeom>
          <a:noFill/>
          <a:ln w="1270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4" name="TextBox 83"/>
          <p:cNvSpPr txBox="1"/>
          <p:nvPr/>
        </p:nvSpPr>
        <p:spPr>
          <a:xfrm>
            <a:off x="6854858" y="2576492"/>
            <a:ext cx="210000" cy="18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000" i="0" b="1">
                <a:solidFill>
                  <a:srgbClr val="FF0000"/>
                </a:solidFill>
                <a:latin typeface="Calibri"/>
              </a:rPr>
              <a:t>12</a:t>
            </a:r>
          </a:p>
        </p:txBody>
      </p:sp>
      <p:sp>
        <p:nvSpPr>
          <p:cNvPr id="85" name="Oval 84"/>
          <p:cNvSpPr/>
          <p:nvPr/>
        </p:nvSpPr>
        <p:spPr>
          <a:xfrm>
            <a:off x="6834858" y="2566492"/>
            <a:ext cx="250000" cy="200000"/>
          </a:xfrm>
          <a:prstGeom prst="ellipse">
            <a:avLst/>
          </a:prstGeom>
          <a:noFill/>
          <a:ln w="1270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6" name="TextBox 85"/>
          <p:cNvSpPr txBox="1"/>
          <p:nvPr/>
        </p:nvSpPr>
        <p:spPr>
          <a:xfrm>
            <a:off x="6854858" y="3012448"/>
            <a:ext cx="210000" cy="18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000" i="0" b="1">
                <a:solidFill>
                  <a:srgbClr val="FF0000"/>
                </a:solidFill>
                <a:latin typeface="Calibri"/>
              </a:rPr>
              <a:t>11</a:t>
            </a:r>
          </a:p>
        </p:txBody>
      </p:sp>
      <p:sp>
        <p:nvSpPr>
          <p:cNvPr id="87" name="Oval 86"/>
          <p:cNvSpPr/>
          <p:nvPr/>
        </p:nvSpPr>
        <p:spPr>
          <a:xfrm>
            <a:off x="6834858" y="3002448"/>
            <a:ext cx="250000" cy="200000"/>
          </a:xfrm>
          <a:prstGeom prst="ellipse">
            <a:avLst/>
          </a:prstGeom>
          <a:noFill/>
          <a:ln w="1270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8" name="TextBox 87"/>
          <p:cNvSpPr txBox="1"/>
          <p:nvPr/>
        </p:nvSpPr>
        <p:spPr>
          <a:xfrm>
            <a:off x="7507333" y="1625379"/>
            <a:ext cx="210000" cy="18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000" i="0" b="1">
                <a:solidFill>
                  <a:srgbClr val="FF0000"/>
                </a:solidFill>
                <a:latin typeface="Calibri"/>
              </a:rPr>
              <a:t>22</a:t>
            </a:r>
          </a:p>
        </p:txBody>
      </p:sp>
      <p:sp>
        <p:nvSpPr>
          <p:cNvPr id="89" name="Oval 88"/>
          <p:cNvSpPr/>
          <p:nvPr/>
        </p:nvSpPr>
        <p:spPr>
          <a:xfrm>
            <a:off x="7487333" y="1615379"/>
            <a:ext cx="250000" cy="200000"/>
          </a:xfrm>
          <a:prstGeom prst="ellipse">
            <a:avLst/>
          </a:prstGeom>
          <a:noFill/>
          <a:ln w="1270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0" name="TextBox 89"/>
          <p:cNvSpPr txBox="1"/>
          <p:nvPr/>
        </p:nvSpPr>
        <p:spPr>
          <a:xfrm>
            <a:off x="7574894" y="2159487"/>
            <a:ext cx="150000" cy="18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000" i="0" b="1">
                <a:solidFill>
                  <a:srgbClr val="FF0000"/>
                </a:solidFill>
                <a:latin typeface="Calibri"/>
              </a:rPr>
              <a:t>7</a:t>
            </a:r>
          </a:p>
        </p:txBody>
      </p:sp>
      <p:sp>
        <p:nvSpPr>
          <p:cNvPr id="91" name="Oval 90"/>
          <p:cNvSpPr/>
          <p:nvPr/>
        </p:nvSpPr>
        <p:spPr>
          <a:xfrm>
            <a:off x="7554894" y="2149487"/>
            <a:ext cx="190000" cy="200000"/>
          </a:xfrm>
          <a:prstGeom prst="ellipse">
            <a:avLst/>
          </a:prstGeom>
          <a:noFill/>
          <a:ln w="1270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2" name="TextBox 91"/>
          <p:cNvSpPr txBox="1"/>
          <p:nvPr/>
        </p:nvSpPr>
        <p:spPr>
          <a:xfrm>
            <a:off x="7611724" y="2567693"/>
            <a:ext cx="210000" cy="18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000" i="0" b="1">
                <a:solidFill>
                  <a:srgbClr val="FF0000"/>
                </a:solidFill>
                <a:latin typeface="Calibri"/>
              </a:rPr>
              <a:t>11</a:t>
            </a:r>
          </a:p>
        </p:txBody>
      </p:sp>
      <p:sp>
        <p:nvSpPr>
          <p:cNvPr id="93" name="Oval 92"/>
          <p:cNvSpPr/>
          <p:nvPr/>
        </p:nvSpPr>
        <p:spPr>
          <a:xfrm>
            <a:off x="7591724" y="2557693"/>
            <a:ext cx="250000" cy="200000"/>
          </a:xfrm>
          <a:prstGeom prst="ellipse">
            <a:avLst/>
          </a:prstGeom>
          <a:noFill/>
          <a:ln w="1270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4" name="TextBox 93"/>
          <p:cNvSpPr txBox="1"/>
          <p:nvPr/>
        </p:nvSpPr>
        <p:spPr>
          <a:xfrm>
            <a:off x="7506820" y="3098205"/>
            <a:ext cx="210000" cy="18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000" i="0" b="1">
                <a:solidFill>
                  <a:srgbClr val="FF0000"/>
                </a:solidFill>
                <a:latin typeface="Calibri"/>
              </a:rPr>
              <a:t>17</a:t>
            </a:r>
          </a:p>
        </p:txBody>
      </p:sp>
      <p:sp>
        <p:nvSpPr>
          <p:cNvPr id="95" name="Oval 94"/>
          <p:cNvSpPr/>
          <p:nvPr/>
        </p:nvSpPr>
        <p:spPr>
          <a:xfrm>
            <a:off x="7486820" y="3088205"/>
            <a:ext cx="250000" cy="200000"/>
          </a:xfrm>
          <a:prstGeom prst="ellipse">
            <a:avLst/>
          </a:prstGeom>
          <a:noFill/>
          <a:ln w="1270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6" name="TextBox 95"/>
          <p:cNvSpPr txBox="1"/>
          <p:nvPr/>
        </p:nvSpPr>
        <p:spPr>
          <a:xfrm>
            <a:off x="4142266" y="1971303"/>
            <a:ext cx="210000" cy="18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000" i="0" b="1">
                <a:solidFill>
                  <a:srgbClr val="FF0000"/>
                </a:solidFill>
                <a:latin typeface="Calibri"/>
              </a:rPr>
              <a:t>22</a:t>
            </a:r>
          </a:p>
        </p:txBody>
      </p:sp>
      <p:sp>
        <p:nvSpPr>
          <p:cNvPr id="97" name="Oval 96"/>
          <p:cNvSpPr/>
          <p:nvPr/>
        </p:nvSpPr>
        <p:spPr>
          <a:xfrm>
            <a:off x="4122266" y="1961303"/>
            <a:ext cx="250000" cy="200000"/>
          </a:xfrm>
          <a:prstGeom prst="ellipse">
            <a:avLst/>
          </a:prstGeom>
          <a:noFill/>
          <a:ln w="1270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8" name="TextBox 97"/>
          <p:cNvSpPr txBox="1"/>
          <p:nvPr/>
        </p:nvSpPr>
        <p:spPr>
          <a:xfrm>
            <a:off x="4618579" y="2309730"/>
            <a:ext cx="210000" cy="18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000" i="0" b="1">
                <a:solidFill>
                  <a:srgbClr val="FF0000"/>
                </a:solidFill>
                <a:latin typeface="Calibri"/>
              </a:rPr>
              <a:t>17</a:t>
            </a:r>
          </a:p>
        </p:txBody>
      </p:sp>
      <p:sp>
        <p:nvSpPr>
          <p:cNvPr id="99" name="Oval 98"/>
          <p:cNvSpPr/>
          <p:nvPr/>
        </p:nvSpPr>
        <p:spPr>
          <a:xfrm>
            <a:off x="4598579" y="2299730"/>
            <a:ext cx="250000" cy="200000"/>
          </a:xfrm>
          <a:prstGeom prst="ellipse">
            <a:avLst/>
          </a:prstGeom>
          <a:noFill/>
          <a:ln w="1270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0" name="TextBox 99"/>
          <p:cNvSpPr txBox="1"/>
          <p:nvPr/>
        </p:nvSpPr>
        <p:spPr>
          <a:xfrm>
            <a:off x="4142443" y="2753249"/>
            <a:ext cx="210000" cy="18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000" i="0" b="1">
                <a:solidFill>
                  <a:srgbClr val="FF0000"/>
                </a:solidFill>
                <a:latin typeface="Calibri"/>
              </a:rPr>
              <a:t>18</a:t>
            </a:r>
          </a:p>
        </p:txBody>
      </p:sp>
      <p:sp>
        <p:nvSpPr>
          <p:cNvPr id="101" name="Oval 100"/>
          <p:cNvSpPr/>
          <p:nvPr/>
        </p:nvSpPr>
        <p:spPr>
          <a:xfrm>
            <a:off x="4122443" y="2743249"/>
            <a:ext cx="250000" cy="200000"/>
          </a:xfrm>
          <a:prstGeom prst="ellipse">
            <a:avLst/>
          </a:prstGeom>
          <a:noFill/>
          <a:ln w="1270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2" name="TextBox 101"/>
          <p:cNvSpPr txBox="1"/>
          <p:nvPr/>
        </p:nvSpPr>
        <p:spPr>
          <a:xfrm>
            <a:off x="8197636" y="2106766"/>
            <a:ext cx="210000" cy="18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000" i="0" b="1">
                <a:solidFill>
                  <a:srgbClr val="FF0000"/>
                </a:solidFill>
                <a:latin typeface="Calibri"/>
              </a:rPr>
              <a:t>29</a:t>
            </a:r>
          </a:p>
        </p:txBody>
      </p:sp>
      <p:sp>
        <p:nvSpPr>
          <p:cNvPr id="103" name="Oval 102"/>
          <p:cNvSpPr/>
          <p:nvPr/>
        </p:nvSpPr>
        <p:spPr>
          <a:xfrm>
            <a:off x="8177636" y="2096766"/>
            <a:ext cx="250000" cy="200000"/>
          </a:xfrm>
          <a:prstGeom prst="ellipse">
            <a:avLst/>
          </a:prstGeom>
          <a:noFill/>
          <a:ln w="1270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4" name="TextBox 103"/>
          <p:cNvSpPr txBox="1"/>
          <p:nvPr/>
        </p:nvSpPr>
        <p:spPr>
          <a:xfrm>
            <a:off x="8197636" y="2620414"/>
            <a:ext cx="210000" cy="18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000" i="0" b="1">
                <a:solidFill>
                  <a:srgbClr val="FF0000"/>
                </a:solidFill>
                <a:latin typeface="Calibri"/>
              </a:rPr>
              <a:t>28</a:t>
            </a:r>
          </a:p>
        </p:txBody>
      </p:sp>
      <p:sp>
        <p:nvSpPr>
          <p:cNvPr id="105" name="Oval 104"/>
          <p:cNvSpPr/>
          <p:nvPr/>
        </p:nvSpPr>
        <p:spPr>
          <a:xfrm>
            <a:off x="8177636" y="2610414"/>
            <a:ext cx="250000" cy="200000"/>
          </a:xfrm>
          <a:prstGeom prst="ellipse">
            <a:avLst/>
          </a:prstGeom>
          <a:noFill/>
          <a:ln w="1270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6" name="Rectangle 105"/>
          <p:cNvSpPr/>
          <p:nvPr/>
        </p:nvSpPr>
        <p:spPr>
          <a:xfrm>
            <a:off x="4077659" y="3821592"/>
            <a:ext cx="1882978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7" name="Isosceles Triangle 106"/>
          <p:cNvSpPr/>
          <p:nvPr/>
        </p:nvSpPr>
        <p:spPr>
          <a:xfrm rot="5400000">
            <a:off x="5077297" y="3791117"/>
            <a:ext cx="72000" cy="8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8" name="TextBox 107"/>
          <p:cNvSpPr txBox="1"/>
          <p:nvPr/>
        </p:nvSpPr>
        <p:spPr>
          <a:xfrm>
            <a:off x="4619148" y="3657287"/>
            <a:ext cx="8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000" i="0" b="0">
                <a:solidFill>
                  <a:srgbClr val="000000"/>
                </a:solidFill>
                <a:latin typeface="Calibri"/>
              </a:rPr>
              <a:t>11</a:t>
            </a:r>
          </a:p>
        </p:txBody>
      </p:sp>
      <p:sp>
        <p:nvSpPr>
          <p:cNvPr id="109" name="Rectangle 108"/>
          <p:cNvSpPr/>
          <p:nvPr/>
        </p:nvSpPr>
        <p:spPr>
          <a:xfrm rot="1352207">
            <a:off x="4038870" y="4016272"/>
            <a:ext cx="1015876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0" name="Isosceles Triangle 109"/>
          <p:cNvSpPr/>
          <p:nvPr/>
        </p:nvSpPr>
        <p:spPr>
          <a:xfrm rot="6752207">
            <a:off x="4557723" y="4005265"/>
            <a:ext cx="72000" cy="8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1" name="TextBox 110"/>
          <p:cNvSpPr txBox="1"/>
          <p:nvPr/>
        </p:nvSpPr>
        <p:spPr>
          <a:xfrm>
            <a:off x="3980070" y="3920033"/>
            <a:ext cx="8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000" i="0" b="0">
                <a:solidFill>
                  <a:srgbClr val="000000"/>
                </a:solidFill>
                <a:latin typeface="Calibri"/>
              </a:rPr>
              <a:t>11</a:t>
            </a:r>
          </a:p>
        </p:txBody>
      </p:sp>
      <p:sp>
        <p:nvSpPr>
          <p:cNvPr id="112" name="Rectangle 111"/>
          <p:cNvSpPr/>
          <p:nvPr/>
        </p:nvSpPr>
        <p:spPr>
          <a:xfrm rot="20267791">
            <a:off x="4040084" y="4402443"/>
            <a:ext cx="1013447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3" name="Isosceles Triangle 112"/>
          <p:cNvSpPr/>
          <p:nvPr/>
        </p:nvSpPr>
        <p:spPr>
          <a:xfrm rot="4067791">
            <a:off x="4557723" y="4352819"/>
            <a:ext cx="72000" cy="8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4" name="TextBox 113"/>
          <p:cNvSpPr txBox="1"/>
          <p:nvPr/>
        </p:nvSpPr>
        <p:spPr>
          <a:xfrm>
            <a:off x="3961669" y="4304284"/>
            <a:ext cx="8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000" i="0" b="0">
                <a:solidFill>
                  <a:srgbClr val="000000"/>
                </a:solidFill>
                <a:latin typeface="Calibri"/>
              </a:rPr>
              <a:t>6</a:t>
            </a:r>
          </a:p>
        </p:txBody>
      </p:sp>
      <p:sp>
        <p:nvSpPr>
          <p:cNvPr id="115" name="Rectangle 114"/>
          <p:cNvSpPr/>
          <p:nvPr/>
        </p:nvSpPr>
        <p:spPr>
          <a:xfrm rot="1332209">
            <a:off x="4040084" y="4785421"/>
            <a:ext cx="1013447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6" name="Isosceles Triangle 115"/>
          <p:cNvSpPr/>
          <p:nvPr/>
        </p:nvSpPr>
        <p:spPr>
          <a:xfrm rot="6732209">
            <a:off x="4557723" y="4774095"/>
            <a:ext cx="72000" cy="8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7" name="TextBox 116"/>
          <p:cNvSpPr txBox="1"/>
          <p:nvPr/>
        </p:nvSpPr>
        <p:spPr>
          <a:xfrm>
            <a:off x="3961669" y="4682630"/>
            <a:ext cx="8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000" i="0" b="0">
                <a:solidFill>
                  <a:srgbClr val="000000"/>
                </a:solidFill>
                <a:latin typeface="Calibri"/>
              </a:rPr>
              <a:t>11</a:t>
            </a:r>
          </a:p>
        </p:txBody>
      </p:sp>
      <p:sp>
        <p:nvSpPr>
          <p:cNvPr id="118" name="Rectangle 117"/>
          <p:cNvSpPr/>
          <p:nvPr/>
        </p:nvSpPr>
        <p:spPr>
          <a:xfrm rot="20267791">
            <a:off x="4040084" y="5168400"/>
            <a:ext cx="1013447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9" name="Isosceles Triangle 118"/>
          <p:cNvSpPr/>
          <p:nvPr/>
        </p:nvSpPr>
        <p:spPr>
          <a:xfrm rot="4067791">
            <a:off x="4557723" y="5118776"/>
            <a:ext cx="72000" cy="8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0" name="TextBox 119"/>
          <p:cNvSpPr txBox="1"/>
          <p:nvPr/>
        </p:nvSpPr>
        <p:spPr>
          <a:xfrm>
            <a:off x="3961669" y="5070241"/>
            <a:ext cx="8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000" i="0" b="0">
                <a:solidFill>
                  <a:srgbClr val="000000"/>
                </a:solidFill>
                <a:latin typeface="Calibri"/>
              </a:rPr>
              <a:t>12</a:t>
            </a:r>
          </a:p>
        </p:txBody>
      </p:sp>
      <p:sp>
        <p:nvSpPr>
          <p:cNvPr id="121" name="Rectangle 120"/>
          <p:cNvSpPr/>
          <p:nvPr/>
        </p:nvSpPr>
        <p:spPr>
          <a:xfrm>
            <a:off x="4077659" y="5359889"/>
            <a:ext cx="1882978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2" name="Isosceles Triangle 121"/>
          <p:cNvSpPr/>
          <p:nvPr/>
        </p:nvSpPr>
        <p:spPr>
          <a:xfrm rot="5400000">
            <a:off x="5077297" y="5329414"/>
            <a:ext cx="72000" cy="8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3" name="TextBox 122"/>
          <p:cNvSpPr txBox="1"/>
          <p:nvPr/>
        </p:nvSpPr>
        <p:spPr>
          <a:xfrm>
            <a:off x="4619148" y="5323244"/>
            <a:ext cx="8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000" i="0" b="0">
                <a:solidFill>
                  <a:srgbClr val="000000"/>
                </a:solidFill>
                <a:latin typeface="Calibri"/>
              </a:rPr>
              <a:t>6</a:t>
            </a:r>
          </a:p>
        </p:txBody>
      </p:sp>
      <p:sp>
        <p:nvSpPr>
          <p:cNvPr id="124" name="Rectangle 123"/>
          <p:cNvSpPr/>
          <p:nvPr/>
        </p:nvSpPr>
        <p:spPr>
          <a:xfrm rot="20256024">
            <a:off x="4977410" y="4016272"/>
            <a:ext cx="1021775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5" name="Isosceles Triangle 124"/>
          <p:cNvSpPr/>
          <p:nvPr/>
        </p:nvSpPr>
        <p:spPr>
          <a:xfrm rot="4056024">
            <a:off x="5499531" y="3966329"/>
            <a:ext cx="72000" cy="8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6" name="TextBox 125"/>
          <p:cNvSpPr txBox="1"/>
          <p:nvPr/>
        </p:nvSpPr>
        <p:spPr>
          <a:xfrm>
            <a:off x="5255843" y="3920095"/>
            <a:ext cx="8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000" i="0" b="0">
                <a:solidFill>
                  <a:srgbClr val="000000"/>
                </a:solidFill>
                <a:latin typeface="Calibri"/>
              </a:rPr>
              <a:t>11</a:t>
            </a:r>
          </a:p>
        </p:txBody>
      </p:sp>
      <p:sp>
        <p:nvSpPr>
          <p:cNvPr id="127" name="Rectangle 126"/>
          <p:cNvSpPr/>
          <p:nvPr/>
        </p:nvSpPr>
        <p:spPr>
          <a:xfrm rot="1324074">
            <a:off x="4978617" y="4402443"/>
            <a:ext cx="1019359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8" name="Isosceles Triangle 127"/>
          <p:cNvSpPr/>
          <p:nvPr/>
        </p:nvSpPr>
        <p:spPr>
          <a:xfrm rot="6724074">
            <a:off x="5499531" y="4391117"/>
            <a:ext cx="72000" cy="8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9" name="TextBox 128"/>
          <p:cNvSpPr txBox="1"/>
          <p:nvPr/>
        </p:nvSpPr>
        <p:spPr>
          <a:xfrm>
            <a:off x="5283820" y="4308053"/>
            <a:ext cx="8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000" i="0" b="0">
                <a:solidFill>
                  <a:srgbClr val="000000"/>
                </a:solidFill>
                <a:latin typeface="Calibri"/>
              </a:rPr>
              <a:t>7</a:t>
            </a:r>
          </a:p>
        </p:txBody>
      </p:sp>
      <p:sp>
        <p:nvSpPr>
          <p:cNvPr id="130" name="Rectangle 129"/>
          <p:cNvSpPr/>
          <p:nvPr/>
        </p:nvSpPr>
        <p:spPr>
          <a:xfrm rot="20275926">
            <a:off x="4978617" y="4785421"/>
            <a:ext cx="1019359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1" name="Isosceles Triangle 130"/>
          <p:cNvSpPr/>
          <p:nvPr/>
        </p:nvSpPr>
        <p:spPr>
          <a:xfrm rot="4075926">
            <a:off x="5499531" y="4735797"/>
            <a:ext cx="72000" cy="8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2" name="TextBox 131"/>
          <p:cNvSpPr txBox="1"/>
          <p:nvPr/>
        </p:nvSpPr>
        <p:spPr>
          <a:xfrm>
            <a:off x="5274373" y="4682691"/>
            <a:ext cx="8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000" i="0" b="0">
                <a:solidFill>
                  <a:srgbClr val="000000"/>
                </a:solidFill>
                <a:latin typeface="Calibri"/>
              </a:rPr>
              <a:t>12</a:t>
            </a:r>
          </a:p>
        </p:txBody>
      </p:sp>
      <p:sp>
        <p:nvSpPr>
          <p:cNvPr id="133" name="Rectangle 132"/>
          <p:cNvSpPr/>
          <p:nvPr/>
        </p:nvSpPr>
        <p:spPr>
          <a:xfrm rot="1324074">
            <a:off x="4978617" y="5168400"/>
            <a:ext cx="1019359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4" name="Isosceles Triangle 133"/>
          <p:cNvSpPr/>
          <p:nvPr/>
        </p:nvSpPr>
        <p:spPr>
          <a:xfrm rot="6724074">
            <a:off x="5499531" y="5157074"/>
            <a:ext cx="72000" cy="8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5" name="TextBox 134"/>
          <p:cNvSpPr txBox="1"/>
          <p:nvPr/>
        </p:nvSpPr>
        <p:spPr>
          <a:xfrm>
            <a:off x="5274373" y="5070181"/>
            <a:ext cx="8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000" i="0" b="0">
                <a:solidFill>
                  <a:srgbClr val="000000"/>
                </a:solidFill>
                <a:latin typeface="Calibri"/>
              </a:rPr>
              <a:t>11</a:t>
            </a:r>
          </a:p>
        </p:txBody>
      </p:sp>
      <p:sp>
        <p:nvSpPr>
          <p:cNvPr id="136" name="Rectangle 135"/>
          <p:cNvSpPr/>
          <p:nvPr/>
        </p:nvSpPr>
        <p:spPr>
          <a:xfrm rot="2083740">
            <a:off x="5899761" y="4016272"/>
            <a:ext cx="683455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7" name="Isosceles Triangle 136"/>
          <p:cNvSpPr/>
          <p:nvPr/>
        </p:nvSpPr>
        <p:spPr>
          <a:xfrm rot="7483740">
            <a:off x="6233574" y="4005265"/>
            <a:ext cx="72000" cy="8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8" name="TextBox 137"/>
          <p:cNvSpPr txBox="1"/>
          <p:nvPr/>
        </p:nvSpPr>
        <p:spPr>
          <a:xfrm>
            <a:off x="5854313" y="3837313"/>
            <a:ext cx="8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000" i="0" b="0">
                <a:solidFill>
                  <a:srgbClr val="000000"/>
                </a:solidFill>
                <a:latin typeface="Calibri"/>
              </a:rPr>
              <a:t>24</a:t>
            </a:r>
          </a:p>
        </p:txBody>
      </p:sp>
      <p:sp>
        <p:nvSpPr>
          <p:cNvPr id="139" name="Rectangle 138"/>
          <p:cNvSpPr/>
          <p:nvPr/>
        </p:nvSpPr>
        <p:spPr>
          <a:xfrm rot="19542787">
            <a:off x="5901569" y="4402443"/>
            <a:ext cx="679839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0" name="Isosceles Triangle 139"/>
          <p:cNvSpPr/>
          <p:nvPr/>
        </p:nvSpPr>
        <p:spPr>
          <a:xfrm rot="3342787">
            <a:off x="6233574" y="4352819"/>
            <a:ext cx="72000" cy="8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1" name="TextBox 140"/>
          <p:cNvSpPr txBox="1"/>
          <p:nvPr/>
        </p:nvSpPr>
        <p:spPr>
          <a:xfrm>
            <a:off x="5947098" y="4312044"/>
            <a:ext cx="8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000" i="0" b="0">
                <a:solidFill>
                  <a:srgbClr val="000000"/>
                </a:solidFill>
                <a:latin typeface="Calibri"/>
              </a:rPr>
              <a:t>8</a:t>
            </a:r>
          </a:p>
        </p:txBody>
      </p:sp>
      <p:sp>
        <p:nvSpPr>
          <p:cNvPr id="142" name="Rectangle 141"/>
          <p:cNvSpPr/>
          <p:nvPr/>
        </p:nvSpPr>
        <p:spPr>
          <a:xfrm rot="2057213">
            <a:off x="5901569" y="4785421"/>
            <a:ext cx="679839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3" name="Isosceles Triangle 142"/>
          <p:cNvSpPr/>
          <p:nvPr/>
        </p:nvSpPr>
        <p:spPr>
          <a:xfrm rot="7457213">
            <a:off x="6233574" y="4774095"/>
            <a:ext cx="72000" cy="8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4" name="TextBox 143"/>
          <p:cNvSpPr txBox="1"/>
          <p:nvPr/>
        </p:nvSpPr>
        <p:spPr>
          <a:xfrm>
            <a:off x="5947098" y="4674870"/>
            <a:ext cx="8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000" i="0" b="0">
                <a:solidFill>
                  <a:srgbClr val="000000"/>
                </a:solidFill>
                <a:latin typeface="Calibri"/>
              </a:rPr>
              <a:t>12</a:t>
            </a:r>
          </a:p>
        </p:txBody>
      </p:sp>
      <p:sp>
        <p:nvSpPr>
          <p:cNvPr id="145" name="Rectangle 144"/>
          <p:cNvSpPr/>
          <p:nvPr/>
        </p:nvSpPr>
        <p:spPr>
          <a:xfrm rot="19542787">
            <a:off x="5901569" y="5168400"/>
            <a:ext cx="679839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6" name="Isosceles Triangle 145"/>
          <p:cNvSpPr/>
          <p:nvPr/>
        </p:nvSpPr>
        <p:spPr>
          <a:xfrm rot="3342787">
            <a:off x="6233574" y="5118776"/>
            <a:ext cx="72000" cy="8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7" name="TextBox 146"/>
          <p:cNvSpPr txBox="1"/>
          <p:nvPr/>
        </p:nvSpPr>
        <p:spPr>
          <a:xfrm>
            <a:off x="5853856" y="5146404"/>
            <a:ext cx="8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000" i="0" b="0">
                <a:solidFill>
                  <a:srgbClr val="000000"/>
                </a:solidFill>
                <a:latin typeface="Calibri"/>
              </a:rPr>
              <a:t>18</a:t>
            </a:r>
          </a:p>
        </p:txBody>
      </p:sp>
      <p:sp>
        <p:nvSpPr>
          <p:cNvPr id="148" name="Oval 147"/>
          <p:cNvSpPr/>
          <p:nvPr/>
        </p:nvSpPr>
        <p:spPr>
          <a:xfrm>
            <a:off x="4057912" y="3811369"/>
            <a:ext cx="39494" cy="39494"/>
          </a:xfrm>
          <a:prstGeom prst="ellips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9" name="TextBox 148"/>
          <p:cNvSpPr txBox="1"/>
          <p:nvPr/>
        </p:nvSpPr>
        <p:spPr>
          <a:xfrm>
            <a:off x="3759840" y="3711117"/>
            <a:ext cx="500000" cy="24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1" b="0">
                <a:solidFill>
                  <a:srgbClr val="000000"/>
                </a:solidFill>
                <a:latin typeface="Times New Roman"/>
              </a:rPr>
              <a:t>S</a:t>
            </a:r>
            <a:r>
              <a:rPr sz="800" i="1" b="0" baseline="-25000">
                <a:solidFill>
                  <a:srgbClr val="000000"/>
                </a:solidFill>
                <a:latin typeface="Times New Roman"/>
              </a:rPr>
              <a:t>1</a:t>
            </a:r>
          </a:p>
        </p:txBody>
      </p:sp>
      <p:sp>
        <p:nvSpPr>
          <p:cNvPr id="150" name="Oval 149"/>
          <p:cNvSpPr/>
          <p:nvPr/>
        </p:nvSpPr>
        <p:spPr>
          <a:xfrm>
            <a:off x="5940890" y="3811369"/>
            <a:ext cx="39494" cy="39494"/>
          </a:xfrm>
          <a:prstGeom prst="ellips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1" name="TextBox 150"/>
          <p:cNvSpPr txBox="1"/>
          <p:nvPr/>
        </p:nvSpPr>
        <p:spPr>
          <a:xfrm>
            <a:off x="5710638" y="3631329"/>
            <a:ext cx="500000" cy="24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1" b="0">
                <a:solidFill>
                  <a:srgbClr val="000000"/>
                </a:solidFill>
                <a:latin typeface="Times New Roman"/>
              </a:rPr>
              <a:t>C</a:t>
            </a:r>
          </a:p>
        </p:txBody>
      </p:sp>
      <p:sp>
        <p:nvSpPr>
          <p:cNvPr id="152" name="Oval 151"/>
          <p:cNvSpPr/>
          <p:nvPr/>
        </p:nvSpPr>
        <p:spPr>
          <a:xfrm>
            <a:off x="4996210" y="4200731"/>
            <a:ext cx="39494" cy="39494"/>
          </a:xfrm>
          <a:prstGeom prst="ellips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3" name="TextBox 152"/>
          <p:cNvSpPr txBox="1"/>
          <p:nvPr/>
        </p:nvSpPr>
        <p:spPr>
          <a:xfrm>
            <a:off x="4765957" y="4016702"/>
            <a:ext cx="500000" cy="24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1" b="0">
                <a:solidFill>
                  <a:srgbClr val="000000"/>
                </a:solidFill>
                <a:latin typeface="Times New Roman"/>
              </a:rPr>
              <a:t>A</a:t>
            </a:r>
          </a:p>
        </p:txBody>
      </p:sp>
      <p:sp>
        <p:nvSpPr>
          <p:cNvPr id="154" name="Oval 153"/>
          <p:cNvSpPr/>
          <p:nvPr/>
        </p:nvSpPr>
        <p:spPr>
          <a:xfrm>
            <a:off x="6502593" y="4200731"/>
            <a:ext cx="39494" cy="39494"/>
          </a:xfrm>
          <a:prstGeom prst="ellips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5" name="TextBox 154"/>
          <p:cNvSpPr txBox="1"/>
          <p:nvPr/>
        </p:nvSpPr>
        <p:spPr>
          <a:xfrm>
            <a:off x="6340159" y="4100478"/>
            <a:ext cx="500000" cy="24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1" b="0">
                <a:solidFill>
                  <a:srgbClr val="000000"/>
                </a:solidFill>
                <a:latin typeface="Times New Roman"/>
              </a:rPr>
              <a:t>T</a:t>
            </a:r>
            <a:r>
              <a:rPr sz="800" i="1" b="0" baseline="-25000">
                <a:solidFill>
                  <a:srgbClr val="000000"/>
                </a:solidFill>
                <a:latin typeface="Times New Roman"/>
              </a:rPr>
              <a:t>1</a:t>
            </a:r>
          </a:p>
        </p:txBody>
      </p:sp>
      <p:sp>
        <p:nvSpPr>
          <p:cNvPr id="156" name="Oval 155"/>
          <p:cNvSpPr/>
          <p:nvPr/>
        </p:nvSpPr>
        <p:spPr>
          <a:xfrm>
            <a:off x="4057912" y="4583710"/>
            <a:ext cx="39494" cy="39494"/>
          </a:xfrm>
          <a:prstGeom prst="ellips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7" name="TextBox 156"/>
          <p:cNvSpPr txBox="1"/>
          <p:nvPr/>
        </p:nvSpPr>
        <p:spPr>
          <a:xfrm>
            <a:off x="3759840" y="4483457"/>
            <a:ext cx="500000" cy="24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1" b="0">
                <a:solidFill>
                  <a:srgbClr val="000000"/>
                </a:solidFill>
                <a:latin typeface="Times New Roman"/>
              </a:rPr>
              <a:t>S</a:t>
            </a:r>
            <a:r>
              <a:rPr sz="800" i="1" b="0" baseline="-25000">
                <a:solidFill>
                  <a:srgbClr val="000000"/>
                </a:solidFill>
                <a:latin typeface="Times New Roman"/>
              </a:rPr>
              <a:t>2</a:t>
            </a:r>
          </a:p>
        </p:txBody>
      </p:sp>
      <p:sp>
        <p:nvSpPr>
          <p:cNvPr id="158" name="Oval 157"/>
          <p:cNvSpPr/>
          <p:nvPr/>
        </p:nvSpPr>
        <p:spPr>
          <a:xfrm>
            <a:off x="5940890" y="4583710"/>
            <a:ext cx="39494" cy="39494"/>
          </a:xfrm>
          <a:prstGeom prst="ellips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9" name="TextBox 158"/>
          <p:cNvSpPr txBox="1"/>
          <p:nvPr/>
        </p:nvSpPr>
        <p:spPr>
          <a:xfrm>
            <a:off x="5710638" y="4403670"/>
            <a:ext cx="500000" cy="24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1" b="0">
                <a:solidFill>
                  <a:srgbClr val="000000"/>
                </a:solidFill>
                <a:latin typeface="Times New Roman"/>
              </a:rPr>
              <a:t>D</a:t>
            </a:r>
          </a:p>
        </p:txBody>
      </p:sp>
      <p:sp>
        <p:nvSpPr>
          <p:cNvPr id="160" name="Oval 159"/>
          <p:cNvSpPr/>
          <p:nvPr/>
        </p:nvSpPr>
        <p:spPr>
          <a:xfrm>
            <a:off x="4996210" y="4966688"/>
            <a:ext cx="39494" cy="39494"/>
          </a:xfrm>
          <a:prstGeom prst="ellips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1" name="TextBox 160"/>
          <p:cNvSpPr txBox="1"/>
          <p:nvPr/>
        </p:nvSpPr>
        <p:spPr>
          <a:xfrm>
            <a:off x="4765957" y="4950212"/>
            <a:ext cx="500000" cy="24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1" b="0">
                <a:solidFill>
                  <a:srgbClr val="000000"/>
                </a:solidFill>
                <a:latin typeface="Times New Roman"/>
              </a:rPr>
              <a:t>B</a:t>
            </a:r>
          </a:p>
        </p:txBody>
      </p:sp>
      <p:sp>
        <p:nvSpPr>
          <p:cNvPr id="162" name="Oval 161"/>
          <p:cNvSpPr/>
          <p:nvPr/>
        </p:nvSpPr>
        <p:spPr>
          <a:xfrm>
            <a:off x="6502593" y="4966688"/>
            <a:ext cx="39494" cy="39494"/>
          </a:xfrm>
          <a:prstGeom prst="ellips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3" name="TextBox 162"/>
          <p:cNvSpPr txBox="1"/>
          <p:nvPr/>
        </p:nvSpPr>
        <p:spPr>
          <a:xfrm>
            <a:off x="6340159" y="4866436"/>
            <a:ext cx="500000" cy="24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1" b="0">
                <a:solidFill>
                  <a:srgbClr val="000000"/>
                </a:solidFill>
                <a:latin typeface="Times New Roman"/>
              </a:rPr>
              <a:t>T</a:t>
            </a:r>
            <a:r>
              <a:rPr sz="800" i="1" b="0" baseline="-25000">
                <a:solidFill>
                  <a:srgbClr val="000000"/>
                </a:solidFill>
                <a:latin typeface="Times New Roman"/>
              </a:rPr>
              <a:t>2</a:t>
            </a:r>
          </a:p>
        </p:txBody>
      </p:sp>
      <p:sp>
        <p:nvSpPr>
          <p:cNvPr id="164" name="Oval 163"/>
          <p:cNvSpPr/>
          <p:nvPr/>
        </p:nvSpPr>
        <p:spPr>
          <a:xfrm>
            <a:off x="4057912" y="5349667"/>
            <a:ext cx="39494" cy="39494"/>
          </a:xfrm>
          <a:prstGeom prst="ellips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5" name="TextBox 164"/>
          <p:cNvSpPr txBox="1"/>
          <p:nvPr/>
        </p:nvSpPr>
        <p:spPr>
          <a:xfrm>
            <a:off x="3759840" y="5249414"/>
            <a:ext cx="500000" cy="24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1" b="0">
                <a:solidFill>
                  <a:srgbClr val="000000"/>
                </a:solidFill>
                <a:latin typeface="Times New Roman"/>
              </a:rPr>
              <a:t>S</a:t>
            </a:r>
            <a:r>
              <a:rPr sz="800" i="1" b="0" baseline="-25000">
                <a:solidFill>
                  <a:srgbClr val="000000"/>
                </a:solidFill>
                <a:latin typeface="Times New Roman"/>
              </a:rPr>
              <a:t>3</a:t>
            </a:r>
          </a:p>
        </p:txBody>
      </p:sp>
      <p:sp>
        <p:nvSpPr>
          <p:cNvPr id="166" name="Oval 165"/>
          <p:cNvSpPr/>
          <p:nvPr/>
        </p:nvSpPr>
        <p:spPr>
          <a:xfrm>
            <a:off x="5940890" y="5349667"/>
            <a:ext cx="39494" cy="39494"/>
          </a:xfrm>
          <a:prstGeom prst="ellips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7" name="TextBox 166"/>
          <p:cNvSpPr txBox="1"/>
          <p:nvPr/>
        </p:nvSpPr>
        <p:spPr>
          <a:xfrm>
            <a:off x="5710638" y="5329202"/>
            <a:ext cx="500000" cy="24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1" b="0">
                <a:solidFill>
                  <a:srgbClr val="000000"/>
                </a:solidFill>
                <a:latin typeface="Times New Roman"/>
              </a:rPr>
              <a:t>E</a:t>
            </a:r>
          </a:p>
        </p:txBody>
      </p:sp>
      <p:sp>
        <p:nvSpPr>
          <p:cNvPr id="168" name="Rectangle 167"/>
          <p:cNvSpPr/>
          <p:nvPr/>
        </p:nvSpPr>
        <p:spPr>
          <a:xfrm rot="5400000">
            <a:off x="4565972" y="3672591"/>
            <a:ext cx="70183" cy="250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9" name="Rectangle 168"/>
          <p:cNvSpPr/>
          <p:nvPr/>
        </p:nvSpPr>
        <p:spPr>
          <a:xfrm rot="5400000">
            <a:off x="4565972" y="3812958"/>
            <a:ext cx="70183" cy="250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0" name="Rectangle 169"/>
          <p:cNvSpPr/>
          <p:nvPr/>
        </p:nvSpPr>
        <p:spPr>
          <a:xfrm rot="5400000">
            <a:off x="4565972" y="3953324"/>
            <a:ext cx="70183" cy="250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1" name="Rectangle 170"/>
          <p:cNvSpPr/>
          <p:nvPr/>
        </p:nvSpPr>
        <p:spPr>
          <a:xfrm rot="5400000">
            <a:off x="4565972" y="4093690"/>
            <a:ext cx="70183" cy="250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2" name="Rectangle 171"/>
          <p:cNvSpPr/>
          <p:nvPr/>
        </p:nvSpPr>
        <p:spPr>
          <a:xfrm rot="5400000">
            <a:off x="4565972" y="4234057"/>
            <a:ext cx="70183" cy="250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3" name="Rectangle 172"/>
          <p:cNvSpPr/>
          <p:nvPr/>
        </p:nvSpPr>
        <p:spPr>
          <a:xfrm rot="5400000">
            <a:off x="4565972" y="4374423"/>
            <a:ext cx="70183" cy="250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4" name="Rectangle 173"/>
          <p:cNvSpPr/>
          <p:nvPr/>
        </p:nvSpPr>
        <p:spPr>
          <a:xfrm rot="5400000">
            <a:off x="4565972" y="4514790"/>
            <a:ext cx="70183" cy="250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5" name="Rectangle 174"/>
          <p:cNvSpPr/>
          <p:nvPr/>
        </p:nvSpPr>
        <p:spPr>
          <a:xfrm rot="5400000">
            <a:off x="4565972" y="4655156"/>
            <a:ext cx="70183" cy="250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6" name="Rectangle 175"/>
          <p:cNvSpPr/>
          <p:nvPr/>
        </p:nvSpPr>
        <p:spPr>
          <a:xfrm rot="5400000">
            <a:off x="4565972" y="4795523"/>
            <a:ext cx="70183" cy="250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7" name="Rectangle 176"/>
          <p:cNvSpPr/>
          <p:nvPr/>
        </p:nvSpPr>
        <p:spPr>
          <a:xfrm rot="5400000">
            <a:off x="4565972" y="4935889"/>
            <a:ext cx="70183" cy="250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8" name="Rectangle 177"/>
          <p:cNvSpPr/>
          <p:nvPr/>
        </p:nvSpPr>
        <p:spPr>
          <a:xfrm rot="5400000">
            <a:off x="4565972" y="5076255"/>
            <a:ext cx="70183" cy="250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9" name="Rectangle 178"/>
          <p:cNvSpPr/>
          <p:nvPr/>
        </p:nvSpPr>
        <p:spPr>
          <a:xfrm rot="5400000">
            <a:off x="4565972" y="5216622"/>
            <a:ext cx="70183" cy="250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0" name="Rectangle 179"/>
          <p:cNvSpPr/>
          <p:nvPr/>
        </p:nvSpPr>
        <p:spPr>
          <a:xfrm rot="5400000">
            <a:off x="4565972" y="5356988"/>
            <a:ext cx="70183" cy="250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1" name="Rectangle 180"/>
          <p:cNvSpPr/>
          <p:nvPr/>
        </p:nvSpPr>
        <p:spPr>
          <a:xfrm rot="5400000">
            <a:off x="4565972" y="5497355"/>
            <a:ext cx="70183" cy="250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2" name="TextBox 181"/>
          <p:cNvSpPr txBox="1"/>
          <p:nvPr/>
        </p:nvSpPr>
        <p:spPr>
          <a:xfrm>
            <a:off x="4301063" y="3420000"/>
            <a:ext cx="600000" cy="20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0" b="0">
                <a:solidFill>
                  <a:srgbClr val="FF0000"/>
                </a:solidFill>
                <a:latin typeface="Calibri"/>
              </a:rPr>
              <a:t>Cut 1</a:t>
            </a:r>
          </a:p>
        </p:txBody>
      </p:sp>
      <p:sp>
        <p:nvSpPr>
          <p:cNvPr id="183" name="TextBox 182"/>
          <p:cNvSpPr txBox="1"/>
          <p:nvPr/>
        </p:nvSpPr>
        <p:spPr>
          <a:xfrm>
            <a:off x="6700000" y="3800000"/>
            <a:ext cx="2200000" cy="5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FF0000"/>
                </a:solidFill>
                <a:latin typeface="Calibri"/>
              </a:rPr>
              <a:t>Cut 1 = 11 + 11 + 6 + 11 + 12 + 6</a:t>
            </a:r>
          </a:p>
          <a:p>
            <a:pPr algn="l"/>
            <a:r>
              <a:rPr sz="1100" b="0" i="0">
                <a:solidFill>
                  <a:srgbClr val="FF0000"/>
                </a:solidFill>
                <a:latin typeface="Calibri"/>
              </a:rPr>
              <a:t>         = 57</a:t>
            </a:r>
          </a:p>
        </p:txBody>
      </p:sp>
      <p:sp>
        <p:nvSpPr>
          <p:cNvPr id="184" name="Rectangle 183"/>
          <p:cNvSpPr/>
          <p:nvPr/>
        </p:nvSpPr>
        <p:spPr>
          <a:xfrm rot="6426164">
            <a:off x="5340420" y="3680718"/>
            <a:ext cx="90435" cy="25000"/>
          </a:xfrm>
          <a:prstGeom prst="rect">
            <a:avLst/>
          </a:prstGeom>
          <a:solidFill>
            <a:srgbClr val="000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5" name="Rectangle 184"/>
          <p:cNvSpPr/>
          <p:nvPr/>
        </p:nvSpPr>
        <p:spPr>
          <a:xfrm rot="6426164">
            <a:off x="5287229" y="3853590"/>
            <a:ext cx="90435" cy="25000"/>
          </a:xfrm>
          <a:prstGeom prst="rect">
            <a:avLst/>
          </a:prstGeom>
          <a:solidFill>
            <a:srgbClr val="000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6" name="Rectangle 185"/>
          <p:cNvSpPr/>
          <p:nvPr/>
        </p:nvSpPr>
        <p:spPr>
          <a:xfrm rot="9408085">
            <a:off x="5246264" y="3911768"/>
            <a:ext cx="75955" cy="25000"/>
          </a:xfrm>
          <a:prstGeom prst="rect">
            <a:avLst/>
          </a:prstGeom>
          <a:solidFill>
            <a:srgbClr val="000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7" name="Rectangle 186"/>
          <p:cNvSpPr/>
          <p:nvPr/>
        </p:nvSpPr>
        <p:spPr>
          <a:xfrm rot="9408085">
            <a:off x="5106636" y="3971609"/>
            <a:ext cx="75955" cy="25000"/>
          </a:xfrm>
          <a:prstGeom prst="rect">
            <a:avLst/>
          </a:prstGeom>
          <a:solidFill>
            <a:srgbClr val="000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8" name="Rectangle 187"/>
          <p:cNvSpPr/>
          <p:nvPr/>
        </p:nvSpPr>
        <p:spPr>
          <a:xfrm rot="9408085">
            <a:off x="4967009" y="4031449"/>
            <a:ext cx="75955" cy="25000"/>
          </a:xfrm>
          <a:prstGeom prst="rect">
            <a:avLst/>
          </a:prstGeom>
          <a:solidFill>
            <a:srgbClr val="000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9" name="Rectangle 188"/>
          <p:cNvSpPr/>
          <p:nvPr/>
        </p:nvSpPr>
        <p:spPr>
          <a:xfrm rot="9408085">
            <a:off x="4827381" y="4091289"/>
            <a:ext cx="75955" cy="25000"/>
          </a:xfrm>
          <a:prstGeom prst="rect">
            <a:avLst/>
          </a:prstGeom>
          <a:solidFill>
            <a:srgbClr val="000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0" name="Rectangle 189"/>
          <p:cNvSpPr/>
          <p:nvPr/>
        </p:nvSpPr>
        <p:spPr>
          <a:xfrm rot="5400000">
            <a:off x="4724734" y="4172074"/>
            <a:ext cx="71808" cy="25000"/>
          </a:xfrm>
          <a:prstGeom prst="rect">
            <a:avLst/>
          </a:prstGeom>
          <a:solidFill>
            <a:srgbClr val="000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1" name="Rectangle 190"/>
          <p:cNvSpPr/>
          <p:nvPr/>
        </p:nvSpPr>
        <p:spPr>
          <a:xfrm rot="5400000">
            <a:off x="4724734" y="4315691"/>
            <a:ext cx="71808" cy="25000"/>
          </a:xfrm>
          <a:prstGeom prst="rect">
            <a:avLst/>
          </a:prstGeom>
          <a:solidFill>
            <a:srgbClr val="000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2" name="Rectangle 191"/>
          <p:cNvSpPr/>
          <p:nvPr/>
        </p:nvSpPr>
        <p:spPr>
          <a:xfrm rot="5400000">
            <a:off x="4724734" y="4459308"/>
            <a:ext cx="71808" cy="25000"/>
          </a:xfrm>
          <a:prstGeom prst="rect">
            <a:avLst/>
          </a:prstGeom>
          <a:solidFill>
            <a:srgbClr val="000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3" name="Rectangle 192"/>
          <p:cNvSpPr/>
          <p:nvPr/>
        </p:nvSpPr>
        <p:spPr>
          <a:xfrm rot="2021404">
            <a:off x="4754598" y="4515159"/>
            <a:ext cx="71919" cy="25000"/>
          </a:xfrm>
          <a:prstGeom prst="rect">
            <a:avLst/>
          </a:prstGeom>
          <a:solidFill>
            <a:srgbClr val="000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4" name="Rectangle 193"/>
          <p:cNvSpPr/>
          <p:nvPr/>
        </p:nvSpPr>
        <p:spPr>
          <a:xfrm rot="2021404">
            <a:off x="4874279" y="4594946"/>
            <a:ext cx="71919" cy="25000"/>
          </a:xfrm>
          <a:prstGeom prst="rect">
            <a:avLst/>
          </a:prstGeom>
          <a:solidFill>
            <a:srgbClr val="000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5" name="Rectangle 194"/>
          <p:cNvSpPr/>
          <p:nvPr/>
        </p:nvSpPr>
        <p:spPr>
          <a:xfrm rot="2021404">
            <a:off x="4993960" y="4674734"/>
            <a:ext cx="71919" cy="25000"/>
          </a:xfrm>
          <a:prstGeom prst="rect">
            <a:avLst/>
          </a:prstGeom>
          <a:solidFill>
            <a:srgbClr val="000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6" name="Rectangle 195"/>
          <p:cNvSpPr/>
          <p:nvPr/>
        </p:nvSpPr>
        <p:spPr>
          <a:xfrm rot="2021404">
            <a:off x="5113641" y="4754521"/>
            <a:ext cx="71919" cy="25000"/>
          </a:xfrm>
          <a:prstGeom prst="rect">
            <a:avLst/>
          </a:prstGeom>
          <a:solidFill>
            <a:srgbClr val="000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7" name="Rectangle 196"/>
          <p:cNvSpPr/>
          <p:nvPr/>
        </p:nvSpPr>
        <p:spPr>
          <a:xfrm rot="5400000">
            <a:off x="5203457" y="4850265"/>
            <a:ext cx="71808" cy="25000"/>
          </a:xfrm>
          <a:prstGeom prst="rect">
            <a:avLst/>
          </a:prstGeom>
          <a:solidFill>
            <a:srgbClr val="000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8" name="Rectangle 197"/>
          <p:cNvSpPr/>
          <p:nvPr/>
        </p:nvSpPr>
        <p:spPr>
          <a:xfrm rot="5400000">
            <a:off x="5203457" y="4993882"/>
            <a:ext cx="71808" cy="25000"/>
          </a:xfrm>
          <a:prstGeom prst="rect">
            <a:avLst/>
          </a:prstGeom>
          <a:solidFill>
            <a:srgbClr val="000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9" name="Rectangle 198"/>
          <p:cNvSpPr/>
          <p:nvPr/>
        </p:nvSpPr>
        <p:spPr>
          <a:xfrm rot="5400000">
            <a:off x="5203457" y="5137500"/>
            <a:ext cx="71808" cy="25000"/>
          </a:xfrm>
          <a:prstGeom prst="rect">
            <a:avLst/>
          </a:prstGeom>
          <a:solidFill>
            <a:srgbClr val="000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0" name="Rectangle 199"/>
          <p:cNvSpPr/>
          <p:nvPr/>
        </p:nvSpPr>
        <p:spPr>
          <a:xfrm rot="6837749">
            <a:off x="5184113" y="5209308"/>
            <a:ext cx="78581" cy="25000"/>
          </a:xfrm>
          <a:prstGeom prst="rect">
            <a:avLst/>
          </a:prstGeom>
          <a:solidFill>
            <a:srgbClr val="000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1" name="Rectangle 200"/>
          <p:cNvSpPr/>
          <p:nvPr/>
        </p:nvSpPr>
        <p:spPr>
          <a:xfrm rot="6837749">
            <a:off x="5120283" y="5352925"/>
            <a:ext cx="78581" cy="25000"/>
          </a:xfrm>
          <a:prstGeom prst="rect">
            <a:avLst/>
          </a:prstGeom>
          <a:solidFill>
            <a:srgbClr val="000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2" name="Rectangle 201"/>
          <p:cNvSpPr/>
          <p:nvPr/>
        </p:nvSpPr>
        <p:spPr>
          <a:xfrm rot="6837749">
            <a:off x="5056454" y="5496542"/>
            <a:ext cx="78581" cy="25000"/>
          </a:xfrm>
          <a:prstGeom prst="rect">
            <a:avLst/>
          </a:prstGeom>
          <a:solidFill>
            <a:srgbClr val="000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3" name="TextBox 202"/>
          <p:cNvSpPr txBox="1"/>
          <p:nvPr/>
        </p:nvSpPr>
        <p:spPr>
          <a:xfrm>
            <a:off x="5098936" y="3420000"/>
            <a:ext cx="600000" cy="20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0" b="0">
                <a:solidFill>
                  <a:srgbClr val="0000C0"/>
                </a:solidFill>
                <a:latin typeface="Calibri"/>
              </a:rPr>
              <a:t>Cut 2</a:t>
            </a:r>
          </a:p>
        </p:txBody>
      </p:sp>
      <p:sp>
        <p:nvSpPr>
          <p:cNvPr id="204" name="TextBox 203"/>
          <p:cNvSpPr txBox="1"/>
          <p:nvPr/>
        </p:nvSpPr>
        <p:spPr>
          <a:xfrm>
            <a:off x="6700000" y="4450000"/>
            <a:ext cx="2200000" cy="5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FF0000"/>
                </a:solidFill>
                <a:latin typeface="Calibri"/>
              </a:rPr>
              <a:t>Cut 2 = 11 + 11 + 6 + 12 + 11 + 6</a:t>
            </a:r>
          </a:p>
          <a:p>
            <a:pPr algn="l"/>
            <a:r>
              <a:rPr sz="1100" b="0" i="0">
                <a:solidFill>
                  <a:srgbClr val="FF0000"/>
                </a:solidFill>
                <a:latin typeface="Calibri"/>
              </a:rPr>
              <a:t>         = 57</a:t>
            </a:r>
          </a:p>
        </p:txBody>
      </p:sp>
      <p:sp>
        <p:nvSpPr>
          <p:cNvPr id="205" name="TextBox 204"/>
          <p:cNvSpPr txBox="1"/>
          <p:nvPr/>
        </p:nvSpPr>
        <p:spPr>
          <a:xfrm>
            <a:off x="3750000" y="5650000"/>
            <a:ext cx="5150000" cy="4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FF0000"/>
                </a:solidFill>
                <a:latin typeface="Calibri"/>
              </a:rPr>
              <a:t>Both cuts equal the flow of 57, so by the maximum flow−minimum cut theorem the flow is maximal and there are two minimum cuts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" grpId="0" animBg="1"/>
      <p:bldP spid="69" grpId="0" animBg="1"/>
      <p:bldP spid="70" grpId="0" animBg="1"/>
      <p:bldP spid="71" grpId="0" animBg="1"/>
      <p:bldP spid="72" grpId="0" animBg="1"/>
      <p:bldP spid="73" grpId="0" animBg="1"/>
      <p:bldP spid="74" grpId="0" animBg="1"/>
      <p:bldP spid="75" grpId="0" animBg="1"/>
      <p:bldP spid="76" grpId="0" animBg="1"/>
      <p:bldP spid="77" grpId="0" animBg="1"/>
      <p:bldP spid="78" grpId="0" animBg="1"/>
      <p:bldP spid="79" grpId="0" animBg="1"/>
      <p:bldP spid="80" grpId="0" animBg="1"/>
      <p:bldP spid="81" grpId="0" animBg="1"/>
      <p:bldP spid="82" grpId="0" animBg="1"/>
      <p:bldP spid="83" grpId="0" animBg="1"/>
      <p:bldP spid="84" grpId="0" animBg="1"/>
      <p:bldP spid="85" grpId="0" animBg="1"/>
      <p:bldP spid="86" grpId="0" animBg="1"/>
      <p:bldP spid="87" grpId="0" animBg="1"/>
      <p:bldP spid="88" grpId="0" animBg="1"/>
      <p:bldP spid="89" grpId="0" animBg="1"/>
      <p:bldP spid="90" grpId="0" animBg="1"/>
      <p:bldP spid="91" grpId="0" animBg="1"/>
      <p:bldP spid="92" grpId="0" animBg="1"/>
      <p:bldP spid="93" grpId="0" animBg="1"/>
      <p:bldP spid="94" grpId="0" animBg="1"/>
      <p:bldP spid="95" grpId="0" animBg="1"/>
      <p:bldP spid="96" grpId="0" animBg="1"/>
      <p:bldP spid="97" grpId="0" animBg="1"/>
      <p:bldP spid="98" grpId="0" animBg="1"/>
      <p:bldP spid="99" grpId="0" animBg="1"/>
      <p:bldP spid="100" grpId="0" animBg="1"/>
      <p:bldP spid="101" grpId="0" animBg="1"/>
      <p:bldP spid="102" grpId="0" animBg="1"/>
      <p:bldP spid="103" grpId="0" animBg="1"/>
      <p:bldP spid="104" grpId="0" animBg="1"/>
      <p:bldP spid="105" grpId="0" animBg="1"/>
      <p:bldP spid="168" grpId="0" animBg="1"/>
      <p:bldP spid="169" grpId="0" animBg="1"/>
      <p:bldP spid="170" grpId="0" animBg="1"/>
      <p:bldP spid="171" grpId="0" animBg="1"/>
      <p:bldP spid="172" grpId="0" animBg="1"/>
      <p:bldP spid="173" grpId="0" animBg="1"/>
      <p:bldP spid="174" grpId="0" animBg="1"/>
      <p:bldP spid="175" grpId="0" animBg="1"/>
      <p:bldP spid="176" grpId="0" animBg="1"/>
      <p:bldP spid="177" grpId="0" animBg="1"/>
      <p:bldP spid="178" grpId="0" animBg="1"/>
      <p:bldP spid="179" grpId="0" animBg="1"/>
      <p:bldP spid="180" grpId="0" animBg="1"/>
      <p:bldP spid="181" grpId="0" animBg="1"/>
      <p:bldP spid="182" grpId="0" animBg="1"/>
      <p:bldP spid="183" grpId="0" animBg="1"/>
      <p:bldP spid="184" grpId="0" animBg="1"/>
      <p:bldP spid="185" grpId="0" animBg="1"/>
      <p:bldP spid="186" grpId="0" animBg="1"/>
      <p:bldP spid="187" grpId="0" animBg="1"/>
      <p:bldP spid="188" grpId="0" animBg="1"/>
      <p:bldP spid="189" grpId="0" animBg="1"/>
      <p:bldP spid="190" grpId="0" animBg="1"/>
      <p:bldP spid="191" grpId="0" animBg="1"/>
      <p:bldP spid="192" grpId="0" animBg="1"/>
      <p:bldP spid="193" grpId="0" animBg="1"/>
      <p:bldP spid="194" grpId="0" animBg="1"/>
      <p:bldP spid="195" grpId="0" animBg="1"/>
      <p:bldP spid="196" grpId="0" animBg="1"/>
      <p:bldP spid="197" grpId="0" animBg="1"/>
      <p:bldP spid="198" grpId="0" animBg="1"/>
      <p:bldP spid="199" grpId="0" animBg="1"/>
      <p:bldP spid="200" grpId="0" animBg="1"/>
      <p:bldP spid="201" grpId="0" animBg="1"/>
      <p:bldP spid="202" grpId="0" animBg="1"/>
      <p:bldP spid="203" grpId="0" animBg="1"/>
      <p:bldP spid="204" grpId="0" animBg="1"/>
      <p:bldP spid="205" grpId="0" animBg="1"/>
    </p:bld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Sources and Sinks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4B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50000" y="1000000"/>
            <a:ext cx="3300000" cy="48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With lower capacities, the new arcs need both a lower and an upper capacity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Arc from S to a source: lower capacity = sum of the lower capacities of the arcs leaving the source; upper capacity = sum of their upper capacities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Arc from a sink to T: lower capacity = sum of the lower capacities of the arcs entering the sink; upper capacity = sum of their upper capacities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50000" y="1000000"/>
            <a:ext cx="5150000" cy="1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The diagram shows a network of oil pipes with separate sources S₁ and S₂, and separate sinks T₁ and T₂. The numbers on the arcs represent the lower and upper capacities through the pipes.</a:t>
            </a:r>
          </a:p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a  Add a supersource and supersink to the network with appropriate arcs. Label the new arcs with their lower and upper capacities.</a:t>
            </a:r>
          </a:p>
        </p:txBody>
      </p:sp>
      <p:sp>
        <p:nvSpPr>
          <p:cNvPr id="6" name="Rectangle 5"/>
          <p:cNvSpPr/>
          <p:nvPr/>
        </p:nvSpPr>
        <p:spPr>
          <a:xfrm rot="19493047">
            <a:off x="4328420" y="2897063"/>
            <a:ext cx="1415668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Isosceles Triangle 6"/>
          <p:cNvSpPr/>
          <p:nvPr/>
        </p:nvSpPr>
        <p:spPr>
          <a:xfrm rot="3293047">
            <a:off x="5058154" y="2825871"/>
            <a:ext cx="72000" cy="8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58898" y="2686586"/>
            <a:ext cx="8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000" i="0" b="0">
                <a:solidFill>
                  <a:srgbClr val="000000"/>
                </a:solidFill>
                <a:latin typeface="Calibri"/>
              </a:rPr>
              <a:t>(10, 16)</a:t>
            </a:r>
          </a:p>
        </p:txBody>
      </p:sp>
      <p:sp>
        <p:nvSpPr>
          <p:cNvPr id="9" name="Rectangle 8"/>
          <p:cNvSpPr/>
          <p:nvPr/>
        </p:nvSpPr>
        <p:spPr>
          <a:xfrm rot="1209457">
            <a:off x="4418743" y="3520890"/>
            <a:ext cx="1257436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Isosceles Triangle 9"/>
          <p:cNvSpPr/>
          <p:nvPr/>
        </p:nvSpPr>
        <p:spPr>
          <a:xfrm rot="6609457">
            <a:off x="5070482" y="3512081"/>
            <a:ext cx="72000" cy="8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613134" y="3513927"/>
            <a:ext cx="8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000" i="0" b="0">
                <a:solidFill>
                  <a:srgbClr val="000000"/>
                </a:solidFill>
                <a:latin typeface="Calibri"/>
              </a:rPr>
              <a:t>(20, 25)</a:t>
            </a:r>
          </a:p>
        </p:txBody>
      </p:sp>
      <p:sp>
        <p:nvSpPr>
          <p:cNvPr id="12" name="Rectangle 11"/>
          <p:cNvSpPr/>
          <p:nvPr/>
        </p:nvSpPr>
        <p:spPr>
          <a:xfrm rot="19869682">
            <a:off x="4373693" y="4062537"/>
            <a:ext cx="1347534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Isosceles Triangle 12"/>
          <p:cNvSpPr/>
          <p:nvPr/>
        </p:nvSpPr>
        <p:spPr>
          <a:xfrm rot="3669682">
            <a:off x="5070482" y="3999563"/>
            <a:ext cx="72000" cy="8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766541" y="4038637"/>
            <a:ext cx="8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000" i="0" b="0">
                <a:solidFill>
                  <a:srgbClr val="000000"/>
                </a:solidFill>
                <a:latin typeface="Calibri"/>
              </a:rPr>
              <a:t>(10, 20)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457253" y="4387525"/>
            <a:ext cx="2599903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Isosceles Triangle 15"/>
          <p:cNvSpPr/>
          <p:nvPr/>
        </p:nvSpPr>
        <p:spPr>
          <a:xfrm rot="5400000">
            <a:off x="5851200" y="4357050"/>
            <a:ext cx="72000" cy="8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357205" y="4366740"/>
            <a:ext cx="8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000" i="0" b="0">
                <a:solidFill>
                  <a:srgbClr val="000000"/>
                </a:solidFill>
                <a:latin typeface="Calibri"/>
              </a:rPr>
              <a:t>(10, 12)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615256" y="2489894"/>
            <a:ext cx="1680971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Isosceles Triangle 18"/>
          <p:cNvSpPr/>
          <p:nvPr/>
        </p:nvSpPr>
        <p:spPr>
          <a:xfrm rot="5400000">
            <a:off x="6503790" y="2459419"/>
            <a:ext cx="72000" cy="8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055742" y="2309729"/>
            <a:ext cx="8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000" i="0" b="0">
                <a:solidFill>
                  <a:srgbClr val="000000"/>
                </a:solidFill>
                <a:latin typeface="Calibri"/>
              </a:rPr>
              <a:t>(2, 7)</a:t>
            </a:r>
          </a:p>
        </p:txBody>
      </p:sp>
      <p:sp>
        <p:nvSpPr>
          <p:cNvPr id="21" name="Rectangle 20"/>
          <p:cNvSpPr/>
          <p:nvPr/>
        </p:nvSpPr>
        <p:spPr>
          <a:xfrm rot="2673143">
            <a:off x="5420917" y="2964302"/>
            <a:ext cx="1352434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Isosceles Triangle 21"/>
          <p:cNvSpPr/>
          <p:nvPr/>
        </p:nvSpPr>
        <p:spPr>
          <a:xfrm rot="8073143">
            <a:off x="6109322" y="2981268"/>
            <a:ext cx="72000" cy="8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5801961" y="2757349"/>
            <a:ext cx="8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000" i="0" b="0">
                <a:solidFill>
                  <a:srgbClr val="000000"/>
                </a:solidFill>
                <a:latin typeface="Calibri"/>
              </a:rPr>
              <a:t>(2, 10)</a:t>
            </a:r>
          </a:p>
        </p:txBody>
      </p:sp>
      <p:sp>
        <p:nvSpPr>
          <p:cNvPr id="24" name="Rectangle 23"/>
          <p:cNvSpPr/>
          <p:nvPr/>
        </p:nvSpPr>
        <p:spPr>
          <a:xfrm rot="20543245">
            <a:off x="5614521" y="3588129"/>
            <a:ext cx="987640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Isosceles Triangle 24"/>
          <p:cNvSpPr/>
          <p:nvPr/>
        </p:nvSpPr>
        <p:spPr>
          <a:xfrm rot="4343245">
            <a:off x="6119408" y="3542712"/>
            <a:ext cx="72000" cy="8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5741496" y="3592092"/>
            <a:ext cx="8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000" i="0" b="0">
                <a:solidFill>
                  <a:srgbClr val="000000"/>
                </a:solidFill>
                <a:latin typeface="Calibri"/>
              </a:rPr>
              <a:t>(30, 40)</a:t>
            </a:r>
          </a:p>
        </p:txBody>
      </p:sp>
      <p:sp>
        <p:nvSpPr>
          <p:cNvPr id="27" name="Rectangle 26"/>
          <p:cNvSpPr/>
          <p:nvPr/>
        </p:nvSpPr>
        <p:spPr>
          <a:xfrm rot="18425150">
            <a:off x="6342926" y="2964302"/>
            <a:ext cx="1189389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Isosceles Triangle 27"/>
          <p:cNvSpPr/>
          <p:nvPr/>
        </p:nvSpPr>
        <p:spPr>
          <a:xfrm rot="2225150">
            <a:off x="6937481" y="2886386"/>
            <a:ext cx="72000" cy="8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18423" y="2773725"/>
            <a:ext cx="8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000" i="0" b="0">
                <a:solidFill>
                  <a:srgbClr val="000000"/>
                </a:solidFill>
                <a:latin typeface="Calibri"/>
              </a:rPr>
              <a:t>(20, 22)</a:t>
            </a:r>
          </a:p>
        </p:txBody>
      </p:sp>
      <p:sp>
        <p:nvSpPr>
          <p:cNvPr id="30" name="Rectangle 29"/>
          <p:cNvSpPr/>
          <p:nvPr/>
        </p:nvSpPr>
        <p:spPr>
          <a:xfrm rot="4605569">
            <a:off x="6893863" y="2997921"/>
            <a:ext cx="1043801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Isosceles Triangle 30"/>
          <p:cNvSpPr/>
          <p:nvPr/>
        </p:nvSpPr>
        <p:spPr>
          <a:xfrm rot="10005569">
            <a:off x="7391717" y="3018249"/>
            <a:ext cx="72000" cy="8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816537" y="2837678"/>
            <a:ext cx="8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000" i="0" b="0">
                <a:solidFill>
                  <a:srgbClr val="000000"/>
                </a:solidFill>
                <a:latin typeface="Calibri"/>
              </a:rPr>
              <a:t>(20, 25)</a:t>
            </a:r>
          </a:p>
        </p:txBody>
      </p:sp>
      <p:sp>
        <p:nvSpPr>
          <p:cNvPr id="33" name="Rectangle 32"/>
          <p:cNvSpPr/>
          <p:nvPr/>
        </p:nvSpPr>
        <p:spPr>
          <a:xfrm rot="3795286">
            <a:off x="6286843" y="3913117"/>
            <a:ext cx="1062483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Isosceles Triangle 33"/>
          <p:cNvSpPr/>
          <p:nvPr/>
        </p:nvSpPr>
        <p:spPr>
          <a:xfrm rot="9195286">
            <a:off x="6805992" y="3930083"/>
            <a:ext cx="72000" cy="8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6284650" y="3879885"/>
            <a:ext cx="8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000" i="0" b="0">
                <a:solidFill>
                  <a:srgbClr val="000000"/>
                </a:solidFill>
                <a:latin typeface="Calibri"/>
              </a:rPr>
              <a:t>(15, 23)</a:t>
            </a:r>
          </a:p>
        </p:txBody>
      </p:sp>
      <p:sp>
        <p:nvSpPr>
          <p:cNvPr id="36" name="Rectangle 35"/>
          <p:cNvSpPr/>
          <p:nvPr/>
        </p:nvSpPr>
        <p:spPr>
          <a:xfrm rot="1051534">
            <a:off x="7275499" y="2624372"/>
            <a:ext cx="893150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Isosceles Triangle 36"/>
          <p:cNvSpPr/>
          <p:nvPr/>
        </p:nvSpPr>
        <p:spPr>
          <a:xfrm rot="6451534">
            <a:off x="7728659" y="2607345"/>
            <a:ext cx="72000" cy="8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7347571" y="2443156"/>
            <a:ext cx="8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000" i="0" b="0">
                <a:solidFill>
                  <a:srgbClr val="000000"/>
                </a:solidFill>
                <a:latin typeface="Calibri"/>
              </a:rPr>
              <a:t>(5, 10)</a:t>
            </a:r>
          </a:p>
        </p:txBody>
      </p:sp>
      <p:sp>
        <p:nvSpPr>
          <p:cNvPr id="39" name="Rectangle 38"/>
          <p:cNvSpPr/>
          <p:nvPr/>
        </p:nvSpPr>
        <p:spPr>
          <a:xfrm rot="18561105">
            <a:off x="7358531" y="3132399"/>
            <a:ext cx="966157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Isosceles Triangle 39"/>
          <p:cNvSpPr/>
          <p:nvPr/>
        </p:nvSpPr>
        <p:spPr>
          <a:xfrm rot="2361105">
            <a:off x="7836241" y="3064569"/>
            <a:ext cx="72000" cy="8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7557151" y="3126668"/>
            <a:ext cx="8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000" i="0" b="0">
                <a:solidFill>
                  <a:srgbClr val="000000"/>
                </a:solidFill>
                <a:latin typeface="Calibri"/>
              </a:rPr>
              <a:t>(10, 20)</a:t>
            </a:r>
          </a:p>
        </p:txBody>
      </p:sp>
      <p:sp>
        <p:nvSpPr>
          <p:cNvPr id="42" name="Rectangle 41"/>
          <p:cNvSpPr/>
          <p:nvPr/>
        </p:nvSpPr>
        <p:spPr>
          <a:xfrm rot="2810857">
            <a:off x="7379939" y="3864556"/>
            <a:ext cx="983109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Isosceles Triangle 42"/>
          <p:cNvSpPr/>
          <p:nvPr/>
        </p:nvSpPr>
        <p:spPr>
          <a:xfrm rot="8210857">
            <a:off x="7869113" y="3869941"/>
            <a:ext cx="72000" cy="8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7569600" y="3672106"/>
            <a:ext cx="8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000" i="0" b="0">
                <a:solidFill>
                  <a:srgbClr val="000000"/>
                </a:solidFill>
                <a:latin typeface="Calibri"/>
              </a:rPr>
              <a:t>(1, 8)</a:t>
            </a:r>
          </a:p>
        </p:txBody>
      </p:sp>
      <p:sp>
        <p:nvSpPr>
          <p:cNvPr id="45" name="Rectangle 44"/>
          <p:cNvSpPr/>
          <p:nvPr/>
        </p:nvSpPr>
        <p:spPr>
          <a:xfrm rot="21112194">
            <a:off x="7051316" y="4305344"/>
            <a:ext cx="1162212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Isosceles Triangle 45"/>
          <p:cNvSpPr/>
          <p:nvPr/>
        </p:nvSpPr>
        <p:spPr>
          <a:xfrm rot="4912194">
            <a:off x="7653949" y="4266651"/>
            <a:ext cx="72000" cy="8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7245101" y="4293620"/>
            <a:ext cx="8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000" i="0" b="0">
                <a:solidFill>
                  <a:srgbClr val="000000"/>
                </a:solidFill>
                <a:latin typeface="Calibri"/>
              </a:rPr>
              <a:t>(25, 35)</a:t>
            </a:r>
          </a:p>
        </p:txBody>
      </p:sp>
      <p:sp>
        <p:nvSpPr>
          <p:cNvPr id="48" name="Rectangle 47"/>
          <p:cNvSpPr/>
          <p:nvPr/>
        </p:nvSpPr>
        <p:spPr>
          <a:xfrm rot="18931538">
            <a:off x="3799418" y="3573187"/>
            <a:ext cx="767797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Isosceles Triangle 48"/>
          <p:cNvSpPr/>
          <p:nvPr/>
        </p:nvSpPr>
        <p:spPr>
          <a:xfrm rot="2731538">
            <a:off x="4174710" y="3515817"/>
            <a:ext cx="72000" cy="8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TextBox 49"/>
          <p:cNvSpPr txBox="1"/>
          <p:nvPr/>
        </p:nvSpPr>
        <p:spPr>
          <a:xfrm>
            <a:off x="3696082" y="3383862"/>
            <a:ext cx="8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000" i="0" b="0">
                <a:solidFill>
                  <a:srgbClr val="000000"/>
                </a:solidFill>
                <a:latin typeface="Calibri"/>
              </a:rPr>
              <a:t>(30, 41)</a:t>
            </a:r>
          </a:p>
        </p:txBody>
      </p:sp>
      <p:sp>
        <p:nvSpPr>
          <p:cNvPr id="51" name="Rectangle 50"/>
          <p:cNvSpPr/>
          <p:nvPr/>
        </p:nvSpPr>
        <p:spPr>
          <a:xfrm rot="2692169">
            <a:off x="3796792" y="4114834"/>
            <a:ext cx="773049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Isosceles Triangle 51"/>
          <p:cNvSpPr/>
          <p:nvPr/>
        </p:nvSpPr>
        <p:spPr>
          <a:xfrm rot="8092169">
            <a:off x="4174710" y="4111628"/>
            <a:ext cx="72000" cy="8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TextBox 52"/>
          <p:cNvSpPr txBox="1"/>
          <p:nvPr/>
        </p:nvSpPr>
        <p:spPr>
          <a:xfrm>
            <a:off x="3695471" y="4102606"/>
            <a:ext cx="8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000" i="0" b="0">
                <a:solidFill>
                  <a:srgbClr val="000000"/>
                </a:solidFill>
                <a:latin typeface="Calibri"/>
              </a:rPr>
              <a:t>(20, 32)</a:t>
            </a:r>
          </a:p>
        </p:txBody>
      </p:sp>
      <p:sp>
        <p:nvSpPr>
          <p:cNvPr id="54" name="Rectangle 53"/>
          <p:cNvSpPr/>
          <p:nvPr/>
        </p:nvSpPr>
        <p:spPr>
          <a:xfrm rot="3060540">
            <a:off x="7973274" y="3124928"/>
            <a:ext cx="941989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Isosceles Triangle 54"/>
          <p:cNvSpPr/>
          <p:nvPr/>
        </p:nvSpPr>
        <p:spPr>
          <a:xfrm rot="8460540">
            <a:off x="8437904" y="3131061"/>
            <a:ext cx="72000" cy="8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TextBox 55"/>
          <p:cNvSpPr txBox="1"/>
          <p:nvPr/>
        </p:nvSpPr>
        <p:spPr>
          <a:xfrm>
            <a:off x="8141049" y="2946108"/>
            <a:ext cx="8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000" i="0" b="0">
                <a:solidFill>
                  <a:srgbClr val="000000"/>
                </a:solidFill>
                <a:latin typeface="Calibri"/>
              </a:rPr>
              <a:t>(15, 30)</a:t>
            </a:r>
          </a:p>
        </p:txBody>
      </p:sp>
      <p:sp>
        <p:nvSpPr>
          <p:cNvPr id="57" name="Rectangle 56"/>
          <p:cNvSpPr/>
          <p:nvPr/>
        </p:nvSpPr>
        <p:spPr>
          <a:xfrm rot="18363033">
            <a:off x="8021365" y="3857085"/>
            <a:ext cx="905576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Isosceles Triangle 57"/>
          <p:cNvSpPr/>
          <p:nvPr/>
        </p:nvSpPr>
        <p:spPr>
          <a:xfrm rot="2163033">
            <a:off x="8464800" y="3790002"/>
            <a:ext cx="72000" cy="8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TextBox 58"/>
          <p:cNvSpPr txBox="1"/>
          <p:nvPr/>
        </p:nvSpPr>
        <p:spPr>
          <a:xfrm>
            <a:off x="8174825" y="3829888"/>
            <a:ext cx="8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000" i="0" b="0">
                <a:solidFill>
                  <a:srgbClr val="000000"/>
                </a:solidFill>
                <a:latin typeface="Calibri"/>
              </a:rPr>
              <a:t>(26, 43)</a:t>
            </a:r>
          </a:p>
        </p:txBody>
      </p:sp>
      <p:sp>
        <p:nvSpPr>
          <p:cNvPr id="60" name="Oval 59"/>
          <p:cNvSpPr/>
          <p:nvPr/>
        </p:nvSpPr>
        <p:spPr>
          <a:xfrm>
            <a:off x="4432599" y="3289102"/>
            <a:ext cx="49308" cy="49308"/>
          </a:xfrm>
          <a:prstGeom prst="ellips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TextBox 60"/>
          <p:cNvSpPr txBox="1"/>
          <p:nvPr/>
        </p:nvSpPr>
        <p:spPr>
          <a:xfrm>
            <a:off x="4182350" y="3094144"/>
            <a:ext cx="500000" cy="24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1" b="0">
                <a:solidFill>
                  <a:srgbClr val="000000"/>
                </a:solidFill>
                <a:latin typeface="Times New Roman"/>
              </a:rPr>
              <a:t>S</a:t>
            </a:r>
            <a:r>
              <a:rPr sz="800" i="1" b="0" baseline="-25000">
                <a:solidFill>
                  <a:srgbClr val="000000"/>
                </a:solidFill>
                <a:latin typeface="Times New Roman"/>
              </a:rPr>
              <a:t>1</a:t>
            </a:r>
          </a:p>
        </p:txBody>
      </p:sp>
      <p:sp>
        <p:nvSpPr>
          <p:cNvPr id="62" name="Oval 61"/>
          <p:cNvSpPr/>
          <p:nvPr/>
        </p:nvSpPr>
        <p:spPr>
          <a:xfrm>
            <a:off x="5590602" y="2474765"/>
            <a:ext cx="49308" cy="49308"/>
          </a:xfrm>
          <a:prstGeom prst="ellips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3" name="TextBox 62"/>
          <p:cNvSpPr txBox="1"/>
          <p:nvPr/>
        </p:nvSpPr>
        <p:spPr>
          <a:xfrm>
            <a:off x="5365256" y="2279806"/>
            <a:ext cx="500000" cy="24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1" b="0">
                <a:solidFill>
                  <a:srgbClr val="000000"/>
                </a:solidFill>
                <a:latin typeface="Times New Roman"/>
              </a:rPr>
              <a:t>A</a:t>
            </a:r>
          </a:p>
        </p:txBody>
      </p:sp>
      <p:sp>
        <p:nvSpPr>
          <p:cNvPr id="64" name="Oval 63"/>
          <p:cNvSpPr/>
          <p:nvPr/>
        </p:nvSpPr>
        <p:spPr>
          <a:xfrm>
            <a:off x="5613014" y="3722420"/>
            <a:ext cx="49308" cy="49308"/>
          </a:xfrm>
          <a:prstGeom prst="ellips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TextBox 64"/>
          <p:cNvSpPr txBox="1"/>
          <p:nvPr/>
        </p:nvSpPr>
        <p:spPr>
          <a:xfrm>
            <a:off x="5387669" y="3527461"/>
            <a:ext cx="500000" cy="24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1" b="0">
                <a:solidFill>
                  <a:srgbClr val="000000"/>
                </a:solidFill>
                <a:latin typeface="Times New Roman"/>
              </a:rPr>
              <a:t>B</a:t>
            </a:r>
          </a:p>
        </p:txBody>
      </p:sp>
      <p:sp>
        <p:nvSpPr>
          <p:cNvPr id="66" name="Oval 65"/>
          <p:cNvSpPr/>
          <p:nvPr/>
        </p:nvSpPr>
        <p:spPr>
          <a:xfrm>
            <a:off x="4432599" y="4372396"/>
            <a:ext cx="49308" cy="49308"/>
          </a:xfrm>
          <a:prstGeom prst="ellips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7" name="TextBox 66"/>
          <p:cNvSpPr txBox="1"/>
          <p:nvPr/>
        </p:nvSpPr>
        <p:spPr>
          <a:xfrm>
            <a:off x="4182350" y="4376663"/>
            <a:ext cx="500000" cy="24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1" b="0">
                <a:solidFill>
                  <a:srgbClr val="000000"/>
                </a:solidFill>
                <a:latin typeface="Times New Roman"/>
              </a:rPr>
              <a:t>S</a:t>
            </a:r>
            <a:r>
              <a:rPr sz="800" i="1" b="0" baseline="-25000">
                <a:solidFill>
                  <a:srgbClr val="000000"/>
                </a:solidFill>
                <a:latin typeface="Times New Roman"/>
              </a:rPr>
              <a:t>2</a:t>
            </a:r>
          </a:p>
        </p:txBody>
      </p:sp>
      <p:sp>
        <p:nvSpPr>
          <p:cNvPr id="68" name="Oval 67"/>
          <p:cNvSpPr/>
          <p:nvPr/>
        </p:nvSpPr>
        <p:spPr>
          <a:xfrm>
            <a:off x="6554359" y="3423580"/>
            <a:ext cx="49308" cy="49308"/>
          </a:xfrm>
          <a:prstGeom prst="ellips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9" name="TextBox 68"/>
          <p:cNvSpPr txBox="1"/>
          <p:nvPr/>
        </p:nvSpPr>
        <p:spPr>
          <a:xfrm>
            <a:off x="6329013" y="3437809"/>
            <a:ext cx="500000" cy="24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1" b="0">
                <a:solidFill>
                  <a:srgbClr val="000000"/>
                </a:solidFill>
                <a:latin typeface="Times New Roman"/>
              </a:rPr>
              <a:t>D</a:t>
            </a:r>
          </a:p>
        </p:txBody>
      </p:sp>
      <p:sp>
        <p:nvSpPr>
          <p:cNvPr id="70" name="Oval 69"/>
          <p:cNvSpPr/>
          <p:nvPr/>
        </p:nvSpPr>
        <p:spPr>
          <a:xfrm>
            <a:off x="7271573" y="2474765"/>
            <a:ext cx="49308" cy="49308"/>
          </a:xfrm>
          <a:prstGeom prst="ellips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1" name="TextBox 70"/>
          <p:cNvSpPr txBox="1"/>
          <p:nvPr/>
        </p:nvSpPr>
        <p:spPr>
          <a:xfrm>
            <a:off x="7046228" y="2279806"/>
            <a:ext cx="500000" cy="24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1" b="0">
                <a:solidFill>
                  <a:srgbClr val="000000"/>
                </a:solidFill>
                <a:latin typeface="Times New Roman"/>
              </a:rPr>
              <a:t>C</a:t>
            </a:r>
          </a:p>
        </p:txBody>
      </p:sp>
      <p:sp>
        <p:nvSpPr>
          <p:cNvPr id="72" name="Oval 71"/>
          <p:cNvSpPr/>
          <p:nvPr/>
        </p:nvSpPr>
        <p:spPr>
          <a:xfrm>
            <a:off x="7510645" y="3490819"/>
            <a:ext cx="49308" cy="49308"/>
          </a:xfrm>
          <a:prstGeom prst="ellips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3" name="TextBox 72"/>
          <p:cNvSpPr txBox="1"/>
          <p:nvPr/>
        </p:nvSpPr>
        <p:spPr>
          <a:xfrm>
            <a:off x="7260396" y="3505048"/>
            <a:ext cx="500000" cy="24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1" b="0">
                <a:solidFill>
                  <a:srgbClr val="000000"/>
                </a:solidFill>
                <a:latin typeface="Times New Roman"/>
              </a:rPr>
              <a:t>F</a:t>
            </a:r>
          </a:p>
        </p:txBody>
      </p:sp>
      <p:sp>
        <p:nvSpPr>
          <p:cNvPr id="74" name="Oval 73"/>
          <p:cNvSpPr/>
          <p:nvPr/>
        </p:nvSpPr>
        <p:spPr>
          <a:xfrm>
            <a:off x="7032502" y="4372396"/>
            <a:ext cx="49308" cy="49308"/>
          </a:xfrm>
          <a:prstGeom prst="ellips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5" name="TextBox 74"/>
          <p:cNvSpPr txBox="1"/>
          <p:nvPr/>
        </p:nvSpPr>
        <p:spPr>
          <a:xfrm>
            <a:off x="6807156" y="4376663"/>
            <a:ext cx="500000" cy="24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1" b="0">
                <a:solidFill>
                  <a:srgbClr val="000000"/>
                </a:solidFill>
                <a:latin typeface="Times New Roman"/>
              </a:rPr>
              <a:t>E</a:t>
            </a:r>
          </a:p>
        </p:txBody>
      </p:sp>
      <p:sp>
        <p:nvSpPr>
          <p:cNvPr id="76" name="Oval 75"/>
          <p:cNvSpPr/>
          <p:nvPr/>
        </p:nvSpPr>
        <p:spPr>
          <a:xfrm>
            <a:off x="8123266" y="2743720"/>
            <a:ext cx="49308" cy="49308"/>
          </a:xfrm>
          <a:prstGeom prst="ellips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7" name="TextBox 76"/>
          <p:cNvSpPr txBox="1"/>
          <p:nvPr/>
        </p:nvSpPr>
        <p:spPr>
          <a:xfrm>
            <a:off x="7922823" y="2548762"/>
            <a:ext cx="500000" cy="24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1" b="0">
                <a:solidFill>
                  <a:srgbClr val="000000"/>
                </a:solidFill>
                <a:latin typeface="Times New Roman"/>
              </a:rPr>
              <a:t>T</a:t>
            </a:r>
            <a:r>
              <a:rPr sz="800" i="1" b="0" baseline="-25000">
                <a:solidFill>
                  <a:srgbClr val="000000"/>
                </a:solidFill>
                <a:latin typeface="Times New Roman"/>
              </a:rPr>
              <a:t>1</a:t>
            </a:r>
          </a:p>
        </p:txBody>
      </p:sp>
      <p:sp>
        <p:nvSpPr>
          <p:cNvPr id="78" name="Oval 77"/>
          <p:cNvSpPr/>
          <p:nvPr/>
        </p:nvSpPr>
        <p:spPr>
          <a:xfrm>
            <a:off x="8183034" y="4208034"/>
            <a:ext cx="49308" cy="49308"/>
          </a:xfrm>
          <a:prstGeom prst="ellips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9" name="TextBox 78"/>
          <p:cNvSpPr txBox="1"/>
          <p:nvPr/>
        </p:nvSpPr>
        <p:spPr>
          <a:xfrm>
            <a:off x="7982591" y="4212301"/>
            <a:ext cx="500000" cy="24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1" b="0">
                <a:solidFill>
                  <a:srgbClr val="000000"/>
                </a:solidFill>
                <a:latin typeface="Times New Roman"/>
              </a:rPr>
              <a:t>T</a:t>
            </a:r>
            <a:r>
              <a:rPr sz="800" i="1" b="0" baseline="-25000">
                <a:solidFill>
                  <a:srgbClr val="000000"/>
                </a:solidFill>
                <a:latin typeface="Times New Roman"/>
              </a:rPr>
              <a:t>2</a:t>
            </a:r>
          </a:p>
        </p:txBody>
      </p:sp>
      <p:sp>
        <p:nvSpPr>
          <p:cNvPr id="80" name="Oval 79"/>
          <p:cNvSpPr/>
          <p:nvPr/>
        </p:nvSpPr>
        <p:spPr>
          <a:xfrm>
            <a:off x="3884726" y="3827014"/>
            <a:ext cx="49308" cy="49308"/>
          </a:xfrm>
          <a:prstGeom prst="ellips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1" name="TextBox 80"/>
          <p:cNvSpPr txBox="1"/>
          <p:nvPr/>
        </p:nvSpPr>
        <p:spPr>
          <a:xfrm>
            <a:off x="3574709" y="3731668"/>
            <a:ext cx="500000" cy="24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1" b="0">
                <a:solidFill>
                  <a:srgbClr val="000000"/>
                </a:solidFill>
                <a:latin typeface="Times New Roman"/>
              </a:rPr>
              <a:t>S</a:t>
            </a:r>
          </a:p>
        </p:txBody>
      </p:sp>
      <p:sp>
        <p:nvSpPr>
          <p:cNvPr id="82" name="Oval 81"/>
          <p:cNvSpPr/>
          <p:nvPr/>
        </p:nvSpPr>
        <p:spPr>
          <a:xfrm>
            <a:off x="8715964" y="3475877"/>
            <a:ext cx="49308" cy="49308"/>
          </a:xfrm>
          <a:prstGeom prst="ellips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3" name="TextBox 82"/>
          <p:cNvSpPr txBox="1"/>
          <p:nvPr/>
        </p:nvSpPr>
        <p:spPr>
          <a:xfrm>
            <a:off x="8575290" y="3380531"/>
            <a:ext cx="500000" cy="24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1" b="0">
                <a:solidFill>
                  <a:srgbClr val="000000"/>
                </a:solidFill>
                <a:latin typeface="Times New Roman"/>
              </a:rPr>
              <a:t>T</a:t>
            </a:r>
          </a:p>
        </p:txBody>
      </p:sp>
      <p:sp>
        <p:nvSpPr>
          <p:cNvPr id="84" name="TextBox 83"/>
          <p:cNvSpPr txBox="1"/>
          <p:nvPr/>
        </p:nvSpPr>
        <p:spPr>
          <a:xfrm>
            <a:off x="3750000" y="5150000"/>
            <a:ext cx="2600000" cy="28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FF0000"/>
                </a:solidFill>
                <a:latin typeface="Calibri"/>
              </a:rPr>
              <a:t>SS₁: (10 + 20, 16 + 25) = (30, 41)</a:t>
            </a:r>
          </a:p>
        </p:txBody>
      </p:sp>
      <p:sp>
        <p:nvSpPr>
          <p:cNvPr id="85" name="TextBox 84"/>
          <p:cNvSpPr txBox="1"/>
          <p:nvPr/>
        </p:nvSpPr>
        <p:spPr>
          <a:xfrm>
            <a:off x="3750000" y="5450000"/>
            <a:ext cx="2600000" cy="28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FF0000"/>
                </a:solidFill>
                <a:latin typeface="Calibri"/>
              </a:rPr>
              <a:t>SS₂: (10 + 10, 20 + 12) = (20, 32)</a:t>
            </a:r>
          </a:p>
        </p:txBody>
      </p:sp>
      <p:sp>
        <p:nvSpPr>
          <p:cNvPr id="86" name="TextBox 85"/>
          <p:cNvSpPr txBox="1"/>
          <p:nvPr/>
        </p:nvSpPr>
        <p:spPr>
          <a:xfrm>
            <a:off x="6350000" y="5150000"/>
            <a:ext cx="2600000" cy="28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FF0000"/>
                </a:solidFill>
                <a:latin typeface="Calibri"/>
              </a:rPr>
              <a:t>T₁T: (5 + 10, 10 + 20) = (15, 30)</a:t>
            </a:r>
          </a:p>
        </p:txBody>
      </p:sp>
      <p:sp>
        <p:nvSpPr>
          <p:cNvPr id="87" name="TextBox 86"/>
          <p:cNvSpPr txBox="1"/>
          <p:nvPr/>
        </p:nvSpPr>
        <p:spPr>
          <a:xfrm>
            <a:off x="6350000" y="5450000"/>
            <a:ext cx="2600000" cy="28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FF0000"/>
                </a:solidFill>
                <a:latin typeface="Calibri"/>
              </a:rPr>
              <a:t>T₂T: (1 + 25, 8 + 35) = (26, 43)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 animBg="1"/>
      <p:bldP spid="49" grpId="0" animBg="1"/>
      <p:bldP spid="50" grpId="0" animBg="1"/>
      <p:bldP spid="84" grpId="0" animBg="1"/>
      <p:bldP spid="80" grpId="0" animBg="1"/>
      <p:bldP spid="81" grpId="0" animBg="1"/>
      <p:bldP spid="51" grpId="0" animBg="1"/>
      <p:bldP spid="52" grpId="0" animBg="1"/>
      <p:bldP spid="53" grpId="0" animBg="1"/>
      <p:bldP spid="85" grpId="0" animBg="1"/>
      <p:bldP spid="54" grpId="0" animBg="1"/>
      <p:bldP spid="55" grpId="0" animBg="1"/>
      <p:bldP spid="56" grpId="0" animBg="1"/>
      <p:bldP spid="86" grpId="0" animBg="1"/>
      <p:bldP spid="82" grpId="0" animBg="1"/>
      <p:bldP spid="83" grpId="0" animBg="1"/>
      <p:bldP spid="57" grpId="0" animBg="1"/>
      <p:bldP spid="58" grpId="0" animBg="1"/>
      <p:bldP spid="59" grpId="0" animBg="1"/>
      <p:bldP spid="87" grpId="0" animBg="1"/>
    </p:bld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Sources and Sinks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4B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50000" y="1000000"/>
            <a:ext cx="3300000" cy="48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Use the conservation condition at each vertex in turn: flow in = flow out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Work from a vertex where only one flow is unknown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Check that every flow lies between the lower and upper capacities of its arc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50000" y="1000000"/>
            <a:ext cx="5150000" cy="5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The diagram shows a partly completed feasible flow for the network.</a:t>
            </a:r>
          </a:p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b  Complete the diagram to show a feasible flow of 64.</a:t>
            </a:r>
          </a:p>
        </p:txBody>
      </p:sp>
      <p:sp>
        <p:nvSpPr>
          <p:cNvPr id="6" name="Rectangle 5"/>
          <p:cNvSpPr/>
          <p:nvPr/>
        </p:nvSpPr>
        <p:spPr>
          <a:xfrm rot="19493047">
            <a:off x="4328420" y="2147063"/>
            <a:ext cx="1415668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Isosceles Triangle 6"/>
          <p:cNvSpPr/>
          <p:nvPr/>
        </p:nvSpPr>
        <p:spPr>
          <a:xfrm rot="3293047">
            <a:off x="5058154" y="2075871"/>
            <a:ext cx="72000" cy="8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 rot="1209457">
            <a:off x="4418743" y="2770890"/>
            <a:ext cx="1257436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Isosceles Triangle 8"/>
          <p:cNvSpPr/>
          <p:nvPr/>
        </p:nvSpPr>
        <p:spPr>
          <a:xfrm rot="6609457">
            <a:off x="5070482" y="2762081"/>
            <a:ext cx="72000" cy="8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 rot="19869682">
            <a:off x="4373693" y="3312537"/>
            <a:ext cx="1347534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Isosceles Triangle 10"/>
          <p:cNvSpPr/>
          <p:nvPr/>
        </p:nvSpPr>
        <p:spPr>
          <a:xfrm rot="3669682">
            <a:off x="5070482" y="3249563"/>
            <a:ext cx="72000" cy="8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4457253" y="3637525"/>
            <a:ext cx="2599903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Isosceles Triangle 12"/>
          <p:cNvSpPr/>
          <p:nvPr/>
        </p:nvSpPr>
        <p:spPr>
          <a:xfrm rot="5400000">
            <a:off x="5851200" y="3607050"/>
            <a:ext cx="72000" cy="8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5615256" y="1739894"/>
            <a:ext cx="1680971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Isosceles Triangle 14"/>
          <p:cNvSpPr/>
          <p:nvPr/>
        </p:nvSpPr>
        <p:spPr>
          <a:xfrm rot="5400000">
            <a:off x="6503790" y="1709419"/>
            <a:ext cx="72000" cy="8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 rot="2673143">
            <a:off x="5420917" y="2214302"/>
            <a:ext cx="1352434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Isosceles Triangle 16"/>
          <p:cNvSpPr/>
          <p:nvPr/>
        </p:nvSpPr>
        <p:spPr>
          <a:xfrm rot="8073143">
            <a:off x="6109322" y="2231268"/>
            <a:ext cx="72000" cy="8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 rot="20543245">
            <a:off x="5614521" y="2838129"/>
            <a:ext cx="987640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Isosceles Triangle 18"/>
          <p:cNvSpPr/>
          <p:nvPr/>
        </p:nvSpPr>
        <p:spPr>
          <a:xfrm rot="4343245">
            <a:off x="6119408" y="2792712"/>
            <a:ext cx="72000" cy="8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 rot="18425150">
            <a:off x="6342926" y="2214302"/>
            <a:ext cx="1189389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Isosceles Triangle 20"/>
          <p:cNvSpPr/>
          <p:nvPr/>
        </p:nvSpPr>
        <p:spPr>
          <a:xfrm rot="2225150">
            <a:off x="6937481" y="2136386"/>
            <a:ext cx="72000" cy="8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 rot="4605569">
            <a:off x="6893863" y="2247921"/>
            <a:ext cx="1043801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Isosceles Triangle 22"/>
          <p:cNvSpPr/>
          <p:nvPr/>
        </p:nvSpPr>
        <p:spPr>
          <a:xfrm rot="10005569">
            <a:off x="7391717" y="2268249"/>
            <a:ext cx="72000" cy="8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 rot="3795286">
            <a:off x="6286843" y="3163117"/>
            <a:ext cx="1062483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Isosceles Triangle 24"/>
          <p:cNvSpPr/>
          <p:nvPr/>
        </p:nvSpPr>
        <p:spPr>
          <a:xfrm rot="9195286">
            <a:off x="6805992" y="3180083"/>
            <a:ext cx="72000" cy="8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 rot="1051534">
            <a:off x="7275499" y="1874372"/>
            <a:ext cx="893150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Isosceles Triangle 26"/>
          <p:cNvSpPr/>
          <p:nvPr/>
        </p:nvSpPr>
        <p:spPr>
          <a:xfrm rot="6451534">
            <a:off x="7728659" y="1857345"/>
            <a:ext cx="72000" cy="8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 rot="18561105">
            <a:off x="7358531" y="2382399"/>
            <a:ext cx="966157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Isosceles Triangle 28"/>
          <p:cNvSpPr/>
          <p:nvPr/>
        </p:nvSpPr>
        <p:spPr>
          <a:xfrm rot="2361105">
            <a:off x="7836241" y="2314569"/>
            <a:ext cx="72000" cy="8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 rot="2810857">
            <a:off x="7379939" y="3114556"/>
            <a:ext cx="983109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Isosceles Triangle 30"/>
          <p:cNvSpPr/>
          <p:nvPr/>
        </p:nvSpPr>
        <p:spPr>
          <a:xfrm rot="8210857">
            <a:off x="7869113" y="3119941"/>
            <a:ext cx="72000" cy="8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ectangle 31"/>
          <p:cNvSpPr/>
          <p:nvPr/>
        </p:nvSpPr>
        <p:spPr>
          <a:xfrm rot="21112194">
            <a:off x="7051316" y="3555344"/>
            <a:ext cx="1162212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Isosceles Triangle 32"/>
          <p:cNvSpPr/>
          <p:nvPr/>
        </p:nvSpPr>
        <p:spPr>
          <a:xfrm rot="4912194">
            <a:off x="7653949" y="3516651"/>
            <a:ext cx="72000" cy="8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 rot="18931538">
            <a:off x="3799418" y="2823187"/>
            <a:ext cx="767797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Isosceles Triangle 34"/>
          <p:cNvSpPr/>
          <p:nvPr/>
        </p:nvSpPr>
        <p:spPr>
          <a:xfrm rot="2731538">
            <a:off x="4174710" y="2765817"/>
            <a:ext cx="72000" cy="8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Rectangle 35"/>
          <p:cNvSpPr/>
          <p:nvPr/>
        </p:nvSpPr>
        <p:spPr>
          <a:xfrm rot="2692169">
            <a:off x="3796792" y="3364834"/>
            <a:ext cx="773049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Isosceles Triangle 36"/>
          <p:cNvSpPr/>
          <p:nvPr/>
        </p:nvSpPr>
        <p:spPr>
          <a:xfrm rot="8092169">
            <a:off x="4174710" y="3361628"/>
            <a:ext cx="72000" cy="8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Rectangle 37"/>
          <p:cNvSpPr/>
          <p:nvPr/>
        </p:nvSpPr>
        <p:spPr>
          <a:xfrm rot="3060540">
            <a:off x="7973274" y="2374928"/>
            <a:ext cx="941989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Isosceles Triangle 38"/>
          <p:cNvSpPr/>
          <p:nvPr/>
        </p:nvSpPr>
        <p:spPr>
          <a:xfrm rot="8460540">
            <a:off x="8437904" y="2381061"/>
            <a:ext cx="72000" cy="8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Rectangle 39"/>
          <p:cNvSpPr/>
          <p:nvPr/>
        </p:nvSpPr>
        <p:spPr>
          <a:xfrm rot="18363033">
            <a:off x="8021365" y="3107085"/>
            <a:ext cx="905576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Isosceles Triangle 40"/>
          <p:cNvSpPr/>
          <p:nvPr/>
        </p:nvSpPr>
        <p:spPr>
          <a:xfrm rot="2163033">
            <a:off x="8464800" y="3040002"/>
            <a:ext cx="72000" cy="8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Oval 41"/>
          <p:cNvSpPr/>
          <p:nvPr/>
        </p:nvSpPr>
        <p:spPr>
          <a:xfrm>
            <a:off x="4432599" y="2539102"/>
            <a:ext cx="49308" cy="49308"/>
          </a:xfrm>
          <a:prstGeom prst="ellips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4182350" y="2344144"/>
            <a:ext cx="500000" cy="24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200" i="1" b="0">
                <a:solidFill>
                  <a:srgbClr val="000000"/>
                </a:solidFill>
                <a:latin typeface="Times New Roman"/>
              </a:rPr>
              <a:t>S</a:t>
            </a:r>
            <a:r>
              <a:rPr sz="900" i="1" b="0" baseline="-25000">
                <a:solidFill>
                  <a:srgbClr val="000000"/>
                </a:solidFill>
                <a:latin typeface="Times New Roman"/>
              </a:rPr>
              <a:t>1</a:t>
            </a:r>
          </a:p>
        </p:txBody>
      </p:sp>
      <p:sp>
        <p:nvSpPr>
          <p:cNvPr id="44" name="Oval 43"/>
          <p:cNvSpPr/>
          <p:nvPr/>
        </p:nvSpPr>
        <p:spPr>
          <a:xfrm>
            <a:off x="5590602" y="1724765"/>
            <a:ext cx="49308" cy="49308"/>
          </a:xfrm>
          <a:prstGeom prst="ellips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TextBox 44"/>
          <p:cNvSpPr txBox="1"/>
          <p:nvPr/>
        </p:nvSpPr>
        <p:spPr>
          <a:xfrm>
            <a:off x="5365256" y="1529806"/>
            <a:ext cx="500000" cy="24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200" i="1" b="0">
                <a:solidFill>
                  <a:srgbClr val="000000"/>
                </a:solidFill>
                <a:latin typeface="Times New Roman"/>
              </a:rPr>
              <a:t>A</a:t>
            </a:r>
          </a:p>
        </p:txBody>
      </p:sp>
      <p:sp>
        <p:nvSpPr>
          <p:cNvPr id="46" name="Oval 45"/>
          <p:cNvSpPr/>
          <p:nvPr/>
        </p:nvSpPr>
        <p:spPr>
          <a:xfrm>
            <a:off x="5613014" y="2972420"/>
            <a:ext cx="49308" cy="49308"/>
          </a:xfrm>
          <a:prstGeom prst="ellips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5387669" y="2777461"/>
            <a:ext cx="500000" cy="24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200" i="1" b="0">
                <a:solidFill>
                  <a:srgbClr val="000000"/>
                </a:solidFill>
                <a:latin typeface="Times New Roman"/>
              </a:rPr>
              <a:t>B</a:t>
            </a:r>
          </a:p>
        </p:txBody>
      </p:sp>
      <p:sp>
        <p:nvSpPr>
          <p:cNvPr id="48" name="Oval 47"/>
          <p:cNvSpPr/>
          <p:nvPr/>
        </p:nvSpPr>
        <p:spPr>
          <a:xfrm>
            <a:off x="4432599" y="3622396"/>
            <a:ext cx="49308" cy="49308"/>
          </a:xfrm>
          <a:prstGeom prst="ellips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4182350" y="3626663"/>
            <a:ext cx="500000" cy="24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200" i="1" b="0">
                <a:solidFill>
                  <a:srgbClr val="000000"/>
                </a:solidFill>
                <a:latin typeface="Times New Roman"/>
              </a:rPr>
              <a:t>S</a:t>
            </a:r>
            <a:r>
              <a:rPr sz="900" i="1" b="0" baseline="-25000">
                <a:solidFill>
                  <a:srgbClr val="000000"/>
                </a:solidFill>
                <a:latin typeface="Times New Roman"/>
              </a:rPr>
              <a:t>2</a:t>
            </a:r>
          </a:p>
        </p:txBody>
      </p:sp>
      <p:sp>
        <p:nvSpPr>
          <p:cNvPr id="50" name="Oval 49"/>
          <p:cNvSpPr/>
          <p:nvPr/>
        </p:nvSpPr>
        <p:spPr>
          <a:xfrm>
            <a:off x="6554359" y="2673580"/>
            <a:ext cx="49308" cy="49308"/>
          </a:xfrm>
          <a:prstGeom prst="ellips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TextBox 50"/>
          <p:cNvSpPr txBox="1"/>
          <p:nvPr/>
        </p:nvSpPr>
        <p:spPr>
          <a:xfrm>
            <a:off x="6329013" y="2687809"/>
            <a:ext cx="500000" cy="24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200" i="1" b="0">
                <a:solidFill>
                  <a:srgbClr val="000000"/>
                </a:solidFill>
                <a:latin typeface="Times New Roman"/>
              </a:rPr>
              <a:t>D</a:t>
            </a:r>
          </a:p>
        </p:txBody>
      </p:sp>
      <p:sp>
        <p:nvSpPr>
          <p:cNvPr id="52" name="Oval 51"/>
          <p:cNvSpPr/>
          <p:nvPr/>
        </p:nvSpPr>
        <p:spPr>
          <a:xfrm>
            <a:off x="7271573" y="1724765"/>
            <a:ext cx="49308" cy="49308"/>
          </a:xfrm>
          <a:prstGeom prst="ellips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TextBox 52"/>
          <p:cNvSpPr txBox="1"/>
          <p:nvPr/>
        </p:nvSpPr>
        <p:spPr>
          <a:xfrm>
            <a:off x="7046228" y="1529806"/>
            <a:ext cx="500000" cy="24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200" i="1" b="0">
                <a:solidFill>
                  <a:srgbClr val="000000"/>
                </a:solidFill>
                <a:latin typeface="Times New Roman"/>
              </a:rPr>
              <a:t>C</a:t>
            </a:r>
          </a:p>
        </p:txBody>
      </p:sp>
      <p:sp>
        <p:nvSpPr>
          <p:cNvPr id="54" name="Oval 53"/>
          <p:cNvSpPr/>
          <p:nvPr/>
        </p:nvSpPr>
        <p:spPr>
          <a:xfrm>
            <a:off x="7510645" y="2740819"/>
            <a:ext cx="49308" cy="49308"/>
          </a:xfrm>
          <a:prstGeom prst="ellips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TextBox 54"/>
          <p:cNvSpPr txBox="1"/>
          <p:nvPr/>
        </p:nvSpPr>
        <p:spPr>
          <a:xfrm>
            <a:off x="7260396" y="2755048"/>
            <a:ext cx="500000" cy="24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200" i="1" b="0">
                <a:solidFill>
                  <a:srgbClr val="000000"/>
                </a:solidFill>
                <a:latin typeface="Times New Roman"/>
              </a:rPr>
              <a:t>F</a:t>
            </a:r>
          </a:p>
        </p:txBody>
      </p:sp>
      <p:sp>
        <p:nvSpPr>
          <p:cNvPr id="56" name="Oval 55"/>
          <p:cNvSpPr/>
          <p:nvPr/>
        </p:nvSpPr>
        <p:spPr>
          <a:xfrm>
            <a:off x="7032502" y="3622396"/>
            <a:ext cx="49308" cy="49308"/>
          </a:xfrm>
          <a:prstGeom prst="ellips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TextBox 56"/>
          <p:cNvSpPr txBox="1"/>
          <p:nvPr/>
        </p:nvSpPr>
        <p:spPr>
          <a:xfrm>
            <a:off x="6807156" y="3626663"/>
            <a:ext cx="500000" cy="24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200" i="1" b="0">
                <a:solidFill>
                  <a:srgbClr val="000000"/>
                </a:solidFill>
                <a:latin typeface="Times New Roman"/>
              </a:rPr>
              <a:t>E</a:t>
            </a:r>
          </a:p>
        </p:txBody>
      </p:sp>
      <p:sp>
        <p:nvSpPr>
          <p:cNvPr id="58" name="Oval 57"/>
          <p:cNvSpPr/>
          <p:nvPr/>
        </p:nvSpPr>
        <p:spPr>
          <a:xfrm>
            <a:off x="8123266" y="1993720"/>
            <a:ext cx="49308" cy="49308"/>
          </a:xfrm>
          <a:prstGeom prst="ellips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TextBox 58"/>
          <p:cNvSpPr txBox="1"/>
          <p:nvPr/>
        </p:nvSpPr>
        <p:spPr>
          <a:xfrm>
            <a:off x="7922823" y="1798762"/>
            <a:ext cx="500000" cy="24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200" i="1" b="0">
                <a:solidFill>
                  <a:srgbClr val="000000"/>
                </a:solidFill>
                <a:latin typeface="Times New Roman"/>
              </a:rPr>
              <a:t>T</a:t>
            </a:r>
            <a:r>
              <a:rPr sz="900" i="1" b="0" baseline="-25000">
                <a:solidFill>
                  <a:srgbClr val="000000"/>
                </a:solidFill>
                <a:latin typeface="Times New Roman"/>
              </a:rPr>
              <a:t>1</a:t>
            </a:r>
          </a:p>
        </p:txBody>
      </p:sp>
      <p:sp>
        <p:nvSpPr>
          <p:cNvPr id="60" name="Oval 59"/>
          <p:cNvSpPr/>
          <p:nvPr/>
        </p:nvSpPr>
        <p:spPr>
          <a:xfrm>
            <a:off x="8183034" y="3458034"/>
            <a:ext cx="49308" cy="49308"/>
          </a:xfrm>
          <a:prstGeom prst="ellips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TextBox 60"/>
          <p:cNvSpPr txBox="1"/>
          <p:nvPr/>
        </p:nvSpPr>
        <p:spPr>
          <a:xfrm>
            <a:off x="7982591" y="3462301"/>
            <a:ext cx="500000" cy="24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200" i="1" b="0">
                <a:solidFill>
                  <a:srgbClr val="000000"/>
                </a:solidFill>
                <a:latin typeface="Times New Roman"/>
              </a:rPr>
              <a:t>T</a:t>
            </a:r>
            <a:r>
              <a:rPr sz="900" i="1" b="0" baseline="-25000">
                <a:solidFill>
                  <a:srgbClr val="000000"/>
                </a:solidFill>
                <a:latin typeface="Times New Roman"/>
              </a:rPr>
              <a:t>2</a:t>
            </a:r>
          </a:p>
        </p:txBody>
      </p:sp>
      <p:sp>
        <p:nvSpPr>
          <p:cNvPr id="62" name="Oval 61"/>
          <p:cNvSpPr/>
          <p:nvPr/>
        </p:nvSpPr>
        <p:spPr>
          <a:xfrm>
            <a:off x="3884726" y="3077014"/>
            <a:ext cx="49308" cy="49308"/>
          </a:xfrm>
          <a:prstGeom prst="ellips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3" name="TextBox 62"/>
          <p:cNvSpPr txBox="1"/>
          <p:nvPr/>
        </p:nvSpPr>
        <p:spPr>
          <a:xfrm>
            <a:off x="3574709" y="2981668"/>
            <a:ext cx="500000" cy="24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200" i="1" b="0">
                <a:solidFill>
                  <a:srgbClr val="000000"/>
                </a:solidFill>
                <a:latin typeface="Times New Roman"/>
              </a:rPr>
              <a:t>S</a:t>
            </a:r>
          </a:p>
        </p:txBody>
      </p:sp>
      <p:sp>
        <p:nvSpPr>
          <p:cNvPr id="64" name="Oval 63"/>
          <p:cNvSpPr/>
          <p:nvPr/>
        </p:nvSpPr>
        <p:spPr>
          <a:xfrm>
            <a:off x="8715964" y="2725877"/>
            <a:ext cx="49308" cy="49308"/>
          </a:xfrm>
          <a:prstGeom prst="ellips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TextBox 64"/>
          <p:cNvSpPr txBox="1"/>
          <p:nvPr/>
        </p:nvSpPr>
        <p:spPr>
          <a:xfrm>
            <a:off x="8575290" y="2630531"/>
            <a:ext cx="500000" cy="24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200" i="1" b="0">
                <a:solidFill>
                  <a:srgbClr val="000000"/>
                </a:solidFill>
                <a:latin typeface="Times New Roman"/>
              </a:rPr>
              <a:t>T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6380742" y="1579729"/>
            <a:ext cx="150000" cy="18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0" b="1">
                <a:solidFill>
                  <a:srgbClr val="000000"/>
                </a:solidFill>
                <a:latin typeface="Calibri"/>
              </a:rPr>
              <a:t>7</a:t>
            </a:r>
          </a:p>
        </p:txBody>
      </p:sp>
      <p:sp>
        <p:nvSpPr>
          <p:cNvPr id="67" name="Oval 66"/>
          <p:cNvSpPr/>
          <p:nvPr/>
        </p:nvSpPr>
        <p:spPr>
          <a:xfrm>
            <a:off x="6360742" y="1569729"/>
            <a:ext cx="190000" cy="200000"/>
          </a:xfrm>
          <a:prstGeom prst="ellipse">
            <a:avLst/>
          </a:prstGeom>
          <a:noFill/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TextBox 67"/>
          <p:cNvSpPr txBox="1"/>
          <p:nvPr/>
        </p:nvSpPr>
        <p:spPr>
          <a:xfrm>
            <a:off x="6713423" y="2043725"/>
            <a:ext cx="210000" cy="18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0" b="1">
                <a:solidFill>
                  <a:srgbClr val="000000"/>
                </a:solidFill>
                <a:latin typeface="Calibri"/>
              </a:rPr>
              <a:t>22</a:t>
            </a:r>
          </a:p>
        </p:txBody>
      </p:sp>
      <p:sp>
        <p:nvSpPr>
          <p:cNvPr id="69" name="Oval 68"/>
          <p:cNvSpPr/>
          <p:nvPr/>
        </p:nvSpPr>
        <p:spPr>
          <a:xfrm>
            <a:off x="6693423" y="2033725"/>
            <a:ext cx="250000" cy="200000"/>
          </a:xfrm>
          <a:prstGeom prst="ellipse">
            <a:avLst/>
          </a:prstGeom>
          <a:noFill/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0" name="TextBox 69"/>
          <p:cNvSpPr txBox="1"/>
          <p:nvPr/>
        </p:nvSpPr>
        <p:spPr>
          <a:xfrm>
            <a:off x="7111537" y="2107678"/>
            <a:ext cx="210000" cy="18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0" b="1">
                <a:solidFill>
                  <a:srgbClr val="000000"/>
                </a:solidFill>
                <a:latin typeface="Calibri"/>
              </a:rPr>
              <a:t>21</a:t>
            </a:r>
          </a:p>
        </p:txBody>
      </p:sp>
      <p:sp>
        <p:nvSpPr>
          <p:cNvPr id="71" name="Oval 70"/>
          <p:cNvSpPr/>
          <p:nvPr/>
        </p:nvSpPr>
        <p:spPr>
          <a:xfrm>
            <a:off x="7091537" y="2097678"/>
            <a:ext cx="250000" cy="200000"/>
          </a:xfrm>
          <a:prstGeom prst="ellipse">
            <a:avLst/>
          </a:prstGeom>
          <a:noFill/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TextBox 71"/>
          <p:cNvSpPr txBox="1"/>
          <p:nvPr/>
        </p:nvSpPr>
        <p:spPr>
          <a:xfrm>
            <a:off x="7852151" y="2396668"/>
            <a:ext cx="210000" cy="18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0" b="1">
                <a:solidFill>
                  <a:srgbClr val="000000"/>
                </a:solidFill>
                <a:latin typeface="Calibri"/>
              </a:rPr>
              <a:t>19</a:t>
            </a:r>
          </a:p>
        </p:txBody>
      </p:sp>
      <p:sp>
        <p:nvSpPr>
          <p:cNvPr id="73" name="Oval 72"/>
          <p:cNvSpPr/>
          <p:nvPr/>
        </p:nvSpPr>
        <p:spPr>
          <a:xfrm>
            <a:off x="7832151" y="2386668"/>
            <a:ext cx="250000" cy="200000"/>
          </a:xfrm>
          <a:prstGeom prst="ellipse">
            <a:avLst/>
          </a:prstGeom>
          <a:noFill/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4" name="TextBox 73"/>
          <p:cNvSpPr txBox="1"/>
          <p:nvPr/>
        </p:nvSpPr>
        <p:spPr>
          <a:xfrm>
            <a:off x="4908134" y="2783927"/>
            <a:ext cx="210000" cy="18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0" b="1">
                <a:solidFill>
                  <a:srgbClr val="000000"/>
                </a:solidFill>
                <a:latin typeface="Calibri"/>
              </a:rPr>
              <a:t>21</a:t>
            </a:r>
          </a:p>
        </p:txBody>
      </p:sp>
      <p:sp>
        <p:nvSpPr>
          <p:cNvPr id="75" name="Oval 74"/>
          <p:cNvSpPr/>
          <p:nvPr/>
        </p:nvSpPr>
        <p:spPr>
          <a:xfrm>
            <a:off x="4888134" y="2773927"/>
            <a:ext cx="250000" cy="200000"/>
          </a:xfrm>
          <a:prstGeom prst="ellipse">
            <a:avLst/>
          </a:prstGeom>
          <a:noFill/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6" name="TextBox 75"/>
          <p:cNvSpPr txBox="1"/>
          <p:nvPr/>
        </p:nvSpPr>
        <p:spPr>
          <a:xfrm>
            <a:off x="6036496" y="2862092"/>
            <a:ext cx="210000" cy="18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0" b="1">
                <a:solidFill>
                  <a:srgbClr val="000000"/>
                </a:solidFill>
                <a:latin typeface="Calibri"/>
              </a:rPr>
              <a:t>37</a:t>
            </a:r>
          </a:p>
        </p:txBody>
      </p:sp>
      <p:sp>
        <p:nvSpPr>
          <p:cNvPr id="77" name="Oval 76"/>
          <p:cNvSpPr/>
          <p:nvPr/>
        </p:nvSpPr>
        <p:spPr>
          <a:xfrm>
            <a:off x="6016496" y="2852092"/>
            <a:ext cx="250000" cy="200000"/>
          </a:xfrm>
          <a:prstGeom prst="ellipse">
            <a:avLst/>
          </a:prstGeom>
          <a:noFill/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8" name="TextBox 77"/>
          <p:cNvSpPr txBox="1"/>
          <p:nvPr/>
        </p:nvSpPr>
        <p:spPr>
          <a:xfrm>
            <a:off x="5061541" y="3308637"/>
            <a:ext cx="210000" cy="18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0" b="1">
                <a:solidFill>
                  <a:srgbClr val="000000"/>
                </a:solidFill>
                <a:latin typeface="Calibri"/>
              </a:rPr>
              <a:t>16</a:t>
            </a:r>
          </a:p>
        </p:txBody>
      </p:sp>
      <p:sp>
        <p:nvSpPr>
          <p:cNvPr id="79" name="Oval 78"/>
          <p:cNvSpPr/>
          <p:nvPr/>
        </p:nvSpPr>
        <p:spPr>
          <a:xfrm>
            <a:off x="5041541" y="3298637"/>
            <a:ext cx="250000" cy="200000"/>
          </a:xfrm>
          <a:prstGeom prst="ellipse">
            <a:avLst/>
          </a:prstGeom>
          <a:noFill/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0" name="TextBox 79"/>
          <p:cNvSpPr txBox="1"/>
          <p:nvPr/>
        </p:nvSpPr>
        <p:spPr>
          <a:xfrm>
            <a:off x="5652205" y="3636740"/>
            <a:ext cx="210000" cy="18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0" b="1">
                <a:solidFill>
                  <a:srgbClr val="000000"/>
                </a:solidFill>
                <a:latin typeface="Calibri"/>
              </a:rPr>
              <a:t>12</a:t>
            </a:r>
          </a:p>
        </p:txBody>
      </p:sp>
      <p:sp>
        <p:nvSpPr>
          <p:cNvPr id="81" name="Oval 80"/>
          <p:cNvSpPr/>
          <p:nvPr/>
        </p:nvSpPr>
        <p:spPr>
          <a:xfrm>
            <a:off x="5632205" y="3626740"/>
            <a:ext cx="250000" cy="200000"/>
          </a:xfrm>
          <a:prstGeom prst="ellipse">
            <a:avLst/>
          </a:prstGeom>
          <a:noFill/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2" name="TextBox 81"/>
          <p:cNvSpPr txBox="1"/>
          <p:nvPr/>
        </p:nvSpPr>
        <p:spPr>
          <a:xfrm>
            <a:off x="6579650" y="3149885"/>
            <a:ext cx="210000" cy="18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0" b="1">
                <a:solidFill>
                  <a:srgbClr val="000000"/>
                </a:solidFill>
                <a:latin typeface="Calibri"/>
              </a:rPr>
              <a:t>23</a:t>
            </a:r>
          </a:p>
        </p:txBody>
      </p:sp>
      <p:sp>
        <p:nvSpPr>
          <p:cNvPr id="83" name="Oval 82"/>
          <p:cNvSpPr/>
          <p:nvPr/>
        </p:nvSpPr>
        <p:spPr>
          <a:xfrm>
            <a:off x="6559650" y="3139885"/>
            <a:ext cx="250000" cy="200000"/>
          </a:xfrm>
          <a:prstGeom prst="ellipse">
            <a:avLst/>
          </a:prstGeom>
          <a:noFill/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4" name="TextBox 83"/>
          <p:cNvSpPr txBox="1"/>
          <p:nvPr/>
        </p:nvSpPr>
        <p:spPr>
          <a:xfrm>
            <a:off x="7540101" y="3563620"/>
            <a:ext cx="210000" cy="18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0" b="1">
                <a:solidFill>
                  <a:srgbClr val="000000"/>
                </a:solidFill>
                <a:latin typeface="Calibri"/>
              </a:rPr>
              <a:t>35</a:t>
            </a:r>
          </a:p>
        </p:txBody>
      </p:sp>
      <p:sp>
        <p:nvSpPr>
          <p:cNvPr id="85" name="Oval 84"/>
          <p:cNvSpPr/>
          <p:nvPr/>
        </p:nvSpPr>
        <p:spPr>
          <a:xfrm>
            <a:off x="7520101" y="3553620"/>
            <a:ext cx="250000" cy="200000"/>
          </a:xfrm>
          <a:prstGeom prst="ellipse">
            <a:avLst/>
          </a:prstGeom>
          <a:noFill/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6" name="TextBox 85"/>
          <p:cNvSpPr txBox="1"/>
          <p:nvPr/>
        </p:nvSpPr>
        <p:spPr>
          <a:xfrm>
            <a:off x="8469825" y="3099888"/>
            <a:ext cx="210000" cy="18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0" b="1">
                <a:solidFill>
                  <a:srgbClr val="000000"/>
                </a:solidFill>
                <a:latin typeface="Calibri"/>
              </a:rPr>
              <a:t>37</a:t>
            </a:r>
          </a:p>
        </p:txBody>
      </p:sp>
      <p:sp>
        <p:nvSpPr>
          <p:cNvPr id="87" name="Oval 86"/>
          <p:cNvSpPr/>
          <p:nvPr/>
        </p:nvSpPr>
        <p:spPr>
          <a:xfrm>
            <a:off x="8449825" y="3089888"/>
            <a:ext cx="250000" cy="200000"/>
          </a:xfrm>
          <a:prstGeom prst="ellipse">
            <a:avLst/>
          </a:prstGeom>
          <a:noFill/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8" name="TextBox 87"/>
          <p:cNvSpPr txBox="1"/>
          <p:nvPr/>
        </p:nvSpPr>
        <p:spPr>
          <a:xfrm>
            <a:off x="4853898" y="1956586"/>
            <a:ext cx="210000" cy="18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0" b="1">
                <a:solidFill>
                  <a:srgbClr val="FF0000"/>
                </a:solidFill>
                <a:latin typeface="Calibri"/>
              </a:rPr>
              <a:t>15</a:t>
            </a:r>
          </a:p>
        </p:txBody>
      </p:sp>
      <p:sp>
        <p:nvSpPr>
          <p:cNvPr id="89" name="Oval 88"/>
          <p:cNvSpPr/>
          <p:nvPr/>
        </p:nvSpPr>
        <p:spPr>
          <a:xfrm>
            <a:off x="4833898" y="1946586"/>
            <a:ext cx="250000" cy="200000"/>
          </a:xfrm>
          <a:prstGeom prst="ellipse">
            <a:avLst/>
          </a:prstGeom>
          <a:noFill/>
          <a:ln w="1270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0" name="TextBox 89"/>
          <p:cNvSpPr txBox="1"/>
          <p:nvPr/>
        </p:nvSpPr>
        <p:spPr>
          <a:xfrm>
            <a:off x="3750000" y="4350000"/>
            <a:ext cx="5150000" cy="28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FF0000"/>
                </a:solidFill>
                <a:latin typeface="Calibri"/>
              </a:rPr>
              <a:t>The total flow leaving S₁ and S₂ is 64, so S₁A + 21 + 16 + 12 = 64, giving S₁A = 15</a:t>
            </a:r>
          </a:p>
        </p:txBody>
      </p:sp>
      <p:sp>
        <p:nvSpPr>
          <p:cNvPr id="91" name="TextBox 90"/>
          <p:cNvSpPr txBox="1"/>
          <p:nvPr/>
        </p:nvSpPr>
        <p:spPr>
          <a:xfrm>
            <a:off x="3991082" y="2653862"/>
            <a:ext cx="210000" cy="18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0" b="1">
                <a:solidFill>
                  <a:srgbClr val="FF0000"/>
                </a:solidFill>
                <a:latin typeface="Calibri"/>
              </a:rPr>
              <a:t>36</a:t>
            </a:r>
          </a:p>
        </p:txBody>
      </p:sp>
      <p:sp>
        <p:nvSpPr>
          <p:cNvPr id="92" name="Oval 91"/>
          <p:cNvSpPr/>
          <p:nvPr/>
        </p:nvSpPr>
        <p:spPr>
          <a:xfrm>
            <a:off x="3971082" y="2643862"/>
            <a:ext cx="250000" cy="200000"/>
          </a:xfrm>
          <a:prstGeom prst="ellipse">
            <a:avLst/>
          </a:prstGeom>
          <a:noFill/>
          <a:ln w="1270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3" name="TextBox 92"/>
          <p:cNvSpPr txBox="1"/>
          <p:nvPr/>
        </p:nvSpPr>
        <p:spPr>
          <a:xfrm>
            <a:off x="3990471" y="3372606"/>
            <a:ext cx="210000" cy="18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0" b="1">
                <a:solidFill>
                  <a:srgbClr val="FF0000"/>
                </a:solidFill>
                <a:latin typeface="Calibri"/>
              </a:rPr>
              <a:t>28</a:t>
            </a:r>
          </a:p>
        </p:txBody>
      </p:sp>
      <p:sp>
        <p:nvSpPr>
          <p:cNvPr id="94" name="Oval 93"/>
          <p:cNvSpPr/>
          <p:nvPr/>
        </p:nvSpPr>
        <p:spPr>
          <a:xfrm>
            <a:off x="3970471" y="3362606"/>
            <a:ext cx="250000" cy="200000"/>
          </a:xfrm>
          <a:prstGeom prst="ellipse">
            <a:avLst/>
          </a:prstGeom>
          <a:noFill/>
          <a:ln w="1270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5" name="TextBox 94"/>
          <p:cNvSpPr txBox="1"/>
          <p:nvPr/>
        </p:nvSpPr>
        <p:spPr>
          <a:xfrm>
            <a:off x="3750000" y="4620000"/>
            <a:ext cx="5150000" cy="28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FF0000"/>
                </a:solidFill>
                <a:latin typeface="Calibri"/>
              </a:rPr>
              <a:t>At S₁: SS₁ = 15 + 21 = 36.    At S₂: SS₂ = 16 + 12 = 28</a:t>
            </a:r>
          </a:p>
        </p:txBody>
      </p:sp>
      <p:sp>
        <p:nvSpPr>
          <p:cNvPr id="96" name="TextBox 95"/>
          <p:cNvSpPr txBox="1"/>
          <p:nvPr/>
        </p:nvSpPr>
        <p:spPr>
          <a:xfrm>
            <a:off x="6126961" y="2027349"/>
            <a:ext cx="150000" cy="18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0" b="1">
                <a:solidFill>
                  <a:srgbClr val="FF0000"/>
                </a:solidFill>
                <a:latin typeface="Calibri"/>
              </a:rPr>
              <a:t>8</a:t>
            </a:r>
          </a:p>
        </p:txBody>
      </p:sp>
      <p:sp>
        <p:nvSpPr>
          <p:cNvPr id="97" name="Oval 96"/>
          <p:cNvSpPr/>
          <p:nvPr/>
        </p:nvSpPr>
        <p:spPr>
          <a:xfrm>
            <a:off x="6106961" y="2017349"/>
            <a:ext cx="190000" cy="200000"/>
          </a:xfrm>
          <a:prstGeom prst="ellipse">
            <a:avLst/>
          </a:prstGeom>
          <a:noFill/>
          <a:ln w="1270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8" name="TextBox 97"/>
          <p:cNvSpPr txBox="1"/>
          <p:nvPr/>
        </p:nvSpPr>
        <p:spPr>
          <a:xfrm>
            <a:off x="3750000" y="4890000"/>
            <a:ext cx="5150000" cy="28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FF0000"/>
                </a:solidFill>
                <a:latin typeface="Calibri"/>
              </a:rPr>
              <a:t>At A: 15 = 7 + AD, so AD = 8</a:t>
            </a:r>
          </a:p>
        </p:txBody>
      </p:sp>
      <p:sp>
        <p:nvSpPr>
          <p:cNvPr id="99" name="TextBox 98"/>
          <p:cNvSpPr txBox="1"/>
          <p:nvPr/>
        </p:nvSpPr>
        <p:spPr>
          <a:xfrm>
            <a:off x="7672571" y="1713156"/>
            <a:ext cx="150000" cy="18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0" b="1">
                <a:solidFill>
                  <a:srgbClr val="FF0000"/>
                </a:solidFill>
                <a:latin typeface="Calibri"/>
              </a:rPr>
              <a:t>8</a:t>
            </a:r>
          </a:p>
        </p:txBody>
      </p:sp>
      <p:sp>
        <p:nvSpPr>
          <p:cNvPr id="100" name="Oval 99"/>
          <p:cNvSpPr/>
          <p:nvPr/>
        </p:nvSpPr>
        <p:spPr>
          <a:xfrm>
            <a:off x="7652571" y="1703156"/>
            <a:ext cx="190000" cy="200000"/>
          </a:xfrm>
          <a:prstGeom prst="ellipse">
            <a:avLst/>
          </a:prstGeom>
          <a:noFill/>
          <a:ln w="1270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1" name="TextBox 100"/>
          <p:cNvSpPr txBox="1"/>
          <p:nvPr/>
        </p:nvSpPr>
        <p:spPr>
          <a:xfrm>
            <a:off x="3750000" y="5160000"/>
            <a:ext cx="5150000" cy="28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FF0000"/>
                </a:solidFill>
                <a:latin typeface="Calibri"/>
              </a:rPr>
              <a:t>At C: 7 + 22 = 21 + CT₁, so CT₁ = 8</a:t>
            </a:r>
          </a:p>
        </p:txBody>
      </p:sp>
      <p:sp>
        <p:nvSpPr>
          <p:cNvPr id="102" name="TextBox 101"/>
          <p:cNvSpPr txBox="1"/>
          <p:nvPr/>
        </p:nvSpPr>
        <p:spPr>
          <a:xfrm>
            <a:off x="8436049" y="2216108"/>
            <a:ext cx="210000" cy="18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0" b="1">
                <a:solidFill>
                  <a:srgbClr val="FF0000"/>
                </a:solidFill>
                <a:latin typeface="Calibri"/>
              </a:rPr>
              <a:t>27</a:t>
            </a:r>
          </a:p>
        </p:txBody>
      </p:sp>
      <p:sp>
        <p:nvSpPr>
          <p:cNvPr id="103" name="Oval 102"/>
          <p:cNvSpPr/>
          <p:nvPr/>
        </p:nvSpPr>
        <p:spPr>
          <a:xfrm>
            <a:off x="8416049" y="2206108"/>
            <a:ext cx="250000" cy="200000"/>
          </a:xfrm>
          <a:prstGeom prst="ellipse">
            <a:avLst/>
          </a:prstGeom>
          <a:noFill/>
          <a:ln w="1270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4" name="TextBox 103"/>
          <p:cNvSpPr txBox="1"/>
          <p:nvPr/>
        </p:nvSpPr>
        <p:spPr>
          <a:xfrm>
            <a:off x="3750000" y="5430000"/>
            <a:ext cx="5150000" cy="28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FF0000"/>
                </a:solidFill>
                <a:latin typeface="Calibri"/>
              </a:rPr>
              <a:t>At T₁: 8 + 19 = T₁T = 27</a:t>
            </a:r>
          </a:p>
        </p:txBody>
      </p:sp>
      <p:sp>
        <p:nvSpPr>
          <p:cNvPr id="105" name="TextBox 104"/>
          <p:cNvSpPr txBox="1"/>
          <p:nvPr/>
        </p:nvSpPr>
        <p:spPr>
          <a:xfrm>
            <a:off x="7894600" y="2942106"/>
            <a:ext cx="150000" cy="18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0" b="1">
                <a:solidFill>
                  <a:srgbClr val="FF0000"/>
                </a:solidFill>
                <a:latin typeface="Calibri"/>
              </a:rPr>
              <a:t>2</a:t>
            </a:r>
          </a:p>
        </p:txBody>
      </p:sp>
      <p:sp>
        <p:nvSpPr>
          <p:cNvPr id="106" name="Oval 105"/>
          <p:cNvSpPr/>
          <p:nvPr/>
        </p:nvSpPr>
        <p:spPr>
          <a:xfrm>
            <a:off x="7874600" y="2932106"/>
            <a:ext cx="190000" cy="200000"/>
          </a:xfrm>
          <a:prstGeom prst="ellipse">
            <a:avLst/>
          </a:prstGeom>
          <a:noFill/>
          <a:ln w="1270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7" name="TextBox 106"/>
          <p:cNvSpPr txBox="1"/>
          <p:nvPr/>
        </p:nvSpPr>
        <p:spPr>
          <a:xfrm>
            <a:off x="3750000" y="5700000"/>
            <a:ext cx="5150000" cy="28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FF0000"/>
                </a:solidFill>
                <a:latin typeface="Calibri"/>
              </a:rPr>
              <a:t>At F: 21 = 19 + FT₂, so FT₂ = 2</a:t>
            </a:r>
          </a:p>
        </p:txBody>
      </p:sp>
      <p:sp>
        <p:nvSpPr>
          <p:cNvPr id="108" name="TextBox 107"/>
          <p:cNvSpPr txBox="1"/>
          <p:nvPr/>
        </p:nvSpPr>
        <p:spPr>
          <a:xfrm>
            <a:off x="3750000" y="5970000"/>
            <a:ext cx="5150000" cy="28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FF0000"/>
                </a:solidFill>
                <a:latin typeface="Calibri"/>
              </a:rPr>
              <a:t>Check at T₂: 35 + 2 = 37 = T₂T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8" grpId="0" animBg="1"/>
      <p:bldP spid="89" grpId="0" animBg="1"/>
      <p:bldP spid="90" grpId="0" animBg="1"/>
      <p:bldP spid="91" grpId="0" animBg="1"/>
      <p:bldP spid="92" grpId="0" animBg="1"/>
      <p:bldP spid="93" grpId="0" animBg="1"/>
      <p:bldP spid="94" grpId="0" animBg="1"/>
      <p:bldP spid="95" grpId="0" animBg="1"/>
      <p:bldP spid="96" grpId="0" animBg="1"/>
      <p:bldP spid="97" grpId="0" animBg="1"/>
      <p:bldP spid="98" grpId="0" animBg="1"/>
      <p:bldP spid="99" grpId="0" animBg="1"/>
      <p:bldP spid="100" grpId="0" animBg="1"/>
      <p:bldP spid="101" grpId="0" animBg="1"/>
      <p:bldP spid="102" grpId="0" animBg="1"/>
      <p:bldP spid="103" grpId="0" animBg="1"/>
      <p:bldP spid="104" grpId="0" animBg="1"/>
      <p:bldP spid="105" grpId="0" animBg="1"/>
      <p:bldP spid="106" grpId="0" animBg="1"/>
      <p:bldP spid="107" grpId="0" animBg="1"/>
      <p:bldP spid="108" grpId="0" animBg="1"/>
    </p:bld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Sources and Sinks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4B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50000" y="1000000"/>
            <a:ext cx="3300000" cy="48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To prove a flow is maximal, find a cut whose value equals the flow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Value of a cut = upper capacities of arcs crossing from S to T − lower capacities of arcs crossing from T to S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By the maximum flow−minimum cut theorem, the flow is then maximal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50000" y="1000000"/>
            <a:ext cx="5150000" cy="4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c  Prove that 64 is the maximum flow for the network.</a:t>
            </a:r>
          </a:p>
        </p:txBody>
      </p:sp>
      <p:sp>
        <p:nvSpPr>
          <p:cNvPr id="6" name="Rectangle 5"/>
          <p:cNvSpPr/>
          <p:nvPr/>
        </p:nvSpPr>
        <p:spPr>
          <a:xfrm rot="19493047">
            <a:off x="4328420" y="2004534"/>
            <a:ext cx="1415668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Isosceles Triangle 6"/>
          <p:cNvSpPr/>
          <p:nvPr/>
        </p:nvSpPr>
        <p:spPr>
          <a:xfrm rot="3293047">
            <a:off x="5058154" y="1933342"/>
            <a:ext cx="72000" cy="8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58898" y="1794057"/>
            <a:ext cx="8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000" i="0" b="0">
                <a:solidFill>
                  <a:srgbClr val="000000"/>
                </a:solidFill>
                <a:latin typeface="Calibri"/>
              </a:rPr>
              <a:t>(10, 16)</a:t>
            </a:r>
          </a:p>
        </p:txBody>
      </p:sp>
      <p:sp>
        <p:nvSpPr>
          <p:cNvPr id="9" name="Rectangle 8"/>
          <p:cNvSpPr/>
          <p:nvPr/>
        </p:nvSpPr>
        <p:spPr>
          <a:xfrm rot="1209457">
            <a:off x="4418743" y="2628361"/>
            <a:ext cx="1257436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Isosceles Triangle 9"/>
          <p:cNvSpPr/>
          <p:nvPr/>
        </p:nvSpPr>
        <p:spPr>
          <a:xfrm rot="6609457">
            <a:off x="5070482" y="2619552"/>
            <a:ext cx="72000" cy="8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613134" y="2621398"/>
            <a:ext cx="8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000" i="0" b="0">
                <a:solidFill>
                  <a:srgbClr val="000000"/>
                </a:solidFill>
                <a:latin typeface="Calibri"/>
              </a:rPr>
              <a:t>(20, 25)</a:t>
            </a:r>
          </a:p>
        </p:txBody>
      </p:sp>
      <p:sp>
        <p:nvSpPr>
          <p:cNvPr id="12" name="Rectangle 11"/>
          <p:cNvSpPr/>
          <p:nvPr/>
        </p:nvSpPr>
        <p:spPr>
          <a:xfrm rot="19869682">
            <a:off x="4373693" y="3170008"/>
            <a:ext cx="1347534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Isosceles Triangle 12"/>
          <p:cNvSpPr/>
          <p:nvPr/>
        </p:nvSpPr>
        <p:spPr>
          <a:xfrm rot="3669682">
            <a:off x="5070482" y="3107034"/>
            <a:ext cx="72000" cy="8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766541" y="3146108"/>
            <a:ext cx="8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000" i="0" b="0">
                <a:solidFill>
                  <a:srgbClr val="000000"/>
                </a:solidFill>
                <a:latin typeface="Calibri"/>
              </a:rPr>
              <a:t>(10, 20)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457253" y="3494996"/>
            <a:ext cx="2599903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Isosceles Triangle 15"/>
          <p:cNvSpPr/>
          <p:nvPr/>
        </p:nvSpPr>
        <p:spPr>
          <a:xfrm rot="5400000">
            <a:off x="5851200" y="3464521"/>
            <a:ext cx="72000" cy="8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357205" y="3474211"/>
            <a:ext cx="8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000" i="0" b="0">
                <a:solidFill>
                  <a:srgbClr val="000000"/>
                </a:solidFill>
                <a:latin typeface="Calibri"/>
              </a:rPr>
              <a:t>(10, 12)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615256" y="1597365"/>
            <a:ext cx="1680971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Isosceles Triangle 18"/>
          <p:cNvSpPr/>
          <p:nvPr/>
        </p:nvSpPr>
        <p:spPr>
          <a:xfrm rot="5400000">
            <a:off x="6503790" y="1566890"/>
            <a:ext cx="72000" cy="8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055742" y="1417200"/>
            <a:ext cx="8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000" i="0" b="0">
                <a:solidFill>
                  <a:srgbClr val="000000"/>
                </a:solidFill>
                <a:latin typeface="Calibri"/>
              </a:rPr>
              <a:t>(2, 7)</a:t>
            </a:r>
          </a:p>
        </p:txBody>
      </p:sp>
      <p:sp>
        <p:nvSpPr>
          <p:cNvPr id="21" name="Rectangle 20"/>
          <p:cNvSpPr/>
          <p:nvPr/>
        </p:nvSpPr>
        <p:spPr>
          <a:xfrm rot="2673143">
            <a:off x="5420917" y="2071773"/>
            <a:ext cx="1352434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Isosceles Triangle 21"/>
          <p:cNvSpPr/>
          <p:nvPr/>
        </p:nvSpPr>
        <p:spPr>
          <a:xfrm rot="8073143">
            <a:off x="6109322" y="2088739"/>
            <a:ext cx="72000" cy="8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5801961" y="1864820"/>
            <a:ext cx="8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000" i="0" b="0">
                <a:solidFill>
                  <a:srgbClr val="000000"/>
                </a:solidFill>
                <a:latin typeface="Calibri"/>
              </a:rPr>
              <a:t>(2, 10)</a:t>
            </a:r>
          </a:p>
        </p:txBody>
      </p:sp>
      <p:sp>
        <p:nvSpPr>
          <p:cNvPr id="24" name="Rectangle 23"/>
          <p:cNvSpPr/>
          <p:nvPr/>
        </p:nvSpPr>
        <p:spPr>
          <a:xfrm rot="20543245">
            <a:off x="5614521" y="2695600"/>
            <a:ext cx="987640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Isosceles Triangle 24"/>
          <p:cNvSpPr/>
          <p:nvPr/>
        </p:nvSpPr>
        <p:spPr>
          <a:xfrm rot="4343245">
            <a:off x="6119408" y="2650183"/>
            <a:ext cx="72000" cy="8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5741496" y="2699563"/>
            <a:ext cx="8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000" i="0" b="0">
                <a:solidFill>
                  <a:srgbClr val="000000"/>
                </a:solidFill>
                <a:latin typeface="Calibri"/>
              </a:rPr>
              <a:t>(30, 40)</a:t>
            </a:r>
          </a:p>
        </p:txBody>
      </p:sp>
      <p:sp>
        <p:nvSpPr>
          <p:cNvPr id="27" name="Rectangle 26"/>
          <p:cNvSpPr/>
          <p:nvPr/>
        </p:nvSpPr>
        <p:spPr>
          <a:xfrm rot="18425150">
            <a:off x="6342926" y="2071773"/>
            <a:ext cx="1189389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Isosceles Triangle 27"/>
          <p:cNvSpPr/>
          <p:nvPr/>
        </p:nvSpPr>
        <p:spPr>
          <a:xfrm rot="2225150">
            <a:off x="6937481" y="1993857"/>
            <a:ext cx="72000" cy="8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18423" y="1881196"/>
            <a:ext cx="8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000" i="0" b="0">
                <a:solidFill>
                  <a:srgbClr val="000000"/>
                </a:solidFill>
                <a:latin typeface="Calibri"/>
              </a:rPr>
              <a:t>(20, 22)</a:t>
            </a:r>
          </a:p>
        </p:txBody>
      </p:sp>
      <p:sp>
        <p:nvSpPr>
          <p:cNvPr id="30" name="Rectangle 29"/>
          <p:cNvSpPr/>
          <p:nvPr/>
        </p:nvSpPr>
        <p:spPr>
          <a:xfrm rot="4605569">
            <a:off x="6893863" y="2105392"/>
            <a:ext cx="1043801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Isosceles Triangle 30"/>
          <p:cNvSpPr/>
          <p:nvPr/>
        </p:nvSpPr>
        <p:spPr>
          <a:xfrm rot="10005569">
            <a:off x="7391717" y="2125720"/>
            <a:ext cx="72000" cy="8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816537" y="1945149"/>
            <a:ext cx="8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000" i="0" b="0">
                <a:solidFill>
                  <a:srgbClr val="000000"/>
                </a:solidFill>
                <a:latin typeface="Calibri"/>
              </a:rPr>
              <a:t>(20, 25)</a:t>
            </a:r>
          </a:p>
        </p:txBody>
      </p:sp>
      <p:sp>
        <p:nvSpPr>
          <p:cNvPr id="33" name="Rectangle 32"/>
          <p:cNvSpPr/>
          <p:nvPr/>
        </p:nvSpPr>
        <p:spPr>
          <a:xfrm rot="3795286">
            <a:off x="6286843" y="3020588"/>
            <a:ext cx="1062483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Isosceles Triangle 33"/>
          <p:cNvSpPr/>
          <p:nvPr/>
        </p:nvSpPr>
        <p:spPr>
          <a:xfrm rot="9195286">
            <a:off x="6805992" y="3037554"/>
            <a:ext cx="72000" cy="8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6284650" y="2987356"/>
            <a:ext cx="8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000" i="0" b="0">
                <a:solidFill>
                  <a:srgbClr val="000000"/>
                </a:solidFill>
                <a:latin typeface="Calibri"/>
              </a:rPr>
              <a:t>(15, 23)</a:t>
            </a:r>
          </a:p>
        </p:txBody>
      </p:sp>
      <p:sp>
        <p:nvSpPr>
          <p:cNvPr id="36" name="Rectangle 35"/>
          <p:cNvSpPr/>
          <p:nvPr/>
        </p:nvSpPr>
        <p:spPr>
          <a:xfrm rot="1051534">
            <a:off x="7275499" y="1731843"/>
            <a:ext cx="893150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Isosceles Triangle 36"/>
          <p:cNvSpPr/>
          <p:nvPr/>
        </p:nvSpPr>
        <p:spPr>
          <a:xfrm rot="6451534">
            <a:off x="7728659" y="1714816"/>
            <a:ext cx="72000" cy="8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7347571" y="1550627"/>
            <a:ext cx="8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000" i="0" b="0">
                <a:solidFill>
                  <a:srgbClr val="000000"/>
                </a:solidFill>
                <a:latin typeface="Calibri"/>
              </a:rPr>
              <a:t>(5, 10)</a:t>
            </a:r>
          </a:p>
        </p:txBody>
      </p:sp>
      <p:sp>
        <p:nvSpPr>
          <p:cNvPr id="39" name="Rectangle 38"/>
          <p:cNvSpPr/>
          <p:nvPr/>
        </p:nvSpPr>
        <p:spPr>
          <a:xfrm rot="18561105">
            <a:off x="7358531" y="2239870"/>
            <a:ext cx="966157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Isosceles Triangle 39"/>
          <p:cNvSpPr/>
          <p:nvPr/>
        </p:nvSpPr>
        <p:spPr>
          <a:xfrm rot="2361105">
            <a:off x="7836241" y="2172040"/>
            <a:ext cx="72000" cy="8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7557151" y="2234139"/>
            <a:ext cx="8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000" i="0" b="0">
                <a:solidFill>
                  <a:srgbClr val="000000"/>
                </a:solidFill>
                <a:latin typeface="Calibri"/>
              </a:rPr>
              <a:t>(10, 20)</a:t>
            </a:r>
          </a:p>
        </p:txBody>
      </p:sp>
      <p:sp>
        <p:nvSpPr>
          <p:cNvPr id="42" name="Rectangle 41"/>
          <p:cNvSpPr/>
          <p:nvPr/>
        </p:nvSpPr>
        <p:spPr>
          <a:xfrm rot="2810857">
            <a:off x="7379939" y="2972027"/>
            <a:ext cx="983109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Isosceles Triangle 42"/>
          <p:cNvSpPr/>
          <p:nvPr/>
        </p:nvSpPr>
        <p:spPr>
          <a:xfrm rot="8210857">
            <a:off x="7869113" y="2977412"/>
            <a:ext cx="72000" cy="8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7569600" y="2779577"/>
            <a:ext cx="8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000" i="0" b="0">
                <a:solidFill>
                  <a:srgbClr val="000000"/>
                </a:solidFill>
                <a:latin typeface="Calibri"/>
              </a:rPr>
              <a:t>(1, 8)</a:t>
            </a:r>
          </a:p>
        </p:txBody>
      </p:sp>
      <p:sp>
        <p:nvSpPr>
          <p:cNvPr id="45" name="Rectangle 44"/>
          <p:cNvSpPr/>
          <p:nvPr/>
        </p:nvSpPr>
        <p:spPr>
          <a:xfrm rot="21112194">
            <a:off x="7051316" y="3412815"/>
            <a:ext cx="1162212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Isosceles Triangle 45"/>
          <p:cNvSpPr/>
          <p:nvPr/>
        </p:nvSpPr>
        <p:spPr>
          <a:xfrm rot="4912194">
            <a:off x="7653949" y="3374122"/>
            <a:ext cx="72000" cy="8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7245101" y="3401091"/>
            <a:ext cx="8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000" i="0" b="0">
                <a:solidFill>
                  <a:srgbClr val="000000"/>
                </a:solidFill>
                <a:latin typeface="Calibri"/>
              </a:rPr>
              <a:t>(25, 35)</a:t>
            </a:r>
          </a:p>
        </p:txBody>
      </p:sp>
      <p:sp>
        <p:nvSpPr>
          <p:cNvPr id="48" name="Rectangle 47"/>
          <p:cNvSpPr/>
          <p:nvPr/>
        </p:nvSpPr>
        <p:spPr>
          <a:xfrm rot="18931538">
            <a:off x="3799418" y="2680658"/>
            <a:ext cx="767797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Isosceles Triangle 48"/>
          <p:cNvSpPr/>
          <p:nvPr/>
        </p:nvSpPr>
        <p:spPr>
          <a:xfrm rot="2731538">
            <a:off x="4174710" y="2623288"/>
            <a:ext cx="72000" cy="8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TextBox 49"/>
          <p:cNvSpPr txBox="1"/>
          <p:nvPr/>
        </p:nvSpPr>
        <p:spPr>
          <a:xfrm>
            <a:off x="3696082" y="2491333"/>
            <a:ext cx="8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000" i="0" b="0">
                <a:solidFill>
                  <a:srgbClr val="000000"/>
                </a:solidFill>
                <a:latin typeface="Calibri"/>
              </a:rPr>
              <a:t>(30, 41)</a:t>
            </a:r>
          </a:p>
        </p:txBody>
      </p:sp>
      <p:sp>
        <p:nvSpPr>
          <p:cNvPr id="51" name="Rectangle 50"/>
          <p:cNvSpPr/>
          <p:nvPr/>
        </p:nvSpPr>
        <p:spPr>
          <a:xfrm rot="2692169">
            <a:off x="3796792" y="3222305"/>
            <a:ext cx="773049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Isosceles Triangle 51"/>
          <p:cNvSpPr/>
          <p:nvPr/>
        </p:nvSpPr>
        <p:spPr>
          <a:xfrm rot="8092169">
            <a:off x="4174710" y="3219099"/>
            <a:ext cx="72000" cy="8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TextBox 52"/>
          <p:cNvSpPr txBox="1"/>
          <p:nvPr/>
        </p:nvSpPr>
        <p:spPr>
          <a:xfrm>
            <a:off x="3695471" y="3210077"/>
            <a:ext cx="8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000" i="0" b="0">
                <a:solidFill>
                  <a:srgbClr val="000000"/>
                </a:solidFill>
                <a:latin typeface="Calibri"/>
              </a:rPr>
              <a:t>(20, 32)</a:t>
            </a:r>
          </a:p>
        </p:txBody>
      </p:sp>
      <p:sp>
        <p:nvSpPr>
          <p:cNvPr id="54" name="Rectangle 53"/>
          <p:cNvSpPr/>
          <p:nvPr/>
        </p:nvSpPr>
        <p:spPr>
          <a:xfrm rot="3060540">
            <a:off x="7973274" y="2232399"/>
            <a:ext cx="941989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Isosceles Triangle 54"/>
          <p:cNvSpPr/>
          <p:nvPr/>
        </p:nvSpPr>
        <p:spPr>
          <a:xfrm rot="8460540">
            <a:off x="8437904" y="2238532"/>
            <a:ext cx="72000" cy="8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TextBox 55"/>
          <p:cNvSpPr txBox="1"/>
          <p:nvPr/>
        </p:nvSpPr>
        <p:spPr>
          <a:xfrm>
            <a:off x="8141049" y="2053579"/>
            <a:ext cx="8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000" i="0" b="0">
                <a:solidFill>
                  <a:srgbClr val="000000"/>
                </a:solidFill>
                <a:latin typeface="Calibri"/>
              </a:rPr>
              <a:t>(15, 30)</a:t>
            </a:r>
          </a:p>
        </p:txBody>
      </p:sp>
      <p:sp>
        <p:nvSpPr>
          <p:cNvPr id="57" name="Rectangle 56"/>
          <p:cNvSpPr/>
          <p:nvPr/>
        </p:nvSpPr>
        <p:spPr>
          <a:xfrm rot="18363033">
            <a:off x="8021365" y="2964556"/>
            <a:ext cx="905576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Isosceles Triangle 57"/>
          <p:cNvSpPr/>
          <p:nvPr/>
        </p:nvSpPr>
        <p:spPr>
          <a:xfrm rot="2163033">
            <a:off x="8464800" y="2897473"/>
            <a:ext cx="72000" cy="8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TextBox 58"/>
          <p:cNvSpPr txBox="1"/>
          <p:nvPr/>
        </p:nvSpPr>
        <p:spPr>
          <a:xfrm>
            <a:off x="8174825" y="2937358"/>
            <a:ext cx="8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000" i="0" b="0">
                <a:solidFill>
                  <a:srgbClr val="000000"/>
                </a:solidFill>
                <a:latin typeface="Calibri"/>
              </a:rPr>
              <a:t>(26, 43)</a:t>
            </a:r>
          </a:p>
        </p:txBody>
      </p:sp>
      <p:sp>
        <p:nvSpPr>
          <p:cNvPr id="60" name="Oval 59"/>
          <p:cNvSpPr/>
          <p:nvPr/>
        </p:nvSpPr>
        <p:spPr>
          <a:xfrm>
            <a:off x="4432599" y="2396573"/>
            <a:ext cx="49308" cy="49308"/>
          </a:xfrm>
          <a:prstGeom prst="ellips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TextBox 60"/>
          <p:cNvSpPr txBox="1"/>
          <p:nvPr/>
        </p:nvSpPr>
        <p:spPr>
          <a:xfrm>
            <a:off x="4182350" y="2201615"/>
            <a:ext cx="500000" cy="24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1" b="0">
                <a:solidFill>
                  <a:srgbClr val="000000"/>
                </a:solidFill>
                <a:latin typeface="Times New Roman"/>
              </a:rPr>
              <a:t>S</a:t>
            </a:r>
            <a:r>
              <a:rPr sz="800" i="1" b="0" baseline="-25000">
                <a:solidFill>
                  <a:srgbClr val="000000"/>
                </a:solidFill>
                <a:latin typeface="Times New Roman"/>
              </a:rPr>
              <a:t>1</a:t>
            </a:r>
          </a:p>
        </p:txBody>
      </p:sp>
      <p:sp>
        <p:nvSpPr>
          <p:cNvPr id="62" name="Oval 61"/>
          <p:cNvSpPr/>
          <p:nvPr/>
        </p:nvSpPr>
        <p:spPr>
          <a:xfrm>
            <a:off x="5590602" y="1582236"/>
            <a:ext cx="49308" cy="49308"/>
          </a:xfrm>
          <a:prstGeom prst="ellips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3" name="TextBox 62"/>
          <p:cNvSpPr txBox="1"/>
          <p:nvPr/>
        </p:nvSpPr>
        <p:spPr>
          <a:xfrm>
            <a:off x="5365256" y="1387277"/>
            <a:ext cx="500000" cy="24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1" b="0">
                <a:solidFill>
                  <a:srgbClr val="000000"/>
                </a:solidFill>
                <a:latin typeface="Times New Roman"/>
              </a:rPr>
              <a:t>A</a:t>
            </a:r>
          </a:p>
        </p:txBody>
      </p:sp>
      <p:sp>
        <p:nvSpPr>
          <p:cNvPr id="64" name="Oval 63"/>
          <p:cNvSpPr/>
          <p:nvPr/>
        </p:nvSpPr>
        <p:spPr>
          <a:xfrm>
            <a:off x="5613014" y="2829891"/>
            <a:ext cx="49308" cy="49308"/>
          </a:xfrm>
          <a:prstGeom prst="ellips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TextBox 64"/>
          <p:cNvSpPr txBox="1"/>
          <p:nvPr/>
        </p:nvSpPr>
        <p:spPr>
          <a:xfrm>
            <a:off x="5387669" y="2634932"/>
            <a:ext cx="500000" cy="24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1" b="0">
                <a:solidFill>
                  <a:srgbClr val="000000"/>
                </a:solidFill>
                <a:latin typeface="Times New Roman"/>
              </a:rPr>
              <a:t>B</a:t>
            </a:r>
          </a:p>
        </p:txBody>
      </p:sp>
      <p:sp>
        <p:nvSpPr>
          <p:cNvPr id="66" name="Oval 65"/>
          <p:cNvSpPr/>
          <p:nvPr/>
        </p:nvSpPr>
        <p:spPr>
          <a:xfrm>
            <a:off x="4432599" y="3479867"/>
            <a:ext cx="49308" cy="49308"/>
          </a:xfrm>
          <a:prstGeom prst="ellips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7" name="TextBox 66"/>
          <p:cNvSpPr txBox="1"/>
          <p:nvPr/>
        </p:nvSpPr>
        <p:spPr>
          <a:xfrm>
            <a:off x="4182350" y="3484134"/>
            <a:ext cx="500000" cy="24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1" b="0">
                <a:solidFill>
                  <a:srgbClr val="000000"/>
                </a:solidFill>
                <a:latin typeface="Times New Roman"/>
              </a:rPr>
              <a:t>S</a:t>
            </a:r>
            <a:r>
              <a:rPr sz="800" i="1" b="0" baseline="-25000">
                <a:solidFill>
                  <a:srgbClr val="000000"/>
                </a:solidFill>
                <a:latin typeface="Times New Roman"/>
              </a:rPr>
              <a:t>2</a:t>
            </a:r>
          </a:p>
        </p:txBody>
      </p:sp>
      <p:sp>
        <p:nvSpPr>
          <p:cNvPr id="68" name="Oval 67"/>
          <p:cNvSpPr/>
          <p:nvPr/>
        </p:nvSpPr>
        <p:spPr>
          <a:xfrm>
            <a:off x="6554359" y="2531051"/>
            <a:ext cx="49308" cy="49308"/>
          </a:xfrm>
          <a:prstGeom prst="ellips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9" name="TextBox 68"/>
          <p:cNvSpPr txBox="1"/>
          <p:nvPr/>
        </p:nvSpPr>
        <p:spPr>
          <a:xfrm>
            <a:off x="6329013" y="2545280"/>
            <a:ext cx="500000" cy="24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1" b="0">
                <a:solidFill>
                  <a:srgbClr val="000000"/>
                </a:solidFill>
                <a:latin typeface="Times New Roman"/>
              </a:rPr>
              <a:t>D</a:t>
            </a:r>
          </a:p>
        </p:txBody>
      </p:sp>
      <p:sp>
        <p:nvSpPr>
          <p:cNvPr id="70" name="Oval 69"/>
          <p:cNvSpPr/>
          <p:nvPr/>
        </p:nvSpPr>
        <p:spPr>
          <a:xfrm>
            <a:off x="7271573" y="1582236"/>
            <a:ext cx="49308" cy="49308"/>
          </a:xfrm>
          <a:prstGeom prst="ellips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1" name="TextBox 70"/>
          <p:cNvSpPr txBox="1"/>
          <p:nvPr/>
        </p:nvSpPr>
        <p:spPr>
          <a:xfrm>
            <a:off x="7046228" y="1387277"/>
            <a:ext cx="500000" cy="24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1" b="0">
                <a:solidFill>
                  <a:srgbClr val="000000"/>
                </a:solidFill>
                <a:latin typeface="Times New Roman"/>
              </a:rPr>
              <a:t>C</a:t>
            </a:r>
          </a:p>
        </p:txBody>
      </p:sp>
      <p:sp>
        <p:nvSpPr>
          <p:cNvPr id="72" name="Oval 71"/>
          <p:cNvSpPr/>
          <p:nvPr/>
        </p:nvSpPr>
        <p:spPr>
          <a:xfrm>
            <a:off x="7510645" y="2598290"/>
            <a:ext cx="49308" cy="49308"/>
          </a:xfrm>
          <a:prstGeom prst="ellips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3" name="TextBox 72"/>
          <p:cNvSpPr txBox="1"/>
          <p:nvPr/>
        </p:nvSpPr>
        <p:spPr>
          <a:xfrm>
            <a:off x="7260396" y="2612519"/>
            <a:ext cx="500000" cy="24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1" b="0">
                <a:solidFill>
                  <a:srgbClr val="000000"/>
                </a:solidFill>
                <a:latin typeface="Times New Roman"/>
              </a:rPr>
              <a:t>F</a:t>
            </a:r>
          </a:p>
        </p:txBody>
      </p:sp>
      <p:sp>
        <p:nvSpPr>
          <p:cNvPr id="74" name="Oval 73"/>
          <p:cNvSpPr/>
          <p:nvPr/>
        </p:nvSpPr>
        <p:spPr>
          <a:xfrm>
            <a:off x="7032502" y="3479867"/>
            <a:ext cx="49308" cy="49308"/>
          </a:xfrm>
          <a:prstGeom prst="ellips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5" name="TextBox 74"/>
          <p:cNvSpPr txBox="1"/>
          <p:nvPr/>
        </p:nvSpPr>
        <p:spPr>
          <a:xfrm>
            <a:off x="6807156" y="3484134"/>
            <a:ext cx="500000" cy="24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1" b="0">
                <a:solidFill>
                  <a:srgbClr val="000000"/>
                </a:solidFill>
                <a:latin typeface="Times New Roman"/>
              </a:rPr>
              <a:t>E</a:t>
            </a:r>
          </a:p>
        </p:txBody>
      </p:sp>
      <p:sp>
        <p:nvSpPr>
          <p:cNvPr id="76" name="Oval 75"/>
          <p:cNvSpPr/>
          <p:nvPr/>
        </p:nvSpPr>
        <p:spPr>
          <a:xfrm>
            <a:off x="8123266" y="1851191"/>
            <a:ext cx="49308" cy="49308"/>
          </a:xfrm>
          <a:prstGeom prst="ellips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7" name="TextBox 76"/>
          <p:cNvSpPr txBox="1"/>
          <p:nvPr/>
        </p:nvSpPr>
        <p:spPr>
          <a:xfrm>
            <a:off x="7922823" y="1656233"/>
            <a:ext cx="500000" cy="24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1" b="0">
                <a:solidFill>
                  <a:srgbClr val="000000"/>
                </a:solidFill>
                <a:latin typeface="Times New Roman"/>
              </a:rPr>
              <a:t>T</a:t>
            </a:r>
            <a:r>
              <a:rPr sz="800" i="1" b="0" baseline="-25000">
                <a:solidFill>
                  <a:srgbClr val="000000"/>
                </a:solidFill>
                <a:latin typeface="Times New Roman"/>
              </a:rPr>
              <a:t>1</a:t>
            </a:r>
          </a:p>
        </p:txBody>
      </p:sp>
      <p:sp>
        <p:nvSpPr>
          <p:cNvPr id="78" name="Oval 77"/>
          <p:cNvSpPr/>
          <p:nvPr/>
        </p:nvSpPr>
        <p:spPr>
          <a:xfrm>
            <a:off x="8183034" y="3315505"/>
            <a:ext cx="49308" cy="49308"/>
          </a:xfrm>
          <a:prstGeom prst="ellips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9" name="TextBox 78"/>
          <p:cNvSpPr txBox="1"/>
          <p:nvPr/>
        </p:nvSpPr>
        <p:spPr>
          <a:xfrm>
            <a:off x="7982591" y="3319772"/>
            <a:ext cx="500000" cy="24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1" b="0">
                <a:solidFill>
                  <a:srgbClr val="000000"/>
                </a:solidFill>
                <a:latin typeface="Times New Roman"/>
              </a:rPr>
              <a:t>T</a:t>
            </a:r>
            <a:r>
              <a:rPr sz="800" i="1" b="0" baseline="-25000">
                <a:solidFill>
                  <a:srgbClr val="000000"/>
                </a:solidFill>
                <a:latin typeface="Times New Roman"/>
              </a:rPr>
              <a:t>2</a:t>
            </a:r>
          </a:p>
        </p:txBody>
      </p:sp>
      <p:sp>
        <p:nvSpPr>
          <p:cNvPr id="80" name="Oval 79"/>
          <p:cNvSpPr/>
          <p:nvPr/>
        </p:nvSpPr>
        <p:spPr>
          <a:xfrm>
            <a:off x="3884726" y="2934485"/>
            <a:ext cx="49308" cy="49308"/>
          </a:xfrm>
          <a:prstGeom prst="ellips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1" name="TextBox 80"/>
          <p:cNvSpPr txBox="1"/>
          <p:nvPr/>
        </p:nvSpPr>
        <p:spPr>
          <a:xfrm>
            <a:off x="3574709" y="2839139"/>
            <a:ext cx="500000" cy="24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1" b="0">
                <a:solidFill>
                  <a:srgbClr val="000000"/>
                </a:solidFill>
                <a:latin typeface="Times New Roman"/>
              </a:rPr>
              <a:t>S</a:t>
            </a:r>
          </a:p>
        </p:txBody>
      </p:sp>
      <p:sp>
        <p:nvSpPr>
          <p:cNvPr id="82" name="Oval 81"/>
          <p:cNvSpPr/>
          <p:nvPr/>
        </p:nvSpPr>
        <p:spPr>
          <a:xfrm>
            <a:off x="8715964" y="2583348"/>
            <a:ext cx="49308" cy="49308"/>
          </a:xfrm>
          <a:prstGeom prst="ellips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3" name="TextBox 82"/>
          <p:cNvSpPr txBox="1"/>
          <p:nvPr/>
        </p:nvSpPr>
        <p:spPr>
          <a:xfrm>
            <a:off x="8575290" y="2488002"/>
            <a:ext cx="500000" cy="24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1" b="0">
                <a:solidFill>
                  <a:srgbClr val="000000"/>
                </a:solidFill>
                <a:latin typeface="Times New Roman"/>
              </a:rPr>
              <a:t>T</a:t>
            </a:r>
          </a:p>
        </p:txBody>
      </p:sp>
      <p:sp>
        <p:nvSpPr>
          <p:cNvPr id="84" name="Rectangle 83"/>
          <p:cNvSpPr/>
          <p:nvPr/>
        </p:nvSpPr>
        <p:spPr>
          <a:xfrm rot="4832261">
            <a:off x="6928389" y="1474854"/>
            <a:ext cx="75740" cy="250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5" name="Rectangle 84"/>
          <p:cNvSpPr/>
          <p:nvPr/>
        </p:nvSpPr>
        <p:spPr>
          <a:xfrm rot="4832261">
            <a:off x="6953292" y="1624274"/>
            <a:ext cx="75740" cy="250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6" name="Rectangle 85"/>
          <p:cNvSpPr/>
          <p:nvPr/>
        </p:nvSpPr>
        <p:spPr>
          <a:xfrm rot="4832261">
            <a:off x="6978196" y="1773694"/>
            <a:ext cx="75740" cy="250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7" name="Rectangle 86"/>
          <p:cNvSpPr/>
          <p:nvPr/>
        </p:nvSpPr>
        <p:spPr>
          <a:xfrm rot="4832261">
            <a:off x="7003099" y="1923114"/>
            <a:ext cx="75740" cy="250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8" name="Rectangle 87"/>
          <p:cNvSpPr/>
          <p:nvPr/>
        </p:nvSpPr>
        <p:spPr>
          <a:xfrm rot="4832261">
            <a:off x="7028002" y="2072533"/>
            <a:ext cx="75740" cy="250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9" name="Rectangle 88"/>
          <p:cNvSpPr/>
          <p:nvPr/>
        </p:nvSpPr>
        <p:spPr>
          <a:xfrm rot="5228256">
            <a:off x="7036564" y="2147243"/>
            <a:ext cx="74803" cy="250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0" name="Rectangle 89"/>
          <p:cNvSpPr/>
          <p:nvPr/>
        </p:nvSpPr>
        <p:spPr>
          <a:xfrm rot="5228256">
            <a:off x="7044035" y="2296663"/>
            <a:ext cx="74803" cy="250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1" name="Rectangle 90"/>
          <p:cNvSpPr/>
          <p:nvPr/>
        </p:nvSpPr>
        <p:spPr>
          <a:xfrm rot="5228256">
            <a:off x="7051506" y="2446083"/>
            <a:ext cx="74803" cy="250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2" name="Rectangle 91"/>
          <p:cNvSpPr/>
          <p:nvPr/>
        </p:nvSpPr>
        <p:spPr>
          <a:xfrm rot="5228256">
            <a:off x="7058977" y="2595502"/>
            <a:ext cx="74803" cy="250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3" name="Rectangle 92"/>
          <p:cNvSpPr/>
          <p:nvPr/>
        </p:nvSpPr>
        <p:spPr>
          <a:xfrm rot="5228256">
            <a:off x="7066448" y="2744922"/>
            <a:ext cx="74803" cy="250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4" name="Rectangle 93"/>
          <p:cNvSpPr/>
          <p:nvPr/>
        </p:nvSpPr>
        <p:spPr>
          <a:xfrm rot="4293903">
            <a:off x="7083753" y="2892644"/>
            <a:ext cx="75171" cy="250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5" name="Rectangle 94"/>
          <p:cNvSpPr/>
          <p:nvPr/>
        </p:nvSpPr>
        <p:spPr>
          <a:xfrm rot="4293903">
            <a:off x="7131296" y="3035272"/>
            <a:ext cx="75171" cy="250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6" name="Rectangle 95"/>
          <p:cNvSpPr/>
          <p:nvPr/>
        </p:nvSpPr>
        <p:spPr>
          <a:xfrm rot="4293903">
            <a:off x="7178838" y="3177900"/>
            <a:ext cx="75171" cy="250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7" name="Rectangle 96"/>
          <p:cNvSpPr/>
          <p:nvPr/>
        </p:nvSpPr>
        <p:spPr>
          <a:xfrm rot="4293903">
            <a:off x="7226381" y="3320528"/>
            <a:ext cx="75171" cy="250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8" name="Rectangle 97"/>
          <p:cNvSpPr/>
          <p:nvPr/>
        </p:nvSpPr>
        <p:spPr>
          <a:xfrm rot="4293903">
            <a:off x="7273924" y="3463156"/>
            <a:ext cx="75171" cy="250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9" name="Rectangle 98"/>
          <p:cNvSpPr/>
          <p:nvPr/>
        </p:nvSpPr>
        <p:spPr>
          <a:xfrm rot="4293903">
            <a:off x="7321466" y="3605784"/>
            <a:ext cx="75171" cy="250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0" name="TextBox 99"/>
          <p:cNvSpPr txBox="1"/>
          <p:nvPr/>
        </p:nvSpPr>
        <p:spPr>
          <a:xfrm>
            <a:off x="6660033" y="1220000"/>
            <a:ext cx="600000" cy="20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300" i="1" b="0">
                <a:solidFill>
                  <a:srgbClr val="FF0000"/>
                </a:solidFill>
                <a:latin typeface="Times New Roman"/>
              </a:rPr>
              <a:t>Q</a:t>
            </a:r>
          </a:p>
        </p:txBody>
      </p:sp>
      <p:sp>
        <p:nvSpPr>
          <p:cNvPr id="101" name="TextBox 100"/>
          <p:cNvSpPr txBox="1"/>
          <p:nvPr/>
        </p:nvSpPr>
        <p:spPr>
          <a:xfrm>
            <a:off x="3750000" y="4500000"/>
            <a:ext cx="5150000" cy="28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FF0000"/>
                </a:solidFill>
                <a:latin typeface="Calibri"/>
              </a:rPr>
              <a:t>The cut, Q, passes through AC, DC and ET₂</a:t>
            </a:r>
          </a:p>
        </p:txBody>
      </p:sp>
      <p:sp>
        <p:nvSpPr>
          <p:cNvPr id="102" name="TextBox 101"/>
          <p:cNvSpPr txBox="1"/>
          <p:nvPr/>
        </p:nvSpPr>
        <p:spPr>
          <a:xfrm>
            <a:off x="3750000" y="4850000"/>
            <a:ext cx="5150000" cy="28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FF0000"/>
                </a:solidFill>
                <a:latin typeface="Calibri"/>
              </a:rPr>
              <a:t>The value of the cut Q is 7 + 22 + 35 = 64</a:t>
            </a:r>
          </a:p>
        </p:txBody>
      </p:sp>
      <p:sp>
        <p:nvSpPr>
          <p:cNvPr id="103" name="TextBox 102"/>
          <p:cNvSpPr txBox="1"/>
          <p:nvPr/>
        </p:nvSpPr>
        <p:spPr>
          <a:xfrm>
            <a:off x="3750000" y="5200000"/>
            <a:ext cx="5150000" cy="5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FF0000"/>
                </a:solidFill>
                <a:latin typeface="Calibri"/>
              </a:rPr>
              <a:t>The flow is equal to the value of the cut. Hence, by the maximum flow−minimum cut theorem, the flow must be maximal.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4" grpId="0" animBg="1"/>
      <p:bldP spid="85" grpId="0" animBg="1"/>
      <p:bldP spid="86" grpId="0" animBg="1"/>
      <p:bldP spid="87" grpId="0" animBg="1"/>
      <p:bldP spid="88" grpId="0" animBg="1"/>
      <p:bldP spid="89" grpId="0" animBg="1"/>
      <p:bldP spid="90" grpId="0" animBg="1"/>
      <p:bldP spid="91" grpId="0" animBg="1"/>
      <p:bldP spid="92" grpId="0" animBg="1"/>
      <p:bldP spid="93" grpId="0" animBg="1"/>
      <p:bldP spid="94" grpId="0" animBg="1"/>
      <p:bldP spid="95" grpId="0" animBg="1"/>
      <p:bldP spid="96" grpId="0" animBg="1"/>
      <p:bldP spid="97" grpId="0" animBg="1"/>
      <p:bldP spid="98" grpId="0" animBg="1"/>
      <p:bldP spid="99" grpId="0" animBg="1"/>
      <p:bldP spid="100" grpId="0" animBg="1"/>
      <p:bldP spid="101" grpId="0" animBg="1"/>
      <p:bldP spid="102" grpId="0" animBg="1"/>
      <p:bldP spid="103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