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Flows in Networks 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Decision 2 Chapter 4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4A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Lower Capacities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4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In a capacitated directed network, an arc may have two capacities: the first number is the lower capacity and the second is the upper capacity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An arc labelled (3, 7) must carry a flow of at least 3 and at most 7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conservation condition still applies: total flow into a vertex = total flow out of the vertex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15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In the diagram, arcs AB, BC and BD represent part of a directed capacitated network.</a:t>
            </a:r>
          </a:p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Deduce the value of the flow in each arc.</a:t>
            </a:r>
          </a:p>
        </p:txBody>
      </p:sp>
      <p:sp>
        <p:nvSpPr>
          <p:cNvPr id="6" name="Rectangle 5"/>
          <p:cNvSpPr/>
          <p:nvPr/>
        </p:nvSpPr>
        <p:spPr>
          <a:xfrm rot="21549449">
            <a:off x="4783263" y="3130951"/>
            <a:ext cx="1295378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Isosceles Triangle 6"/>
          <p:cNvSpPr/>
          <p:nvPr/>
        </p:nvSpPr>
        <p:spPr>
          <a:xfrm rot="5349449">
            <a:off x="5459714" y="3099523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028711" y="2878111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0" b="0">
                <a:solidFill>
                  <a:srgbClr val="000000"/>
                </a:solidFill>
                <a:latin typeface="Calibri"/>
              </a:rPr>
              <a:t>(3, 5)</a:t>
            </a:r>
          </a:p>
        </p:txBody>
      </p:sp>
      <p:sp>
        <p:nvSpPr>
          <p:cNvPr id="9" name="Rectangle 8"/>
          <p:cNvSpPr/>
          <p:nvPr/>
        </p:nvSpPr>
        <p:spPr>
          <a:xfrm rot="17483317">
            <a:off x="5688686" y="2549998"/>
            <a:ext cx="122738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Isosceles Triangle 9"/>
          <p:cNvSpPr/>
          <p:nvPr/>
        </p:nvSpPr>
        <p:spPr>
          <a:xfrm rot="1283317">
            <a:off x="6288761" y="2462380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636344" y="2345326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0" b="0">
                <a:solidFill>
                  <a:srgbClr val="000000"/>
                </a:solidFill>
                <a:latin typeface="Calibri"/>
              </a:rPr>
              <a:t>(3, 4)</a:t>
            </a:r>
          </a:p>
        </p:txBody>
      </p:sp>
      <p:sp>
        <p:nvSpPr>
          <p:cNvPr id="12" name="Rectangle 11"/>
          <p:cNvSpPr/>
          <p:nvPr/>
        </p:nvSpPr>
        <p:spPr>
          <a:xfrm rot="717908">
            <a:off x="6062602" y="3273808"/>
            <a:ext cx="1470033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 rot="6117908">
            <a:off x="6833523" y="3258571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366027" y="3322403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0" b="0">
                <a:solidFill>
                  <a:srgbClr val="000000"/>
                </a:solidFill>
                <a:latin typeface="Calibri"/>
              </a:rPr>
              <a:t>(2, 7)</a:t>
            </a:r>
          </a:p>
        </p:txBody>
      </p:sp>
      <p:sp>
        <p:nvSpPr>
          <p:cNvPr id="15" name="Oval 14"/>
          <p:cNvSpPr/>
          <p:nvPr/>
        </p:nvSpPr>
        <p:spPr>
          <a:xfrm>
            <a:off x="4736190" y="3102857"/>
            <a:ext cx="94285" cy="94285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419047" y="3030000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300" i="1" b="0">
                <a:solidFill>
                  <a:srgbClr val="000000"/>
                </a:solidFill>
                <a:latin typeface="Times New Roman"/>
              </a:rPr>
              <a:t>A</a:t>
            </a:r>
          </a:p>
        </p:txBody>
      </p:sp>
      <p:sp>
        <p:nvSpPr>
          <p:cNvPr id="17" name="Oval 16"/>
          <p:cNvSpPr/>
          <p:nvPr/>
        </p:nvSpPr>
        <p:spPr>
          <a:xfrm>
            <a:off x="6031428" y="3083809"/>
            <a:ext cx="94285" cy="94285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5780952" y="3201428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300" i="1" b="0">
                <a:solidFill>
                  <a:srgbClr val="000000"/>
                </a:solidFill>
                <a:latin typeface="Times New Roman"/>
              </a:rPr>
              <a:t>B</a:t>
            </a:r>
          </a:p>
        </p:txBody>
      </p:sp>
      <p:sp>
        <p:nvSpPr>
          <p:cNvPr id="19" name="Oval 18"/>
          <p:cNvSpPr/>
          <p:nvPr/>
        </p:nvSpPr>
        <p:spPr>
          <a:xfrm>
            <a:off x="6479047" y="1940952"/>
            <a:ext cx="94285" cy="94285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323809" y="1725238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300" i="1" b="0">
                <a:solidFill>
                  <a:srgbClr val="000000"/>
                </a:solidFill>
                <a:latin typeface="Times New Roman"/>
              </a:rPr>
              <a:t>C</a:t>
            </a:r>
          </a:p>
        </p:txBody>
      </p:sp>
      <p:sp>
        <p:nvSpPr>
          <p:cNvPr id="21" name="Oval 20"/>
          <p:cNvSpPr/>
          <p:nvPr/>
        </p:nvSpPr>
        <p:spPr>
          <a:xfrm>
            <a:off x="7469523" y="3388571"/>
            <a:ext cx="94285" cy="94285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380952" y="3334761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300" i="1" b="0">
                <a:solidFill>
                  <a:srgbClr val="000000"/>
                </a:solidFill>
                <a:latin typeface="Times New Roman"/>
              </a:rPr>
              <a:t>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750000" y="3800000"/>
            <a:ext cx="515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Minimum flow out of B = 3 + 2 = 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750000" y="4100000"/>
            <a:ext cx="515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So the minimum flow into B must be 5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750000" y="4400000"/>
            <a:ext cx="515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The maximum flow through AB is also 5, so AB = 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358473" y="3221886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0" b="1">
                <a:solidFill>
                  <a:srgbClr val="FF0000"/>
                </a:solidFill>
                <a:latin typeface="Calibri"/>
              </a:rPr>
              <a:t>5</a:t>
            </a:r>
          </a:p>
        </p:txBody>
      </p:sp>
      <p:sp>
        <p:nvSpPr>
          <p:cNvPr id="27" name="Oval 26"/>
          <p:cNvSpPr/>
          <p:nvPr/>
        </p:nvSpPr>
        <p:spPr>
          <a:xfrm>
            <a:off x="5338473" y="3211886"/>
            <a:ext cx="190000" cy="200000"/>
          </a:xfrm>
          <a:prstGeom prst="ellipse">
            <a:avLst/>
          </a:prstGeom>
          <a:noFill/>
          <a:ln w="127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3750000" y="4700000"/>
            <a:ext cx="515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It follows that BC = 3 and BD = 2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404738" y="2538988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0" b="1">
                <a:solidFill>
                  <a:srgbClr val="FF0000"/>
                </a:solidFill>
                <a:latin typeface="Calibri"/>
              </a:rPr>
              <a:t>3</a:t>
            </a:r>
          </a:p>
        </p:txBody>
      </p:sp>
      <p:sp>
        <p:nvSpPr>
          <p:cNvPr id="30" name="Oval 29"/>
          <p:cNvSpPr/>
          <p:nvPr/>
        </p:nvSpPr>
        <p:spPr>
          <a:xfrm>
            <a:off x="6384738" y="2528988"/>
            <a:ext cx="190000" cy="200000"/>
          </a:xfrm>
          <a:prstGeom prst="ellipse">
            <a:avLst/>
          </a:prstGeom>
          <a:noFill/>
          <a:ln w="127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758158" y="3025629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200" i="0" b="1">
                <a:solidFill>
                  <a:srgbClr val="FF0000"/>
                </a:solidFill>
                <a:latin typeface="Calibri"/>
              </a:rPr>
              <a:t>2</a:t>
            </a:r>
          </a:p>
        </p:txBody>
      </p:sp>
      <p:sp>
        <p:nvSpPr>
          <p:cNvPr id="32" name="Oval 31"/>
          <p:cNvSpPr/>
          <p:nvPr/>
        </p:nvSpPr>
        <p:spPr>
          <a:xfrm>
            <a:off x="6738158" y="3015629"/>
            <a:ext cx="190000" cy="200000"/>
          </a:xfrm>
          <a:prstGeom prst="ellipse">
            <a:avLst/>
          </a:prstGeom>
          <a:noFill/>
          <a:ln w="127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Lower Capacities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4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You can sometimes use the conservation condition to find the flows on arcs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the maximum total flow into a vertex equals the minimum total flow out of it: arcs into the vertex are at their upper capacities (saturated) and arcs out of it are at their lower capacities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the minimum total flow into a vertex equals the maximum total flow out of it: arcs into the vertex are at their lower capacities and arcs out of it are at their upper capacities (saturated)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150000" cy="1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diagram shows a directed capacitated network. The numbers on each arc represent the lower and upper capacities of that arc.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  By considering vertex C, calculate the flow in:  i  SC   ii  BC   iii  CG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  Explain why arcs DE, AE and BE must all be at their lower capacities.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c  Calculate the flow in GT.</a:t>
            </a:r>
          </a:p>
        </p:txBody>
      </p:sp>
      <p:sp>
        <p:nvSpPr>
          <p:cNvPr id="6" name="Rectangle 5"/>
          <p:cNvSpPr/>
          <p:nvPr/>
        </p:nvSpPr>
        <p:spPr>
          <a:xfrm rot="18510554">
            <a:off x="4410651" y="3645512"/>
            <a:ext cx="1197355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Isosceles Triangle 6"/>
          <p:cNvSpPr/>
          <p:nvPr/>
        </p:nvSpPr>
        <p:spPr>
          <a:xfrm rot="2310554">
            <a:off x="5010605" y="3568190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491077" y="3450944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(15, 20)</a:t>
            </a:r>
          </a:p>
        </p:txBody>
      </p:sp>
      <p:sp>
        <p:nvSpPr>
          <p:cNvPr id="9" name="Rectangle 8"/>
          <p:cNvSpPr/>
          <p:nvPr/>
        </p:nvSpPr>
        <p:spPr>
          <a:xfrm>
            <a:off x="4636568" y="4113982"/>
            <a:ext cx="1662313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Isosceles Triangle 9"/>
          <p:cNvSpPr/>
          <p:nvPr/>
        </p:nvSpPr>
        <p:spPr>
          <a:xfrm rot="5400000">
            <a:off x="5514840" y="4083507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67725" y="3932910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(4, 7)</a:t>
            </a:r>
          </a:p>
        </p:txBody>
      </p:sp>
      <p:sp>
        <p:nvSpPr>
          <p:cNvPr id="12" name="Rectangle 11"/>
          <p:cNvSpPr/>
          <p:nvPr/>
        </p:nvSpPr>
        <p:spPr>
          <a:xfrm rot="1738782">
            <a:off x="4542839" y="4476669"/>
            <a:ext cx="1497158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 rot="7138782">
            <a:off x="5320904" y="4482462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830404" y="4486358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(2, 8)</a:t>
            </a:r>
          </a:p>
        </p:txBody>
      </p:sp>
      <p:sp>
        <p:nvSpPr>
          <p:cNvPr id="15" name="Rectangle 14"/>
          <p:cNvSpPr/>
          <p:nvPr/>
        </p:nvSpPr>
        <p:spPr>
          <a:xfrm rot="19243670">
            <a:off x="5249091" y="2804280"/>
            <a:ext cx="1177751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Isosceles Triangle 15"/>
          <p:cNvSpPr/>
          <p:nvPr/>
        </p:nvSpPr>
        <p:spPr>
          <a:xfrm rot="3043670">
            <a:off x="5847555" y="2736529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342308" y="2586817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(6, 12)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382090" y="3177042"/>
            <a:ext cx="1657276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Isosceles Triangle 18"/>
          <p:cNvSpPr/>
          <p:nvPr/>
        </p:nvSpPr>
        <p:spPr>
          <a:xfrm rot="5400000">
            <a:off x="6257592" y="3146567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843874" y="3157164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(4, 6)</a:t>
            </a:r>
          </a:p>
        </p:txBody>
      </p:sp>
      <p:sp>
        <p:nvSpPr>
          <p:cNvPr id="21" name="Rectangle 20"/>
          <p:cNvSpPr/>
          <p:nvPr/>
        </p:nvSpPr>
        <p:spPr>
          <a:xfrm rot="2737365">
            <a:off x="5185054" y="3645512"/>
            <a:ext cx="1310863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Isosceles Triangle 21"/>
          <p:cNvSpPr/>
          <p:nvPr/>
        </p:nvSpPr>
        <p:spPr>
          <a:xfrm rot="8137365">
            <a:off x="5850325" y="3661884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495458" y="3399546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(2, 8)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293844" y="2431519"/>
            <a:ext cx="1531343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Isosceles Triangle 24"/>
          <p:cNvSpPr/>
          <p:nvPr/>
        </p:nvSpPr>
        <p:spPr>
          <a:xfrm rot="5400000">
            <a:off x="7100083" y="2401044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659516" y="2250447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(3, 6)</a:t>
            </a:r>
          </a:p>
        </p:txBody>
      </p:sp>
      <p:sp>
        <p:nvSpPr>
          <p:cNvPr id="27" name="Rectangle 26"/>
          <p:cNvSpPr/>
          <p:nvPr/>
        </p:nvSpPr>
        <p:spPr>
          <a:xfrm rot="2700000">
            <a:off x="6139441" y="2804280"/>
            <a:ext cx="1054327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Isosceles Triangle 27"/>
          <p:cNvSpPr/>
          <p:nvPr/>
        </p:nvSpPr>
        <p:spPr>
          <a:xfrm rot="8100000">
            <a:off x="6667881" y="2811082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329063" y="2566796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(4, 8)</a:t>
            </a:r>
          </a:p>
        </p:txBody>
      </p:sp>
      <p:sp>
        <p:nvSpPr>
          <p:cNvPr id="30" name="Rectangle 29"/>
          <p:cNvSpPr/>
          <p:nvPr/>
        </p:nvSpPr>
        <p:spPr>
          <a:xfrm rot="5610212">
            <a:off x="7431584" y="2801762"/>
            <a:ext cx="741871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Isosceles Triangle 30"/>
          <p:cNvSpPr/>
          <p:nvPr/>
        </p:nvSpPr>
        <p:spPr>
          <a:xfrm rot="11010212">
            <a:off x="7764253" y="2808311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553356" y="2710522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(4, 8)</a:t>
            </a:r>
          </a:p>
        </p:txBody>
      </p:sp>
      <p:sp>
        <p:nvSpPr>
          <p:cNvPr id="33" name="Rectangle 32"/>
          <p:cNvSpPr/>
          <p:nvPr/>
        </p:nvSpPr>
        <p:spPr>
          <a:xfrm rot="21576614">
            <a:off x="7039358" y="3174523"/>
            <a:ext cx="740502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Isosceles Triangle 33"/>
          <p:cNvSpPr/>
          <p:nvPr/>
        </p:nvSpPr>
        <p:spPr>
          <a:xfrm rot="5376614">
            <a:off x="7410633" y="3143796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009026" y="2988416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(7, 11)</a:t>
            </a:r>
          </a:p>
        </p:txBody>
      </p:sp>
      <p:sp>
        <p:nvSpPr>
          <p:cNvPr id="36" name="Rectangle 35"/>
          <p:cNvSpPr/>
          <p:nvPr/>
        </p:nvSpPr>
        <p:spPr>
          <a:xfrm rot="18499207">
            <a:off x="6072011" y="3645512"/>
            <a:ext cx="1194225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Isosceles Triangle 36"/>
          <p:cNvSpPr/>
          <p:nvPr/>
        </p:nvSpPr>
        <p:spPr>
          <a:xfrm rot="2299207">
            <a:off x="6670148" y="3568190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113538" y="3498182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(3, 5)</a:t>
            </a:r>
          </a:p>
        </p:txBody>
      </p:sp>
      <p:sp>
        <p:nvSpPr>
          <p:cNvPr id="39" name="Rectangle 38"/>
          <p:cNvSpPr/>
          <p:nvPr/>
        </p:nvSpPr>
        <p:spPr>
          <a:xfrm rot="21586675">
            <a:off x="6298877" y="4111463"/>
            <a:ext cx="1299636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Isosceles Triangle 39"/>
          <p:cNvSpPr/>
          <p:nvPr/>
        </p:nvSpPr>
        <p:spPr>
          <a:xfrm rot="5386675">
            <a:off x="6977676" y="4080736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548382" y="3930392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(5, 9)</a:t>
            </a:r>
          </a:p>
        </p:txBody>
      </p:sp>
      <p:sp>
        <p:nvSpPr>
          <p:cNvPr id="42" name="Rectangle 41"/>
          <p:cNvSpPr/>
          <p:nvPr/>
        </p:nvSpPr>
        <p:spPr>
          <a:xfrm rot="6955494">
            <a:off x="5719307" y="4476669"/>
            <a:ext cx="806536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Isosceles Triangle 42"/>
          <p:cNvSpPr/>
          <p:nvPr/>
        </p:nvSpPr>
        <p:spPr>
          <a:xfrm rot="12355494">
            <a:off x="6068945" y="4482462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5600255" y="4316732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(4, 6)</a:t>
            </a:r>
          </a:p>
        </p:txBody>
      </p:sp>
      <p:sp>
        <p:nvSpPr>
          <p:cNvPr id="45" name="Rectangle 44"/>
          <p:cNvSpPr/>
          <p:nvPr/>
        </p:nvSpPr>
        <p:spPr>
          <a:xfrm rot="20169064">
            <a:off x="5869146" y="4474150"/>
            <a:ext cx="1806486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Isosceles Triangle 45"/>
          <p:cNvSpPr/>
          <p:nvPr/>
        </p:nvSpPr>
        <p:spPr>
          <a:xfrm rot="3969064">
            <a:off x="6819001" y="4407154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6423307" y="4488855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(3, 6)</a:t>
            </a:r>
          </a:p>
        </p:txBody>
      </p:sp>
      <p:sp>
        <p:nvSpPr>
          <p:cNvPr id="48" name="Rectangle 47"/>
          <p:cNvSpPr/>
          <p:nvPr/>
        </p:nvSpPr>
        <p:spPr>
          <a:xfrm rot="16857244">
            <a:off x="7212016" y="3640475"/>
            <a:ext cx="954328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Isosceles Triangle 48"/>
          <p:cNvSpPr/>
          <p:nvPr/>
        </p:nvSpPr>
        <p:spPr>
          <a:xfrm rot="657244">
            <a:off x="7662247" y="3563152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7452382" y="3571587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(8, 11)</a:t>
            </a:r>
          </a:p>
        </p:txBody>
      </p:sp>
      <p:sp>
        <p:nvSpPr>
          <p:cNvPr id="51" name="Oval 50"/>
          <p:cNvSpPr/>
          <p:nvPr/>
        </p:nvSpPr>
        <p:spPr>
          <a:xfrm>
            <a:off x="4611633" y="4098572"/>
            <a:ext cx="49869" cy="49869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4311008" y="4003507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S</a:t>
            </a:r>
          </a:p>
        </p:txBody>
      </p:sp>
      <p:sp>
        <p:nvSpPr>
          <p:cNvPr id="53" name="Oval 52"/>
          <p:cNvSpPr/>
          <p:nvPr/>
        </p:nvSpPr>
        <p:spPr>
          <a:xfrm>
            <a:off x="5357156" y="3161632"/>
            <a:ext cx="49869" cy="49869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5071643" y="3006119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A</a:t>
            </a:r>
          </a:p>
        </p:txBody>
      </p:sp>
      <p:sp>
        <p:nvSpPr>
          <p:cNvPr id="55" name="Oval 54"/>
          <p:cNvSpPr/>
          <p:nvPr/>
        </p:nvSpPr>
        <p:spPr>
          <a:xfrm>
            <a:off x="6268909" y="2416110"/>
            <a:ext cx="49869" cy="49869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018658" y="2230373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D</a:t>
            </a:r>
          </a:p>
        </p:txBody>
      </p:sp>
      <p:sp>
        <p:nvSpPr>
          <p:cNvPr id="57" name="Oval 56"/>
          <p:cNvSpPr/>
          <p:nvPr/>
        </p:nvSpPr>
        <p:spPr>
          <a:xfrm>
            <a:off x="7800253" y="2416110"/>
            <a:ext cx="49869" cy="49869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7625560" y="2245485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F</a:t>
            </a:r>
          </a:p>
        </p:txBody>
      </p:sp>
      <p:sp>
        <p:nvSpPr>
          <p:cNvPr id="59" name="Oval 58"/>
          <p:cNvSpPr/>
          <p:nvPr/>
        </p:nvSpPr>
        <p:spPr>
          <a:xfrm>
            <a:off x="7014432" y="3161632"/>
            <a:ext cx="49869" cy="49869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6829665" y="2980932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E</a:t>
            </a:r>
          </a:p>
        </p:txBody>
      </p:sp>
      <p:sp>
        <p:nvSpPr>
          <p:cNvPr id="61" name="Oval 60"/>
          <p:cNvSpPr/>
          <p:nvPr/>
        </p:nvSpPr>
        <p:spPr>
          <a:xfrm>
            <a:off x="7754917" y="3156595"/>
            <a:ext cx="49869" cy="49869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7605411" y="3071604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T</a:t>
            </a:r>
          </a:p>
        </p:txBody>
      </p:sp>
      <p:sp>
        <p:nvSpPr>
          <p:cNvPr id="63" name="Oval 62"/>
          <p:cNvSpPr/>
          <p:nvPr/>
        </p:nvSpPr>
        <p:spPr>
          <a:xfrm>
            <a:off x="6273947" y="4098572"/>
            <a:ext cx="49869" cy="49869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6048881" y="3902761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B</a:t>
            </a:r>
          </a:p>
        </p:txBody>
      </p:sp>
      <p:sp>
        <p:nvSpPr>
          <p:cNvPr id="65" name="Oval 64"/>
          <p:cNvSpPr/>
          <p:nvPr/>
        </p:nvSpPr>
        <p:spPr>
          <a:xfrm>
            <a:off x="7573574" y="4093535"/>
            <a:ext cx="49869" cy="49869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7424068" y="4028694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G</a:t>
            </a:r>
          </a:p>
        </p:txBody>
      </p:sp>
      <p:sp>
        <p:nvSpPr>
          <p:cNvPr id="67" name="Oval 66"/>
          <p:cNvSpPr/>
          <p:nvPr/>
        </p:nvSpPr>
        <p:spPr>
          <a:xfrm>
            <a:off x="5921335" y="4823945"/>
            <a:ext cx="49869" cy="49869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5696269" y="4829626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C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3750000" y="5150000"/>
            <a:ext cx="515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a  Min flow into C = 2 + 4 = 6, which equals the max flow out of C (CG ≤ 6)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3750000" y="5380000"/>
            <a:ext cx="515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    So  i  SC = 2   ii  BC = 4   iii  CG = 6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5282314" y="4277215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FF0000"/>
                </a:solidFill>
                <a:latin typeface="Calibri"/>
              </a:rPr>
              <a:t>2</a:t>
            </a:r>
          </a:p>
        </p:txBody>
      </p:sp>
      <p:sp>
        <p:nvSpPr>
          <p:cNvPr id="72" name="Oval 71"/>
          <p:cNvSpPr/>
          <p:nvPr/>
        </p:nvSpPr>
        <p:spPr>
          <a:xfrm>
            <a:off x="5262314" y="4267215"/>
            <a:ext cx="190000" cy="200000"/>
          </a:xfrm>
          <a:prstGeom prst="ellipse">
            <a:avLst/>
          </a:prstGeom>
          <a:noFill/>
          <a:ln w="127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6178957" y="4460060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FF0000"/>
                </a:solidFill>
                <a:latin typeface="Calibri"/>
              </a:rPr>
              <a:t>4</a:t>
            </a:r>
          </a:p>
        </p:txBody>
      </p:sp>
      <p:sp>
        <p:nvSpPr>
          <p:cNvPr id="74" name="Oval 73"/>
          <p:cNvSpPr/>
          <p:nvPr/>
        </p:nvSpPr>
        <p:spPr>
          <a:xfrm>
            <a:off x="6158957" y="4450060"/>
            <a:ext cx="190000" cy="200000"/>
          </a:xfrm>
          <a:prstGeom prst="ellipse">
            <a:avLst/>
          </a:prstGeom>
          <a:noFill/>
          <a:ln w="127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6642397" y="4269280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FF0000"/>
                </a:solidFill>
                <a:latin typeface="Calibri"/>
              </a:rPr>
              <a:t>6</a:t>
            </a:r>
          </a:p>
        </p:txBody>
      </p:sp>
      <p:sp>
        <p:nvSpPr>
          <p:cNvPr id="76" name="Oval 75"/>
          <p:cNvSpPr/>
          <p:nvPr/>
        </p:nvSpPr>
        <p:spPr>
          <a:xfrm>
            <a:off x="6622397" y="4259280"/>
            <a:ext cx="190000" cy="200000"/>
          </a:xfrm>
          <a:prstGeom prst="ellipse">
            <a:avLst/>
          </a:prstGeom>
          <a:noFill/>
          <a:ln w="127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3750000" y="5610000"/>
            <a:ext cx="5150000" cy="4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b  Min flow into E = 4 + 4 + 3 = 11 = max flow out (ET ≤ 11), so the flow through E is 11 and DE, AE, BE are at their lower capacities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6447472" y="2793387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FF0000"/>
                </a:solidFill>
                <a:latin typeface="Calibri"/>
              </a:rPr>
              <a:t>4</a:t>
            </a:r>
          </a:p>
        </p:txBody>
      </p:sp>
      <p:sp>
        <p:nvSpPr>
          <p:cNvPr id="79" name="Oval 78"/>
          <p:cNvSpPr/>
          <p:nvPr/>
        </p:nvSpPr>
        <p:spPr>
          <a:xfrm>
            <a:off x="6427472" y="2783387"/>
            <a:ext cx="190000" cy="200000"/>
          </a:xfrm>
          <a:prstGeom prst="ellipse">
            <a:avLst/>
          </a:prstGeom>
          <a:noFill/>
          <a:ln w="127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TextBox 79"/>
          <p:cNvSpPr txBox="1"/>
          <p:nvPr/>
        </p:nvSpPr>
        <p:spPr>
          <a:xfrm>
            <a:off x="6168874" y="3005895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FF0000"/>
                </a:solidFill>
                <a:latin typeface="Calibri"/>
              </a:rPr>
              <a:t>4</a:t>
            </a:r>
          </a:p>
        </p:txBody>
      </p:sp>
      <p:sp>
        <p:nvSpPr>
          <p:cNvPr id="81" name="Oval 80"/>
          <p:cNvSpPr/>
          <p:nvPr/>
        </p:nvSpPr>
        <p:spPr>
          <a:xfrm>
            <a:off x="6148874" y="2995895"/>
            <a:ext cx="190000" cy="200000"/>
          </a:xfrm>
          <a:prstGeom prst="ellipse">
            <a:avLst/>
          </a:prstGeom>
          <a:noFill/>
          <a:ln w="127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6683566" y="3711833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FF0000"/>
                </a:solidFill>
                <a:latin typeface="Calibri"/>
              </a:rPr>
              <a:t>3</a:t>
            </a:r>
          </a:p>
        </p:txBody>
      </p:sp>
      <p:sp>
        <p:nvSpPr>
          <p:cNvPr id="83" name="Oval 82"/>
          <p:cNvSpPr/>
          <p:nvPr/>
        </p:nvSpPr>
        <p:spPr>
          <a:xfrm>
            <a:off x="6663566" y="3701833"/>
            <a:ext cx="190000" cy="200000"/>
          </a:xfrm>
          <a:prstGeom prst="ellipse">
            <a:avLst/>
          </a:prstGeom>
          <a:noFill/>
          <a:ln w="127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7305260" y="3189755"/>
            <a:ext cx="21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FF0000"/>
                </a:solidFill>
                <a:latin typeface="Calibri"/>
              </a:rPr>
              <a:t>11</a:t>
            </a:r>
          </a:p>
        </p:txBody>
      </p:sp>
      <p:sp>
        <p:nvSpPr>
          <p:cNvPr id="85" name="Oval 84"/>
          <p:cNvSpPr/>
          <p:nvPr/>
        </p:nvSpPr>
        <p:spPr>
          <a:xfrm>
            <a:off x="7285260" y="3179755"/>
            <a:ext cx="250000" cy="200000"/>
          </a:xfrm>
          <a:prstGeom prst="ellipse">
            <a:avLst/>
          </a:prstGeom>
          <a:noFill/>
          <a:ln w="127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TextBox 85"/>
          <p:cNvSpPr txBox="1"/>
          <p:nvPr/>
        </p:nvSpPr>
        <p:spPr>
          <a:xfrm>
            <a:off x="3750000" y="6070000"/>
            <a:ext cx="515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c  Min flow in BG is 5 and CG = 6: 5 + 6 = 11 = max flow in GT, so GT = 11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6874046" y="4121659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FF0000"/>
                </a:solidFill>
                <a:latin typeface="Calibri"/>
              </a:rPr>
              <a:t>5</a:t>
            </a:r>
          </a:p>
        </p:txBody>
      </p:sp>
      <p:sp>
        <p:nvSpPr>
          <p:cNvPr id="88" name="Oval 87"/>
          <p:cNvSpPr/>
          <p:nvPr/>
        </p:nvSpPr>
        <p:spPr>
          <a:xfrm>
            <a:off x="6854046" y="4111659"/>
            <a:ext cx="190000" cy="200000"/>
          </a:xfrm>
          <a:prstGeom prst="ellipse">
            <a:avLst/>
          </a:prstGeom>
          <a:noFill/>
          <a:ln w="127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TextBox 88"/>
          <p:cNvSpPr txBox="1"/>
          <p:nvPr/>
        </p:nvSpPr>
        <p:spPr>
          <a:xfrm>
            <a:off x="7411086" y="3526498"/>
            <a:ext cx="21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FF0000"/>
                </a:solidFill>
                <a:latin typeface="Calibri"/>
              </a:rPr>
              <a:t>11</a:t>
            </a:r>
          </a:p>
        </p:txBody>
      </p:sp>
      <p:sp>
        <p:nvSpPr>
          <p:cNvPr id="90" name="Oval 89"/>
          <p:cNvSpPr/>
          <p:nvPr/>
        </p:nvSpPr>
        <p:spPr>
          <a:xfrm>
            <a:off x="7391086" y="3516498"/>
            <a:ext cx="250000" cy="200000"/>
          </a:xfrm>
          <a:prstGeom prst="ellipse">
            <a:avLst/>
          </a:prstGeom>
          <a:noFill/>
          <a:ln w="127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Lower Capacities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4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Flow augmentation works as before, but you must respect the lower capacities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Forward (excess capacity) = upper capacity − flow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Backward (potential backflow) = flow − lower capacity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You can only reduce the flow along an arc as far as its lower capacity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1500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diagram shows a feasible flow for the network given in Example 2.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  Use flow augmentation to find the maximum flow through the network.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  Show the maximum flow on a diagram.</a:t>
            </a:r>
          </a:p>
        </p:txBody>
      </p:sp>
      <p:sp>
        <p:nvSpPr>
          <p:cNvPr id="6" name="Rectangle 5"/>
          <p:cNvSpPr/>
          <p:nvPr/>
        </p:nvSpPr>
        <p:spPr>
          <a:xfrm rot="18510554">
            <a:off x="4410651" y="3295512"/>
            <a:ext cx="1197355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Isosceles Triangle 6"/>
          <p:cNvSpPr/>
          <p:nvPr/>
        </p:nvSpPr>
        <p:spPr>
          <a:xfrm rot="2310554">
            <a:off x="5010605" y="3218190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491077" y="3100944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(15, 20)</a:t>
            </a:r>
          </a:p>
        </p:txBody>
      </p:sp>
      <p:sp>
        <p:nvSpPr>
          <p:cNvPr id="9" name="Rectangle 8"/>
          <p:cNvSpPr/>
          <p:nvPr/>
        </p:nvSpPr>
        <p:spPr>
          <a:xfrm>
            <a:off x="4636568" y="3763982"/>
            <a:ext cx="1662313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Isosceles Triangle 9"/>
          <p:cNvSpPr/>
          <p:nvPr/>
        </p:nvSpPr>
        <p:spPr>
          <a:xfrm rot="5400000">
            <a:off x="5514840" y="3733507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067725" y="3582910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(4, 7)</a:t>
            </a:r>
          </a:p>
        </p:txBody>
      </p:sp>
      <p:sp>
        <p:nvSpPr>
          <p:cNvPr id="12" name="Rectangle 11"/>
          <p:cNvSpPr/>
          <p:nvPr/>
        </p:nvSpPr>
        <p:spPr>
          <a:xfrm rot="1738782">
            <a:off x="4542839" y="4126669"/>
            <a:ext cx="1497158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 rot="7138782">
            <a:off x="5320904" y="4132462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830404" y="4136358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(2, 8)</a:t>
            </a:r>
          </a:p>
        </p:txBody>
      </p:sp>
      <p:sp>
        <p:nvSpPr>
          <p:cNvPr id="15" name="Rectangle 14"/>
          <p:cNvSpPr/>
          <p:nvPr/>
        </p:nvSpPr>
        <p:spPr>
          <a:xfrm rot="19243670">
            <a:off x="5249091" y="2454280"/>
            <a:ext cx="1177751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Isosceles Triangle 15"/>
          <p:cNvSpPr/>
          <p:nvPr/>
        </p:nvSpPr>
        <p:spPr>
          <a:xfrm rot="3043670">
            <a:off x="5847555" y="2386529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342308" y="2236817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(6, 12)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382090" y="2827042"/>
            <a:ext cx="1657276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Isosceles Triangle 18"/>
          <p:cNvSpPr/>
          <p:nvPr/>
        </p:nvSpPr>
        <p:spPr>
          <a:xfrm rot="5400000">
            <a:off x="6257592" y="2796567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843874" y="2807164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(4, 6)</a:t>
            </a:r>
          </a:p>
        </p:txBody>
      </p:sp>
      <p:sp>
        <p:nvSpPr>
          <p:cNvPr id="21" name="Rectangle 20"/>
          <p:cNvSpPr/>
          <p:nvPr/>
        </p:nvSpPr>
        <p:spPr>
          <a:xfrm rot="2737365">
            <a:off x="5185054" y="3295512"/>
            <a:ext cx="1310863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Isosceles Triangle 21"/>
          <p:cNvSpPr/>
          <p:nvPr/>
        </p:nvSpPr>
        <p:spPr>
          <a:xfrm rot="8137365">
            <a:off x="5850325" y="3311884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495458" y="3049546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(2, 8)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293844" y="2081519"/>
            <a:ext cx="1531343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Isosceles Triangle 24"/>
          <p:cNvSpPr/>
          <p:nvPr/>
        </p:nvSpPr>
        <p:spPr>
          <a:xfrm rot="5400000">
            <a:off x="7100083" y="2051044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659516" y="1900447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(3, 6)</a:t>
            </a:r>
          </a:p>
        </p:txBody>
      </p:sp>
      <p:sp>
        <p:nvSpPr>
          <p:cNvPr id="27" name="Rectangle 26"/>
          <p:cNvSpPr/>
          <p:nvPr/>
        </p:nvSpPr>
        <p:spPr>
          <a:xfrm rot="2700000">
            <a:off x="6139441" y="2454280"/>
            <a:ext cx="1054327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Isosceles Triangle 27"/>
          <p:cNvSpPr/>
          <p:nvPr/>
        </p:nvSpPr>
        <p:spPr>
          <a:xfrm rot="8100000">
            <a:off x="6667881" y="2461082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329063" y="2216796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(4, 8)</a:t>
            </a:r>
          </a:p>
        </p:txBody>
      </p:sp>
      <p:sp>
        <p:nvSpPr>
          <p:cNvPr id="30" name="Rectangle 29"/>
          <p:cNvSpPr/>
          <p:nvPr/>
        </p:nvSpPr>
        <p:spPr>
          <a:xfrm rot="5610212">
            <a:off x="7431584" y="2451762"/>
            <a:ext cx="741871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Isosceles Triangle 30"/>
          <p:cNvSpPr/>
          <p:nvPr/>
        </p:nvSpPr>
        <p:spPr>
          <a:xfrm rot="11010212">
            <a:off x="7764253" y="2458311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553356" y="2360522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(4, 8)</a:t>
            </a:r>
          </a:p>
        </p:txBody>
      </p:sp>
      <p:sp>
        <p:nvSpPr>
          <p:cNvPr id="33" name="Rectangle 32"/>
          <p:cNvSpPr/>
          <p:nvPr/>
        </p:nvSpPr>
        <p:spPr>
          <a:xfrm rot="21576614">
            <a:off x="7039358" y="2824523"/>
            <a:ext cx="740502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Isosceles Triangle 33"/>
          <p:cNvSpPr/>
          <p:nvPr/>
        </p:nvSpPr>
        <p:spPr>
          <a:xfrm rot="5376614">
            <a:off x="7410633" y="2793796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009026" y="2638416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(7, 11)</a:t>
            </a:r>
          </a:p>
        </p:txBody>
      </p:sp>
      <p:sp>
        <p:nvSpPr>
          <p:cNvPr id="36" name="Rectangle 35"/>
          <p:cNvSpPr/>
          <p:nvPr/>
        </p:nvSpPr>
        <p:spPr>
          <a:xfrm rot="18499207">
            <a:off x="6072011" y="3295512"/>
            <a:ext cx="1194225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Isosceles Triangle 36"/>
          <p:cNvSpPr/>
          <p:nvPr/>
        </p:nvSpPr>
        <p:spPr>
          <a:xfrm rot="2299207">
            <a:off x="6670148" y="3218190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113538" y="3148182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(3, 5)</a:t>
            </a:r>
          </a:p>
        </p:txBody>
      </p:sp>
      <p:sp>
        <p:nvSpPr>
          <p:cNvPr id="39" name="Rectangle 38"/>
          <p:cNvSpPr/>
          <p:nvPr/>
        </p:nvSpPr>
        <p:spPr>
          <a:xfrm rot="21586675">
            <a:off x="6298877" y="3761463"/>
            <a:ext cx="1299636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Isosceles Triangle 39"/>
          <p:cNvSpPr/>
          <p:nvPr/>
        </p:nvSpPr>
        <p:spPr>
          <a:xfrm rot="5386675">
            <a:off x="6977676" y="3730736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548382" y="3580392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(5, 9)</a:t>
            </a:r>
          </a:p>
        </p:txBody>
      </p:sp>
      <p:sp>
        <p:nvSpPr>
          <p:cNvPr id="42" name="Rectangle 41"/>
          <p:cNvSpPr/>
          <p:nvPr/>
        </p:nvSpPr>
        <p:spPr>
          <a:xfrm rot="6955494">
            <a:off x="5719307" y="4126669"/>
            <a:ext cx="806536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Isosceles Triangle 42"/>
          <p:cNvSpPr/>
          <p:nvPr/>
        </p:nvSpPr>
        <p:spPr>
          <a:xfrm rot="12355494">
            <a:off x="6068945" y="4132462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5600255" y="3966732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(4, 6)</a:t>
            </a:r>
          </a:p>
        </p:txBody>
      </p:sp>
      <p:sp>
        <p:nvSpPr>
          <p:cNvPr id="45" name="Rectangle 44"/>
          <p:cNvSpPr/>
          <p:nvPr/>
        </p:nvSpPr>
        <p:spPr>
          <a:xfrm rot="20169064">
            <a:off x="5869146" y="4124150"/>
            <a:ext cx="1806486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Isosceles Triangle 45"/>
          <p:cNvSpPr/>
          <p:nvPr/>
        </p:nvSpPr>
        <p:spPr>
          <a:xfrm rot="3969064">
            <a:off x="6819001" y="4057154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6423307" y="4138855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(3, 6)</a:t>
            </a:r>
          </a:p>
        </p:txBody>
      </p:sp>
      <p:sp>
        <p:nvSpPr>
          <p:cNvPr id="48" name="Rectangle 47"/>
          <p:cNvSpPr/>
          <p:nvPr/>
        </p:nvSpPr>
        <p:spPr>
          <a:xfrm rot="16857244">
            <a:off x="7212016" y="3290475"/>
            <a:ext cx="954328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Isosceles Triangle 48"/>
          <p:cNvSpPr/>
          <p:nvPr/>
        </p:nvSpPr>
        <p:spPr>
          <a:xfrm rot="657244">
            <a:off x="7662247" y="3213152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7452382" y="3221587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(8, 11)</a:t>
            </a:r>
          </a:p>
        </p:txBody>
      </p:sp>
      <p:sp>
        <p:nvSpPr>
          <p:cNvPr id="51" name="Oval 50"/>
          <p:cNvSpPr/>
          <p:nvPr/>
        </p:nvSpPr>
        <p:spPr>
          <a:xfrm>
            <a:off x="4611633" y="3748572"/>
            <a:ext cx="49869" cy="49869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4311008" y="3653507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S</a:t>
            </a:r>
          </a:p>
        </p:txBody>
      </p:sp>
      <p:sp>
        <p:nvSpPr>
          <p:cNvPr id="53" name="Oval 52"/>
          <p:cNvSpPr/>
          <p:nvPr/>
        </p:nvSpPr>
        <p:spPr>
          <a:xfrm>
            <a:off x="5357156" y="2811632"/>
            <a:ext cx="49869" cy="49869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5071643" y="2656119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A</a:t>
            </a:r>
          </a:p>
        </p:txBody>
      </p:sp>
      <p:sp>
        <p:nvSpPr>
          <p:cNvPr id="55" name="Oval 54"/>
          <p:cNvSpPr/>
          <p:nvPr/>
        </p:nvSpPr>
        <p:spPr>
          <a:xfrm>
            <a:off x="6268909" y="2066110"/>
            <a:ext cx="49869" cy="49869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018658" y="1880373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D</a:t>
            </a:r>
          </a:p>
        </p:txBody>
      </p:sp>
      <p:sp>
        <p:nvSpPr>
          <p:cNvPr id="57" name="Oval 56"/>
          <p:cNvSpPr/>
          <p:nvPr/>
        </p:nvSpPr>
        <p:spPr>
          <a:xfrm>
            <a:off x="7800253" y="2066110"/>
            <a:ext cx="49869" cy="49869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7625560" y="1895485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F</a:t>
            </a:r>
          </a:p>
        </p:txBody>
      </p:sp>
      <p:sp>
        <p:nvSpPr>
          <p:cNvPr id="59" name="Oval 58"/>
          <p:cNvSpPr/>
          <p:nvPr/>
        </p:nvSpPr>
        <p:spPr>
          <a:xfrm>
            <a:off x="7014432" y="2811632"/>
            <a:ext cx="49869" cy="49869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6829665" y="2630932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E</a:t>
            </a:r>
          </a:p>
        </p:txBody>
      </p:sp>
      <p:sp>
        <p:nvSpPr>
          <p:cNvPr id="61" name="Oval 60"/>
          <p:cNvSpPr/>
          <p:nvPr/>
        </p:nvSpPr>
        <p:spPr>
          <a:xfrm>
            <a:off x="7754917" y="2806595"/>
            <a:ext cx="49869" cy="49869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7605411" y="2721604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T</a:t>
            </a:r>
          </a:p>
        </p:txBody>
      </p:sp>
      <p:sp>
        <p:nvSpPr>
          <p:cNvPr id="63" name="Oval 62"/>
          <p:cNvSpPr/>
          <p:nvPr/>
        </p:nvSpPr>
        <p:spPr>
          <a:xfrm>
            <a:off x="6273947" y="3748572"/>
            <a:ext cx="49869" cy="49869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6048881" y="3552761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B</a:t>
            </a:r>
          </a:p>
        </p:txBody>
      </p:sp>
      <p:sp>
        <p:nvSpPr>
          <p:cNvPr id="65" name="Oval 64"/>
          <p:cNvSpPr/>
          <p:nvPr/>
        </p:nvSpPr>
        <p:spPr>
          <a:xfrm>
            <a:off x="7573574" y="3743535"/>
            <a:ext cx="49869" cy="49869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7424068" y="3678694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G</a:t>
            </a:r>
          </a:p>
        </p:txBody>
      </p:sp>
      <p:sp>
        <p:nvSpPr>
          <p:cNvPr id="67" name="Oval 66"/>
          <p:cNvSpPr/>
          <p:nvPr/>
        </p:nvSpPr>
        <p:spPr>
          <a:xfrm>
            <a:off x="5921335" y="4473945"/>
            <a:ext cx="49869" cy="49869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5696269" y="4479626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C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5030465" y="3315403"/>
            <a:ext cx="21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000000"/>
                </a:solidFill>
                <a:latin typeface="Calibri"/>
              </a:rPr>
              <a:t>17</a:t>
            </a:r>
          </a:p>
        </p:txBody>
      </p:sp>
      <p:sp>
        <p:nvSpPr>
          <p:cNvPr id="70" name="Oval 69"/>
          <p:cNvSpPr/>
          <p:nvPr/>
        </p:nvSpPr>
        <p:spPr>
          <a:xfrm>
            <a:off x="5010465" y="3305403"/>
            <a:ext cx="25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5392725" y="3774179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72" name="Oval 71"/>
          <p:cNvSpPr/>
          <p:nvPr/>
        </p:nvSpPr>
        <p:spPr>
          <a:xfrm>
            <a:off x="5372725" y="3764179"/>
            <a:ext cx="19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5282314" y="3927215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74" name="Oval 73"/>
          <p:cNvSpPr/>
          <p:nvPr/>
        </p:nvSpPr>
        <p:spPr>
          <a:xfrm>
            <a:off x="5262314" y="3917215"/>
            <a:ext cx="19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5865004" y="2498593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76" name="Oval 75"/>
          <p:cNvSpPr/>
          <p:nvPr/>
        </p:nvSpPr>
        <p:spPr>
          <a:xfrm>
            <a:off x="5845004" y="2488593"/>
            <a:ext cx="19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6168874" y="2655895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78" name="Oval 77"/>
          <p:cNvSpPr/>
          <p:nvPr/>
        </p:nvSpPr>
        <p:spPr>
          <a:xfrm>
            <a:off x="6148874" y="2645895"/>
            <a:ext cx="19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5611634" y="3273880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80" name="Oval 79"/>
          <p:cNvSpPr/>
          <p:nvPr/>
        </p:nvSpPr>
        <p:spPr>
          <a:xfrm>
            <a:off x="5591634" y="3263880"/>
            <a:ext cx="19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6984516" y="2091716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82" name="Oval 81"/>
          <p:cNvSpPr/>
          <p:nvPr/>
        </p:nvSpPr>
        <p:spPr>
          <a:xfrm>
            <a:off x="6964516" y="2081716"/>
            <a:ext cx="19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TextBox 82"/>
          <p:cNvSpPr txBox="1"/>
          <p:nvPr/>
        </p:nvSpPr>
        <p:spPr>
          <a:xfrm>
            <a:off x="6447472" y="2443387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84" name="Oval 83"/>
          <p:cNvSpPr/>
          <p:nvPr/>
        </p:nvSpPr>
        <p:spPr>
          <a:xfrm>
            <a:off x="6427472" y="2433387"/>
            <a:ext cx="19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TextBox 84"/>
          <p:cNvSpPr txBox="1"/>
          <p:nvPr/>
        </p:nvSpPr>
        <p:spPr>
          <a:xfrm>
            <a:off x="7566627" y="2361436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86" name="Oval 85"/>
          <p:cNvSpPr/>
          <p:nvPr/>
        </p:nvSpPr>
        <p:spPr>
          <a:xfrm>
            <a:off x="7546627" y="2351436"/>
            <a:ext cx="19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TextBox 86"/>
          <p:cNvSpPr txBox="1"/>
          <p:nvPr/>
        </p:nvSpPr>
        <p:spPr>
          <a:xfrm>
            <a:off x="7305260" y="2839755"/>
            <a:ext cx="21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88" name="Oval 87"/>
          <p:cNvSpPr/>
          <p:nvPr/>
        </p:nvSpPr>
        <p:spPr>
          <a:xfrm>
            <a:off x="7285260" y="2829755"/>
            <a:ext cx="25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TextBox 88"/>
          <p:cNvSpPr txBox="1"/>
          <p:nvPr/>
        </p:nvSpPr>
        <p:spPr>
          <a:xfrm>
            <a:off x="6683566" y="3361833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90" name="Oval 89"/>
          <p:cNvSpPr/>
          <p:nvPr/>
        </p:nvSpPr>
        <p:spPr>
          <a:xfrm>
            <a:off x="6663566" y="3351833"/>
            <a:ext cx="19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TextBox 90"/>
          <p:cNvSpPr txBox="1"/>
          <p:nvPr/>
        </p:nvSpPr>
        <p:spPr>
          <a:xfrm>
            <a:off x="6874046" y="3771659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92" name="Oval 91"/>
          <p:cNvSpPr/>
          <p:nvPr/>
        </p:nvSpPr>
        <p:spPr>
          <a:xfrm>
            <a:off x="6854046" y="3761659"/>
            <a:ext cx="19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TextBox 92"/>
          <p:cNvSpPr txBox="1"/>
          <p:nvPr/>
        </p:nvSpPr>
        <p:spPr>
          <a:xfrm>
            <a:off x="6178957" y="4110060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94" name="Oval 93"/>
          <p:cNvSpPr/>
          <p:nvPr/>
        </p:nvSpPr>
        <p:spPr>
          <a:xfrm>
            <a:off x="6158957" y="4100060"/>
            <a:ext cx="19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TextBox 94"/>
          <p:cNvSpPr txBox="1"/>
          <p:nvPr/>
        </p:nvSpPr>
        <p:spPr>
          <a:xfrm>
            <a:off x="6642397" y="3919280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96" name="Oval 95"/>
          <p:cNvSpPr/>
          <p:nvPr/>
        </p:nvSpPr>
        <p:spPr>
          <a:xfrm>
            <a:off x="6622397" y="3909280"/>
            <a:ext cx="19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TextBox 96"/>
          <p:cNvSpPr txBox="1"/>
          <p:nvPr/>
        </p:nvSpPr>
        <p:spPr>
          <a:xfrm>
            <a:off x="7411086" y="3176498"/>
            <a:ext cx="21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98" name="Oval 97"/>
          <p:cNvSpPr/>
          <p:nvPr/>
        </p:nvSpPr>
        <p:spPr>
          <a:xfrm>
            <a:off x="7391086" y="3166498"/>
            <a:ext cx="25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TextBox 98"/>
          <p:cNvSpPr txBox="1"/>
          <p:nvPr/>
        </p:nvSpPr>
        <p:spPr>
          <a:xfrm>
            <a:off x="3750000" y="4800000"/>
            <a:ext cx="515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SA: flow 17, capacities (15, 20)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3750000" y="5050000"/>
            <a:ext cx="515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    can be increased by 20 − 17 = 3 and reduced by 17 − 15 = 2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3750000" y="5350000"/>
            <a:ext cx="515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SC: flow 2, capacities (2, 8)</a:t>
            </a:r>
          </a:p>
        </p:txBody>
      </p:sp>
      <p:sp>
        <p:nvSpPr>
          <p:cNvPr id="102" name="TextBox 101"/>
          <p:cNvSpPr txBox="1"/>
          <p:nvPr/>
        </p:nvSpPr>
        <p:spPr>
          <a:xfrm>
            <a:off x="3750000" y="5600000"/>
            <a:ext cx="5150000" cy="4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    can be increased by 8 − 2 = 6 but cannot be reduced (already at its minimum)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" grpId="0" animBg="1"/>
      <p:bldP spid="100" grpId="0" animBg="1"/>
      <p:bldP spid="101" grpId="0" animBg="1"/>
      <p:bldP spid="102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Lower Capacities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30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Treat every arc in the same way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 flow-augmenting route is a route from S to T that does not use any arrow with a 0 value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Update the forward and backward values on each arc of the route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When there is no route left, the flow is maximal</a:t>
            </a:r>
          </a:p>
        </p:txBody>
      </p:sp>
      <p:sp>
        <p:nvSpPr>
          <p:cNvPr id="5" name="Rectangle 4"/>
          <p:cNvSpPr/>
          <p:nvPr/>
        </p:nvSpPr>
        <p:spPr>
          <a:xfrm>
            <a:off x="3750000" y="1000000"/>
            <a:ext cx="600000" cy="21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Arc</a:t>
            </a:r>
          </a:p>
        </p:txBody>
      </p:sp>
      <p:sp>
        <p:nvSpPr>
          <p:cNvPr id="6" name="Rectangle 5"/>
          <p:cNvSpPr/>
          <p:nvPr/>
        </p:nvSpPr>
        <p:spPr>
          <a:xfrm>
            <a:off x="4350000" y="1000000"/>
            <a:ext cx="750000" cy="21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Capacity</a:t>
            </a:r>
          </a:p>
        </p:txBody>
      </p:sp>
      <p:sp>
        <p:nvSpPr>
          <p:cNvPr id="7" name="Rectangle 6"/>
          <p:cNvSpPr/>
          <p:nvPr/>
        </p:nvSpPr>
        <p:spPr>
          <a:xfrm>
            <a:off x="5100000" y="1000000"/>
            <a:ext cx="550000" cy="21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Flow</a:t>
            </a:r>
          </a:p>
        </p:txBody>
      </p:sp>
      <p:sp>
        <p:nvSpPr>
          <p:cNvPr id="8" name="Rectangle 7"/>
          <p:cNvSpPr/>
          <p:nvPr/>
        </p:nvSpPr>
        <p:spPr>
          <a:xfrm>
            <a:off x="5650000" y="1000000"/>
            <a:ext cx="900000" cy="21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Increase by</a:t>
            </a:r>
          </a:p>
        </p:txBody>
      </p:sp>
      <p:sp>
        <p:nvSpPr>
          <p:cNvPr id="9" name="Rectangle 8"/>
          <p:cNvSpPr/>
          <p:nvPr/>
        </p:nvSpPr>
        <p:spPr>
          <a:xfrm>
            <a:off x="6550000" y="1000000"/>
            <a:ext cx="900000" cy="21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1">
                <a:solidFill>
                  <a:srgbClr val="000000"/>
                </a:solidFill>
                <a:latin typeface="Calibri"/>
              </a:rPr>
              <a:t>Reduce by</a:t>
            </a:r>
          </a:p>
        </p:txBody>
      </p:sp>
      <p:sp>
        <p:nvSpPr>
          <p:cNvPr id="10" name="Rectangle 9"/>
          <p:cNvSpPr/>
          <p:nvPr/>
        </p:nvSpPr>
        <p:spPr>
          <a:xfrm>
            <a:off x="3750000" y="1215000"/>
            <a:ext cx="600000" cy="21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SA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350000" y="1215000"/>
            <a:ext cx="750000" cy="21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(15, 20)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100000" y="1215000"/>
            <a:ext cx="550000" cy="21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17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650000" y="1215000"/>
            <a:ext cx="900000" cy="21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3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550000" y="1215000"/>
            <a:ext cx="900000" cy="21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2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750000" y="1430000"/>
            <a:ext cx="600000" cy="21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SB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350000" y="1430000"/>
            <a:ext cx="750000" cy="21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(4, 7)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100000" y="1430000"/>
            <a:ext cx="550000" cy="21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50000" y="1430000"/>
            <a:ext cx="900000" cy="21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0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550000" y="1430000"/>
            <a:ext cx="900000" cy="21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3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750000" y="1645000"/>
            <a:ext cx="600000" cy="21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SC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350000" y="1645000"/>
            <a:ext cx="750000" cy="21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(2, 8)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100000" y="1645000"/>
            <a:ext cx="550000" cy="21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650000" y="1645000"/>
            <a:ext cx="900000" cy="21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6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550000" y="1645000"/>
            <a:ext cx="900000" cy="21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0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750000" y="1860000"/>
            <a:ext cx="600000" cy="21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AD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350000" y="1860000"/>
            <a:ext cx="750000" cy="21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(6, 12)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100000" y="1860000"/>
            <a:ext cx="550000" cy="21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650000" y="1860000"/>
            <a:ext cx="900000" cy="21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4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550000" y="1860000"/>
            <a:ext cx="900000" cy="21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2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750000" y="2075000"/>
            <a:ext cx="600000" cy="21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AE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350000" y="2075000"/>
            <a:ext cx="750000" cy="21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(4, 6)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100000" y="2075000"/>
            <a:ext cx="550000" cy="21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650000" y="2075000"/>
            <a:ext cx="900000" cy="21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2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550000" y="2075000"/>
            <a:ext cx="900000" cy="21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0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750000" y="2290000"/>
            <a:ext cx="600000" cy="21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AB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350000" y="2290000"/>
            <a:ext cx="750000" cy="21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(2, 8)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100000" y="2290000"/>
            <a:ext cx="550000" cy="21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650000" y="2290000"/>
            <a:ext cx="900000" cy="21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3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550000" y="2290000"/>
            <a:ext cx="900000" cy="21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3</a:t>
            </a:r>
          </a:p>
        </p:txBody>
      </p:sp>
      <p:sp>
        <p:nvSpPr>
          <p:cNvPr id="40" name="Rectangle 39"/>
          <p:cNvSpPr/>
          <p:nvPr/>
        </p:nvSpPr>
        <p:spPr>
          <a:xfrm>
            <a:off x="3750000" y="2505000"/>
            <a:ext cx="600000" cy="21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DF</a:t>
            </a:r>
          </a:p>
        </p:txBody>
      </p:sp>
      <p:sp>
        <p:nvSpPr>
          <p:cNvPr id="41" name="Rectangle 40"/>
          <p:cNvSpPr/>
          <p:nvPr/>
        </p:nvSpPr>
        <p:spPr>
          <a:xfrm>
            <a:off x="4350000" y="2505000"/>
            <a:ext cx="750000" cy="21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(3, 6)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100000" y="2505000"/>
            <a:ext cx="550000" cy="21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43" name="Rectangle 42"/>
          <p:cNvSpPr/>
          <p:nvPr/>
        </p:nvSpPr>
        <p:spPr>
          <a:xfrm>
            <a:off x="5650000" y="2505000"/>
            <a:ext cx="900000" cy="21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2</a:t>
            </a:r>
          </a:p>
        </p:txBody>
      </p:sp>
      <p:sp>
        <p:nvSpPr>
          <p:cNvPr id="44" name="Rectangle 43"/>
          <p:cNvSpPr/>
          <p:nvPr/>
        </p:nvSpPr>
        <p:spPr>
          <a:xfrm>
            <a:off x="6550000" y="2505000"/>
            <a:ext cx="900000" cy="21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1</a:t>
            </a:r>
          </a:p>
        </p:txBody>
      </p:sp>
      <p:sp>
        <p:nvSpPr>
          <p:cNvPr id="45" name="Rectangle 44"/>
          <p:cNvSpPr/>
          <p:nvPr/>
        </p:nvSpPr>
        <p:spPr>
          <a:xfrm>
            <a:off x="3750000" y="2720000"/>
            <a:ext cx="600000" cy="21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DE</a:t>
            </a:r>
          </a:p>
        </p:txBody>
      </p:sp>
      <p:sp>
        <p:nvSpPr>
          <p:cNvPr id="46" name="Rectangle 45"/>
          <p:cNvSpPr/>
          <p:nvPr/>
        </p:nvSpPr>
        <p:spPr>
          <a:xfrm>
            <a:off x="4350000" y="2720000"/>
            <a:ext cx="750000" cy="21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(4, 8)</a:t>
            </a:r>
          </a:p>
        </p:txBody>
      </p:sp>
      <p:sp>
        <p:nvSpPr>
          <p:cNvPr id="47" name="Rectangle 46"/>
          <p:cNvSpPr/>
          <p:nvPr/>
        </p:nvSpPr>
        <p:spPr>
          <a:xfrm>
            <a:off x="5100000" y="2720000"/>
            <a:ext cx="550000" cy="21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48" name="Rectangle 47"/>
          <p:cNvSpPr/>
          <p:nvPr/>
        </p:nvSpPr>
        <p:spPr>
          <a:xfrm>
            <a:off x="5650000" y="2720000"/>
            <a:ext cx="900000" cy="21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4</a:t>
            </a:r>
          </a:p>
        </p:txBody>
      </p:sp>
      <p:sp>
        <p:nvSpPr>
          <p:cNvPr id="49" name="Rectangle 48"/>
          <p:cNvSpPr/>
          <p:nvPr/>
        </p:nvSpPr>
        <p:spPr>
          <a:xfrm>
            <a:off x="6550000" y="2720000"/>
            <a:ext cx="900000" cy="21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0</a:t>
            </a:r>
          </a:p>
        </p:txBody>
      </p:sp>
      <p:sp>
        <p:nvSpPr>
          <p:cNvPr id="50" name="Rectangle 49"/>
          <p:cNvSpPr/>
          <p:nvPr/>
        </p:nvSpPr>
        <p:spPr>
          <a:xfrm>
            <a:off x="3750000" y="2935000"/>
            <a:ext cx="600000" cy="21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FT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350000" y="2935000"/>
            <a:ext cx="750000" cy="21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(4, 8)</a:t>
            </a:r>
          </a:p>
        </p:txBody>
      </p:sp>
      <p:sp>
        <p:nvSpPr>
          <p:cNvPr id="52" name="Rectangle 51"/>
          <p:cNvSpPr/>
          <p:nvPr/>
        </p:nvSpPr>
        <p:spPr>
          <a:xfrm>
            <a:off x="5100000" y="2935000"/>
            <a:ext cx="550000" cy="21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53" name="Rectangle 52"/>
          <p:cNvSpPr/>
          <p:nvPr/>
        </p:nvSpPr>
        <p:spPr>
          <a:xfrm>
            <a:off x="5650000" y="2935000"/>
            <a:ext cx="900000" cy="21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4</a:t>
            </a:r>
          </a:p>
        </p:txBody>
      </p:sp>
      <p:sp>
        <p:nvSpPr>
          <p:cNvPr id="54" name="Rectangle 53"/>
          <p:cNvSpPr/>
          <p:nvPr/>
        </p:nvSpPr>
        <p:spPr>
          <a:xfrm>
            <a:off x="6550000" y="2935000"/>
            <a:ext cx="900000" cy="21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0</a:t>
            </a:r>
          </a:p>
        </p:txBody>
      </p:sp>
      <p:sp>
        <p:nvSpPr>
          <p:cNvPr id="55" name="Rectangle 54"/>
          <p:cNvSpPr/>
          <p:nvPr/>
        </p:nvSpPr>
        <p:spPr>
          <a:xfrm>
            <a:off x="3750000" y="3150000"/>
            <a:ext cx="600000" cy="21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ET</a:t>
            </a:r>
          </a:p>
        </p:txBody>
      </p:sp>
      <p:sp>
        <p:nvSpPr>
          <p:cNvPr id="56" name="Rectangle 55"/>
          <p:cNvSpPr/>
          <p:nvPr/>
        </p:nvSpPr>
        <p:spPr>
          <a:xfrm>
            <a:off x="4350000" y="3150000"/>
            <a:ext cx="750000" cy="21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(7, 11)</a:t>
            </a:r>
          </a:p>
        </p:txBody>
      </p:sp>
      <p:sp>
        <p:nvSpPr>
          <p:cNvPr id="57" name="Rectangle 56"/>
          <p:cNvSpPr/>
          <p:nvPr/>
        </p:nvSpPr>
        <p:spPr>
          <a:xfrm>
            <a:off x="5100000" y="3150000"/>
            <a:ext cx="550000" cy="21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58" name="Rectangle 57"/>
          <p:cNvSpPr/>
          <p:nvPr/>
        </p:nvSpPr>
        <p:spPr>
          <a:xfrm>
            <a:off x="5650000" y="3150000"/>
            <a:ext cx="900000" cy="21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0</a:t>
            </a:r>
          </a:p>
        </p:txBody>
      </p:sp>
      <p:sp>
        <p:nvSpPr>
          <p:cNvPr id="59" name="Rectangle 58"/>
          <p:cNvSpPr/>
          <p:nvPr/>
        </p:nvSpPr>
        <p:spPr>
          <a:xfrm>
            <a:off x="6550000" y="3150000"/>
            <a:ext cx="900000" cy="21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4</a:t>
            </a:r>
          </a:p>
        </p:txBody>
      </p:sp>
      <p:sp>
        <p:nvSpPr>
          <p:cNvPr id="60" name="Rectangle 59"/>
          <p:cNvSpPr/>
          <p:nvPr/>
        </p:nvSpPr>
        <p:spPr>
          <a:xfrm>
            <a:off x="3750000" y="3365000"/>
            <a:ext cx="600000" cy="21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BE</a:t>
            </a:r>
          </a:p>
        </p:txBody>
      </p:sp>
      <p:sp>
        <p:nvSpPr>
          <p:cNvPr id="61" name="Rectangle 60"/>
          <p:cNvSpPr/>
          <p:nvPr/>
        </p:nvSpPr>
        <p:spPr>
          <a:xfrm>
            <a:off x="4350000" y="3365000"/>
            <a:ext cx="750000" cy="21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(3, 5)</a:t>
            </a:r>
          </a:p>
        </p:txBody>
      </p:sp>
      <p:sp>
        <p:nvSpPr>
          <p:cNvPr id="62" name="Rectangle 61"/>
          <p:cNvSpPr/>
          <p:nvPr/>
        </p:nvSpPr>
        <p:spPr>
          <a:xfrm>
            <a:off x="5100000" y="3365000"/>
            <a:ext cx="550000" cy="21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63" name="Rectangle 62"/>
          <p:cNvSpPr/>
          <p:nvPr/>
        </p:nvSpPr>
        <p:spPr>
          <a:xfrm>
            <a:off x="5650000" y="3365000"/>
            <a:ext cx="900000" cy="21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2</a:t>
            </a:r>
          </a:p>
        </p:txBody>
      </p:sp>
      <p:sp>
        <p:nvSpPr>
          <p:cNvPr id="64" name="Rectangle 63"/>
          <p:cNvSpPr/>
          <p:nvPr/>
        </p:nvSpPr>
        <p:spPr>
          <a:xfrm>
            <a:off x="6550000" y="3365000"/>
            <a:ext cx="900000" cy="21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0</a:t>
            </a:r>
          </a:p>
        </p:txBody>
      </p:sp>
      <p:sp>
        <p:nvSpPr>
          <p:cNvPr id="65" name="Rectangle 64"/>
          <p:cNvSpPr/>
          <p:nvPr/>
        </p:nvSpPr>
        <p:spPr>
          <a:xfrm>
            <a:off x="3750000" y="3580000"/>
            <a:ext cx="600000" cy="21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BG</a:t>
            </a:r>
          </a:p>
        </p:txBody>
      </p:sp>
      <p:sp>
        <p:nvSpPr>
          <p:cNvPr id="66" name="Rectangle 65"/>
          <p:cNvSpPr/>
          <p:nvPr/>
        </p:nvSpPr>
        <p:spPr>
          <a:xfrm>
            <a:off x="4350000" y="3580000"/>
            <a:ext cx="750000" cy="21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(5, 9)</a:t>
            </a:r>
          </a:p>
        </p:txBody>
      </p:sp>
      <p:sp>
        <p:nvSpPr>
          <p:cNvPr id="67" name="Rectangle 66"/>
          <p:cNvSpPr/>
          <p:nvPr/>
        </p:nvSpPr>
        <p:spPr>
          <a:xfrm>
            <a:off x="5100000" y="3580000"/>
            <a:ext cx="550000" cy="21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68" name="Rectangle 67"/>
          <p:cNvSpPr/>
          <p:nvPr/>
        </p:nvSpPr>
        <p:spPr>
          <a:xfrm>
            <a:off x="5650000" y="3580000"/>
            <a:ext cx="900000" cy="21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4</a:t>
            </a:r>
          </a:p>
        </p:txBody>
      </p:sp>
      <p:sp>
        <p:nvSpPr>
          <p:cNvPr id="69" name="Rectangle 68"/>
          <p:cNvSpPr/>
          <p:nvPr/>
        </p:nvSpPr>
        <p:spPr>
          <a:xfrm>
            <a:off x="6550000" y="3580000"/>
            <a:ext cx="900000" cy="21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0</a:t>
            </a:r>
          </a:p>
        </p:txBody>
      </p:sp>
      <p:sp>
        <p:nvSpPr>
          <p:cNvPr id="70" name="Rectangle 69"/>
          <p:cNvSpPr/>
          <p:nvPr/>
        </p:nvSpPr>
        <p:spPr>
          <a:xfrm>
            <a:off x="3750000" y="3795000"/>
            <a:ext cx="600000" cy="21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BC</a:t>
            </a:r>
          </a:p>
        </p:txBody>
      </p:sp>
      <p:sp>
        <p:nvSpPr>
          <p:cNvPr id="71" name="Rectangle 70"/>
          <p:cNvSpPr/>
          <p:nvPr/>
        </p:nvSpPr>
        <p:spPr>
          <a:xfrm>
            <a:off x="4350000" y="3795000"/>
            <a:ext cx="750000" cy="21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(4, 6)</a:t>
            </a:r>
          </a:p>
        </p:txBody>
      </p:sp>
      <p:sp>
        <p:nvSpPr>
          <p:cNvPr id="72" name="Rectangle 71"/>
          <p:cNvSpPr/>
          <p:nvPr/>
        </p:nvSpPr>
        <p:spPr>
          <a:xfrm>
            <a:off x="5100000" y="3795000"/>
            <a:ext cx="550000" cy="21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73" name="Rectangle 72"/>
          <p:cNvSpPr/>
          <p:nvPr/>
        </p:nvSpPr>
        <p:spPr>
          <a:xfrm>
            <a:off x="5650000" y="3795000"/>
            <a:ext cx="900000" cy="21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2</a:t>
            </a:r>
          </a:p>
        </p:txBody>
      </p:sp>
      <p:sp>
        <p:nvSpPr>
          <p:cNvPr id="74" name="Rectangle 73"/>
          <p:cNvSpPr/>
          <p:nvPr/>
        </p:nvSpPr>
        <p:spPr>
          <a:xfrm>
            <a:off x="6550000" y="3795000"/>
            <a:ext cx="900000" cy="21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0</a:t>
            </a:r>
          </a:p>
        </p:txBody>
      </p:sp>
      <p:sp>
        <p:nvSpPr>
          <p:cNvPr id="75" name="Rectangle 74"/>
          <p:cNvSpPr/>
          <p:nvPr/>
        </p:nvSpPr>
        <p:spPr>
          <a:xfrm>
            <a:off x="3750000" y="4010000"/>
            <a:ext cx="600000" cy="21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CG</a:t>
            </a:r>
          </a:p>
        </p:txBody>
      </p:sp>
      <p:sp>
        <p:nvSpPr>
          <p:cNvPr id="76" name="Rectangle 75"/>
          <p:cNvSpPr/>
          <p:nvPr/>
        </p:nvSpPr>
        <p:spPr>
          <a:xfrm>
            <a:off x="4350000" y="4010000"/>
            <a:ext cx="750000" cy="21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(3, 6)</a:t>
            </a:r>
          </a:p>
        </p:txBody>
      </p:sp>
      <p:sp>
        <p:nvSpPr>
          <p:cNvPr id="77" name="Rectangle 76"/>
          <p:cNvSpPr/>
          <p:nvPr/>
        </p:nvSpPr>
        <p:spPr>
          <a:xfrm>
            <a:off x="5100000" y="4010000"/>
            <a:ext cx="550000" cy="21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78" name="Rectangle 77"/>
          <p:cNvSpPr/>
          <p:nvPr/>
        </p:nvSpPr>
        <p:spPr>
          <a:xfrm>
            <a:off x="5650000" y="4010000"/>
            <a:ext cx="900000" cy="21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0</a:t>
            </a:r>
          </a:p>
        </p:txBody>
      </p:sp>
      <p:sp>
        <p:nvSpPr>
          <p:cNvPr id="79" name="Rectangle 78"/>
          <p:cNvSpPr/>
          <p:nvPr/>
        </p:nvSpPr>
        <p:spPr>
          <a:xfrm>
            <a:off x="6550000" y="4010000"/>
            <a:ext cx="900000" cy="21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3</a:t>
            </a:r>
          </a:p>
        </p:txBody>
      </p:sp>
      <p:sp>
        <p:nvSpPr>
          <p:cNvPr id="80" name="Rectangle 79"/>
          <p:cNvSpPr/>
          <p:nvPr/>
        </p:nvSpPr>
        <p:spPr>
          <a:xfrm>
            <a:off x="3750000" y="4225000"/>
            <a:ext cx="600000" cy="21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GT</a:t>
            </a:r>
          </a:p>
        </p:txBody>
      </p:sp>
      <p:sp>
        <p:nvSpPr>
          <p:cNvPr id="81" name="Rectangle 80"/>
          <p:cNvSpPr/>
          <p:nvPr/>
        </p:nvSpPr>
        <p:spPr>
          <a:xfrm>
            <a:off x="4350000" y="4225000"/>
            <a:ext cx="750000" cy="21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(8, 11)</a:t>
            </a:r>
          </a:p>
        </p:txBody>
      </p:sp>
      <p:sp>
        <p:nvSpPr>
          <p:cNvPr id="82" name="Rectangle 81"/>
          <p:cNvSpPr/>
          <p:nvPr/>
        </p:nvSpPr>
        <p:spPr>
          <a:xfrm>
            <a:off x="5100000" y="4225000"/>
            <a:ext cx="550000" cy="21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83" name="Rectangle 82"/>
          <p:cNvSpPr/>
          <p:nvPr/>
        </p:nvSpPr>
        <p:spPr>
          <a:xfrm>
            <a:off x="5650000" y="4225000"/>
            <a:ext cx="900000" cy="21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0</a:t>
            </a:r>
          </a:p>
        </p:txBody>
      </p:sp>
      <p:sp>
        <p:nvSpPr>
          <p:cNvPr id="84" name="Rectangle 83"/>
          <p:cNvSpPr/>
          <p:nvPr/>
        </p:nvSpPr>
        <p:spPr>
          <a:xfrm>
            <a:off x="6550000" y="4225000"/>
            <a:ext cx="900000" cy="215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000" b="0">
                <a:solidFill>
                  <a:srgbClr val="FF0000"/>
                </a:solidFill>
                <a:latin typeface="Calibri"/>
              </a:rPr>
              <a:t>3</a:t>
            </a:r>
          </a:p>
        </p:txBody>
      </p:sp>
      <p:sp>
        <p:nvSpPr>
          <p:cNvPr id="85" name="Rectangle 84"/>
          <p:cNvSpPr/>
          <p:nvPr/>
        </p:nvSpPr>
        <p:spPr>
          <a:xfrm rot="18510554">
            <a:off x="710410" y="5093646"/>
            <a:ext cx="75389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Isosceles Triangle 85"/>
          <p:cNvSpPr/>
          <p:nvPr/>
        </p:nvSpPr>
        <p:spPr>
          <a:xfrm rot="2310554">
            <a:off x="1086075" y="5046175"/>
            <a:ext cx="49500" cy="5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TextBox 86"/>
          <p:cNvSpPr txBox="1"/>
          <p:nvPr/>
        </p:nvSpPr>
        <p:spPr>
          <a:xfrm>
            <a:off x="612900" y="4933927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800" i="0" b="0">
                <a:solidFill>
                  <a:srgbClr val="000000"/>
                </a:solidFill>
                <a:latin typeface="Calibri"/>
              </a:rPr>
              <a:t>(15, 20)</a:t>
            </a:r>
          </a:p>
        </p:txBody>
      </p:sp>
      <p:sp>
        <p:nvSpPr>
          <p:cNvPr id="88" name="Rectangle 87"/>
          <p:cNvSpPr/>
          <p:nvPr/>
        </p:nvSpPr>
        <p:spPr>
          <a:xfrm>
            <a:off x="852654" y="5388609"/>
            <a:ext cx="1046641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Isosceles Triangle 88"/>
          <p:cNvSpPr/>
          <p:nvPr/>
        </p:nvSpPr>
        <p:spPr>
          <a:xfrm rot="5400000">
            <a:off x="1403557" y="5370634"/>
            <a:ext cx="49500" cy="5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TextBox 89"/>
          <p:cNvSpPr txBox="1"/>
          <p:nvPr/>
        </p:nvSpPr>
        <p:spPr>
          <a:xfrm>
            <a:off x="975975" y="5237388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800" i="0" b="0">
                <a:solidFill>
                  <a:srgbClr val="000000"/>
                </a:solidFill>
                <a:latin typeface="Calibri"/>
              </a:rPr>
              <a:t>(4, 7)</a:t>
            </a:r>
          </a:p>
        </p:txBody>
      </p:sp>
      <p:sp>
        <p:nvSpPr>
          <p:cNvPr id="91" name="Rectangle 90"/>
          <p:cNvSpPr/>
          <p:nvPr/>
        </p:nvSpPr>
        <p:spPr>
          <a:xfrm rot="1738782">
            <a:off x="793639" y="5616967"/>
            <a:ext cx="942655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Isosceles Triangle 91"/>
          <p:cNvSpPr/>
          <p:nvPr/>
        </p:nvSpPr>
        <p:spPr>
          <a:xfrm rot="7138782">
            <a:off x="1281448" y="5621828"/>
            <a:ext cx="49500" cy="5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TextBox 92"/>
          <p:cNvSpPr txBox="1"/>
          <p:nvPr/>
        </p:nvSpPr>
        <p:spPr>
          <a:xfrm>
            <a:off x="826551" y="5585855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800" i="0" b="0">
                <a:solidFill>
                  <a:srgbClr val="000000"/>
                </a:solidFill>
                <a:latin typeface="Calibri"/>
              </a:rPr>
              <a:t>(2, 8)</a:t>
            </a:r>
          </a:p>
        </p:txBody>
      </p:sp>
      <p:sp>
        <p:nvSpPr>
          <p:cNvPr id="94" name="Rectangle 93"/>
          <p:cNvSpPr/>
          <p:nvPr/>
        </p:nvSpPr>
        <p:spPr>
          <a:xfrm rot="19243670">
            <a:off x="1238317" y="4563982"/>
            <a:ext cx="741547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Isosceles Triangle 94"/>
          <p:cNvSpPr/>
          <p:nvPr/>
        </p:nvSpPr>
        <p:spPr>
          <a:xfrm rot="3043670">
            <a:off x="1613044" y="4522537"/>
            <a:ext cx="49500" cy="5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TextBox 95"/>
          <p:cNvSpPr txBox="1"/>
          <p:nvPr/>
        </p:nvSpPr>
        <p:spPr>
          <a:xfrm>
            <a:off x="1148860" y="4389847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800" i="0" b="0">
                <a:solidFill>
                  <a:srgbClr val="000000"/>
                </a:solidFill>
                <a:latin typeface="Calibri"/>
              </a:rPr>
              <a:t>(6, 12)</a:t>
            </a:r>
          </a:p>
        </p:txBody>
      </p:sp>
      <p:sp>
        <p:nvSpPr>
          <p:cNvPr id="97" name="Rectangle 96"/>
          <p:cNvSpPr/>
          <p:nvPr/>
        </p:nvSpPr>
        <p:spPr>
          <a:xfrm>
            <a:off x="1322057" y="4798683"/>
            <a:ext cx="104347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Isosceles Triangle 97"/>
          <p:cNvSpPr/>
          <p:nvPr/>
        </p:nvSpPr>
        <p:spPr>
          <a:xfrm rot="5400000">
            <a:off x="1871215" y="4780708"/>
            <a:ext cx="49500" cy="5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TextBox 98"/>
          <p:cNvSpPr txBox="1"/>
          <p:nvPr/>
        </p:nvSpPr>
        <p:spPr>
          <a:xfrm>
            <a:off x="1464661" y="4748955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800" i="0" b="0">
                <a:solidFill>
                  <a:srgbClr val="000000"/>
                </a:solidFill>
                <a:latin typeface="Calibri"/>
              </a:rPr>
              <a:t>(4, 6)</a:t>
            </a:r>
          </a:p>
        </p:txBody>
      </p:sp>
      <p:sp>
        <p:nvSpPr>
          <p:cNvPr id="100" name="Rectangle 99"/>
          <p:cNvSpPr/>
          <p:nvPr/>
        </p:nvSpPr>
        <p:spPr>
          <a:xfrm rot="2737365">
            <a:off x="1197997" y="5093646"/>
            <a:ext cx="825358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Isosceles Triangle 100"/>
          <p:cNvSpPr/>
          <p:nvPr/>
        </p:nvSpPr>
        <p:spPr>
          <a:xfrm rot="8137365">
            <a:off x="1614788" y="5105167"/>
            <a:ext cx="49500" cy="5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TextBox 101"/>
          <p:cNvSpPr txBox="1"/>
          <p:nvPr/>
        </p:nvSpPr>
        <p:spPr>
          <a:xfrm>
            <a:off x="1245288" y="4901566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800" i="0" b="0">
                <a:solidFill>
                  <a:srgbClr val="000000"/>
                </a:solidFill>
                <a:latin typeface="Calibri"/>
              </a:rPr>
              <a:t>(2, 8)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1896124" y="4329280"/>
            <a:ext cx="96417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Isosceles Triangle 103"/>
          <p:cNvSpPr/>
          <p:nvPr/>
        </p:nvSpPr>
        <p:spPr>
          <a:xfrm rot="5400000">
            <a:off x="2401672" y="4311305"/>
            <a:ext cx="49500" cy="5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5" name="TextBox 104"/>
          <p:cNvSpPr txBox="1"/>
          <p:nvPr/>
        </p:nvSpPr>
        <p:spPr>
          <a:xfrm>
            <a:off x="1978213" y="4178059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800" i="0" b="0">
                <a:solidFill>
                  <a:srgbClr val="000000"/>
                </a:solidFill>
                <a:latin typeface="Calibri"/>
              </a:rPr>
              <a:t>(3, 6)</a:t>
            </a:r>
          </a:p>
        </p:txBody>
      </p:sp>
      <p:sp>
        <p:nvSpPr>
          <p:cNvPr id="106" name="Rectangle 105"/>
          <p:cNvSpPr/>
          <p:nvPr/>
        </p:nvSpPr>
        <p:spPr>
          <a:xfrm rot="2700000">
            <a:off x="1798907" y="4563982"/>
            <a:ext cx="663836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7" name="Isosceles Triangle 106"/>
          <p:cNvSpPr/>
          <p:nvPr/>
        </p:nvSpPr>
        <p:spPr>
          <a:xfrm rot="8100000">
            <a:off x="2129546" y="4569477"/>
            <a:ext cx="49500" cy="5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8" name="TextBox 107"/>
          <p:cNvSpPr txBox="1"/>
          <p:nvPr/>
        </p:nvSpPr>
        <p:spPr>
          <a:xfrm>
            <a:off x="1770151" y="4377242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800" i="0" b="0">
                <a:solidFill>
                  <a:srgbClr val="000000"/>
                </a:solidFill>
                <a:latin typeface="Calibri"/>
              </a:rPr>
              <a:t>(4, 8)</a:t>
            </a:r>
          </a:p>
        </p:txBody>
      </p:sp>
      <p:sp>
        <p:nvSpPr>
          <p:cNvPr id="109" name="Rectangle 108"/>
          <p:cNvSpPr/>
          <p:nvPr/>
        </p:nvSpPr>
        <p:spPr>
          <a:xfrm rot="5610212">
            <a:off x="2612478" y="4562396"/>
            <a:ext cx="467104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0" name="Isosceles Triangle 109"/>
          <p:cNvSpPr/>
          <p:nvPr/>
        </p:nvSpPr>
        <p:spPr>
          <a:xfrm rot="11010212">
            <a:off x="2819853" y="4567733"/>
            <a:ext cx="49500" cy="5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1" name="TextBox 110"/>
          <p:cNvSpPr txBox="1"/>
          <p:nvPr/>
        </p:nvSpPr>
        <p:spPr>
          <a:xfrm>
            <a:off x="2541002" y="4467736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800" i="0" b="0">
                <a:solidFill>
                  <a:srgbClr val="000000"/>
                </a:solidFill>
                <a:latin typeface="Calibri"/>
              </a:rPr>
              <a:t>(4, 8)</a:t>
            </a:r>
          </a:p>
        </p:txBody>
      </p:sp>
      <p:sp>
        <p:nvSpPr>
          <p:cNvPr id="112" name="Rectangle 111"/>
          <p:cNvSpPr/>
          <p:nvPr/>
        </p:nvSpPr>
        <p:spPr>
          <a:xfrm rot="21576614">
            <a:off x="2365521" y="4797098"/>
            <a:ext cx="466242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3" name="Isosceles Triangle 112"/>
          <p:cNvSpPr/>
          <p:nvPr/>
        </p:nvSpPr>
        <p:spPr>
          <a:xfrm rot="5376614">
            <a:off x="2597204" y="4778964"/>
            <a:ext cx="49500" cy="5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4" name="TextBox 113"/>
          <p:cNvSpPr txBox="1"/>
          <p:nvPr/>
        </p:nvSpPr>
        <p:spPr>
          <a:xfrm>
            <a:off x="2198276" y="4642706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800" i="0" b="0">
                <a:solidFill>
                  <a:srgbClr val="000000"/>
                </a:solidFill>
                <a:latin typeface="Calibri"/>
              </a:rPr>
              <a:t>(7, 11)</a:t>
            </a:r>
          </a:p>
        </p:txBody>
      </p:sp>
      <p:sp>
        <p:nvSpPr>
          <p:cNvPr id="115" name="Rectangle 114"/>
          <p:cNvSpPr/>
          <p:nvPr/>
        </p:nvSpPr>
        <p:spPr>
          <a:xfrm rot="18499207">
            <a:off x="1756451" y="5093646"/>
            <a:ext cx="75191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6" name="Isosceles Triangle 115"/>
          <p:cNvSpPr/>
          <p:nvPr/>
        </p:nvSpPr>
        <p:spPr>
          <a:xfrm rot="2299207">
            <a:off x="2130973" y="5046175"/>
            <a:ext cx="49500" cy="5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7" name="TextBox 116"/>
          <p:cNvSpPr txBox="1"/>
          <p:nvPr/>
        </p:nvSpPr>
        <p:spPr>
          <a:xfrm>
            <a:off x="1634449" y="4963670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800" i="0" b="0">
                <a:solidFill>
                  <a:srgbClr val="000000"/>
                </a:solidFill>
                <a:latin typeface="Calibri"/>
              </a:rPr>
              <a:t>(3, 5)</a:t>
            </a:r>
          </a:p>
        </p:txBody>
      </p:sp>
      <p:sp>
        <p:nvSpPr>
          <p:cNvPr id="118" name="Rectangle 117"/>
          <p:cNvSpPr/>
          <p:nvPr/>
        </p:nvSpPr>
        <p:spPr>
          <a:xfrm rot="21586675">
            <a:off x="1899292" y="5387023"/>
            <a:ext cx="81828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9" name="Isosceles Triangle 118"/>
          <p:cNvSpPr/>
          <p:nvPr/>
        </p:nvSpPr>
        <p:spPr>
          <a:xfrm rot="5386675">
            <a:off x="2324601" y="5368889"/>
            <a:ext cx="49500" cy="5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0" name="TextBox 119"/>
          <p:cNvSpPr txBox="1"/>
          <p:nvPr/>
        </p:nvSpPr>
        <p:spPr>
          <a:xfrm>
            <a:off x="1908241" y="5235802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800" i="0" b="0">
                <a:solidFill>
                  <a:srgbClr val="000000"/>
                </a:solidFill>
                <a:latin typeface="Calibri"/>
              </a:rPr>
              <a:t>(5, 9)</a:t>
            </a:r>
          </a:p>
        </p:txBody>
      </p:sp>
      <p:sp>
        <p:nvSpPr>
          <p:cNvPr id="121" name="Rectangle 120"/>
          <p:cNvSpPr/>
          <p:nvPr/>
        </p:nvSpPr>
        <p:spPr>
          <a:xfrm rot="6955494">
            <a:off x="1534378" y="5616967"/>
            <a:ext cx="50781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2" name="Isosceles Triangle 121"/>
          <p:cNvSpPr/>
          <p:nvPr/>
        </p:nvSpPr>
        <p:spPr>
          <a:xfrm rot="12355494">
            <a:off x="1752437" y="5621828"/>
            <a:ext cx="49500" cy="5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3" name="TextBox 122"/>
          <p:cNvSpPr txBox="1"/>
          <p:nvPr/>
        </p:nvSpPr>
        <p:spPr>
          <a:xfrm>
            <a:off x="1311271" y="5479053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800" i="0" b="0">
                <a:solidFill>
                  <a:srgbClr val="000000"/>
                </a:solidFill>
                <a:latin typeface="Calibri"/>
              </a:rPr>
              <a:t>(4, 6)</a:t>
            </a:r>
          </a:p>
        </p:txBody>
      </p:sp>
      <p:sp>
        <p:nvSpPr>
          <p:cNvPr id="124" name="Rectangle 123"/>
          <p:cNvSpPr/>
          <p:nvPr/>
        </p:nvSpPr>
        <p:spPr>
          <a:xfrm rot="20169064">
            <a:off x="1628721" y="5615381"/>
            <a:ext cx="1137417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5" name="Isosceles Triangle 124"/>
          <p:cNvSpPr/>
          <p:nvPr/>
        </p:nvSpPr>
        <p:spPr>
          <a:xfrm rot="3969064">
            <a:off x="2224695" y="5574412"/>
            <a:ext cx="49500" cy="5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6" name="TextBox 125"/>
          <p:cNvSpPr txBox="1"/>
          <p:nvPr/>
        </p:nvSpPr>
        <p:spPr>
          <a:xfrm>
            <a:off x="1829489" y="5587427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800" i="0" b="0">
                <a:solidFill>
                  <a:srgbClr val="000000"/>
                </a:solidFill>
                <a:latin typeface="Calibri"/>
              </a:rPr>
              <a:t>(3, 6)</a:t>
            </a:r>
          </a:p>
        </p:txBody>
      </p:sp>
      <p:sp>
        <p:nvSpPr>
          <p:cNvPr id="127" name="Rectangle 126"/>
          <p:cNvSpPr/>
          <p:nvPr/>
        </p:nvSpPr>
        <p:spPr>
          <a:xfrm rot="16857244">
            <a:off x="2474232" y="5090475"/>
            <a:ext cx="600873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8" name="Isosceles Triangle 127"/>
          <p:cNvSpPr/>
          <p:nvPr/>
        </p:nvSpPr>
        <p:spPr>
          <a:xfrm rot="657244">
            <a:off x="2755628" y="5043003"/>
            <a:ext cx="49500" cy="55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9" name="TextBox 128"/>
          <p:cNvSpPr txBox="1"/>
          <p:nvPr/>
        </p:nvSpPr>
        <p:spPr>
          <a:xfrm>
            <a:off x="2477426" y="5009888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800" i="0" b="0">
                <a:solidFill>
                  <a:srgbClr val="000000"/>
                </a:solidFill>
                <a:latin typeface="Calibri"/>
              </a:rPr>
              <a:t>(8, 11)</a:t>
            </a:r>
          </a:p>
        </p:txBody>
      </p:sp>
      <p:sp>
        <p:nvSpPr>
          <p:cNvPr id="130" name="Oval 129"/>
          <p:cNvSpPr/>
          <p:nvPr/>
        </p:nvSpPr>
        <p:spPr>
          <a:xfrm>
            <a:off x="836954" y="5382434"/>
            <a:ext cx="31399" cy="31399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1" name="TextBox 130"/>
          <p:cNvSpPr txBox="1"/>
          <p:nvPr/>
        </p:nvSpPr>
        <p:spPr>
          <a:xfrm>
            <a:off x="555079" y="5278134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1" b="0">
                <a:solidFill>
                  <a:srgbClr val="000000"/>
                </a:solidFill>
                <a:latin typeface="Times New Roman"/>
              </a:rPr>
              <a:t>S</a:t>
            </a:r>
          </a:p>
        </p:txBody>
      </p:sp>
      <p:sp>
        <p:nvSpPr>
          <p:cNvPr id="132" name="Oval 131"/>
          <p:cNvSpPr/>
          <p:nvPr/>
        </p:nvSpPr>
        <p:spPr>
          <a:xfrm>
            <a:off x="1306357" y="4792509"/>
            <a:ext cx="31399" cy="31399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3" name="TextBox 132"/>
          <p:cNvSpPr txBox="1"/>
          <p:nvPr/>
        </p:nvSpPr>
        <p:spPr>
          <a:xfrm>
            <a:off x="1033997" y="4650149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1" b="0">
                <a:solidFill>
                  <a:srgbClr val="000000"/>
                </a:solidFill>
                <a:latin typeface="Times New Roman"/>
              </a:rPr>
              <a:t>A</a:t>
            </a:r>
          </a:p>
        </p:txBody>
      </p:sp>
      <p:sp>
        <p:nvSpPr>
          <p:cNvPr id="134" name="Oval 133"/>
          <p:cNvSpPr/>
          <p:nvPr/>
        </p:nvSpPr>
        <p:spPr>
          <a:xfrm>
            <a:off x="1880424" y="4323106"/>
            <a:ext cx="31399" cy="31399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5" name="TextBox 134"/>
          <p:cNvSpPr txBox="1"/>
          <p:nvPr/>
        </p:nvSpPr>
        <p:spPr>
          <a:xfrm>
            <a:off x="1630266" y="4161716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1" b="0">
                <a:solidFill>
                  <a:srgbClr val="000000"/>
                </a:solidFill>
                <a:latin typeface="Times New Roman"/>
              </a:rPr>
              <a:t>D</a:t>
            </a:r>
          </a:p>
        </p:txBody>
      </p:sp>
      <p:sp>
        <p:nvSpPr>
          <p:cNvPr id="136" name="Oval 135"/>
          <p:cNvSpPr/>
          <p:nvPr/>
        </p:nvSpPr>
        <p:spPr>
          <a:xfrm>
            <a:off x="2844603" y="4323106"/>
            <a:ext cx="31399" cy="31399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7" name="TextBox 136"/>
          <p:cNvSpPr txBox="1"/>
          <p:nvPr/>
        </p:nvSpPr>
        <p:spPr>
          <a:xfrm>
            <a:off x="2642019" y="4171231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1" b="0">
                <a:solidFill>
                  <a:srgbClr val="000000"/>
                </a:solidFill>
                <a:latin typeface="Times New Roman"/>
              </a:rPr>
              <a:t>F</a:t>
            </a:r>
          </a:p>
        </p:txBody>
      </p:sp>
      <p:sp>
        <p:nvSpPr>
          <p:cNvPr id="138" name="Oval 137"/>
          <p:cNvSpPr/>
          <p:nvPr/>
        </p:nvSpPr>
        <p:spPr>
          <a:xfrm>
            <a:off x="2349827" y="4792509"/>
            <a:ext cx="31399" cy="31399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9" name="TextBox 138"/>
          <p:cNvSpPr txBox="1"/>
          <p:nvPr/>
        </p:nvSpPr>
        <p:spPr>
          <a:xfrm>
            <a:off x="2140900" y="4634291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1" b="0">
                <a:solidFill>
                  <a:srgbClr val="000000"/>
                </a:solidFill>
                <a:latin typeface="Times New Roman"/>
              </a:rPr>
              <a:t>E</a:t>
            </a:r>
          </a:p>
        </p:txBody>
      </p:sp>
      <p:sp>
        <p:nvSpPr>
          <p:cNvPr id="140" name="Oval 139"/>
          <p:cNvSpPr/>
          <p:nvPr/>
        </p:nvSpPr>
        <p:spPr>
          <a:xfrm>
            <a:off x="2816059" y="4789337"/>
            <a:ext cx="31399" cy="31399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1" name="TextBox 140"/>
          <p:cNvSpPr txBox="1"/>
          <p:nvPr/>
        </p:nvSpPr>
        <p:spPr>
          <a:xfrm>
            <a:off x="2629333" y="4691380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1" b="0">
                <a:solidFill>
                  <a:srgbClr val="000000"/>
                </a:solidFill>
                <a:latin typeface="Times New Roman"/>
              </a:rPr>
              <a:t>T</a:t>
            </a:r>
          </a:p>
        </p:txBody>
      </p:sp>
      <p:sp>
        <p:nvSpPr>
          <p:cNvPr id="142" name="Oval 141"/>
          <p:cNvSpPr/>
          <p:nvPr/>
        </p:nvSpPr>
        <p:spPr>
          <a:xfrm>
            <a:off x="1883596" y="5382434"/>
            <a:ext cx="31399" cy="31399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3" name="TextBox 142"/>
          <p:cNvSpPr txBox="1"/>
          <p:nvPr/>
        </p:nvSpPr>
        <p:spPr>
          <a:xfrm>
            <a:off x="1649296" y="5214701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1" b="0">
                <a:solidFill>
                  <a:srgbClr val="000000"/>
                </a:solidFill>
                <a:latin typeface="Times New Roman"/>
              </a:rPr>
              <a:t>B</a:t>
            </a:r>
          </a:p>
        </p:txBody>
      </p:sp>
      <p:sp>
        <p:nvSpPr>
          <p:cNvPr id="144" name="Oval 143"/>
          <p:cNvSpPr/>
          <p:nvPr/>
        </p:nvSpPr>
        <p:spPr>
          <a:xfrm>
            <a:off x="2701879" y="5379263"/>
            <a:ext cx="31399" cy="31399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5" name="TextBox 144"/>
          <p:cNvSpPr txBox="1"/>
          <p:nvPr/>
        </p:nvSpPr>
        <p:spPr>
          <a:xfrm>
            <a:off x="2515154" y="5293992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1" b="0">
                <a:solidFill>
                  <a:srgbClr val="000000"/>
                </a:solidFill>
                <a:latin typeface="Times New Roman"/>
              </a:rPr>
              <a:t>G</a:t>
            </a:r>
          </a:p>
        </p:txBody>
      </p:sp>
      <p:sp>
        <p:nvSpPr>
          <p:cNvPr id="146" name="Oval 145"/>
          <p:cNvSpPr/>
          <p:nvPr/>
        </p:nvSpPr>
        <p:spPr>
          <a:xfrm>
            <a:off x="1661581" y="5839151"/>
            <a:ext cx="31399" cy="31399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7" name="TextBox 146"/>
          <p:cNvSpPr txBox="1"/>
          <p:nvPr/>
        </p:nvSpPr>
        <p:spPr>
          <a:xfrm>
            <a:off x="1427281" y="5798283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900" i="1" b="0">
                <a:solidFill>
                  <a:srgbClr val="000000"/>
                </a:solidFill>
                <a:latin typeface="Times New Roman"/>
              </a:rPr>
              <a:t>C</a:t>
            </a:r>
          </a:p>
        </p:txBody>
      </p:sp>
      <p:sp>
        <p:nvSpPr>
          <p:cNvPr id="148" name="Rectangle 147"/>
          <p:cNvSpPr/>
          <p:nvPr/>
        </p:nvSpPr>
        <p:spPr>
          <a:xfrm rot="18510554">
            <a:off x="710410" y="5083171"/>
            <a:ext cx="753890" cy="40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9" name="Rectangle 148"/>
          <p:cNvSpPr/>
          <p:nvPr/>
        </p:nvSpPr>
        <p:spPr>
          <a:xfrm rot="19243670">
            <a:off x="1238317" y="4553507"/>
            <a:ext cx="741547" cy="40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0" name="Rectangle 149"/>
          <p:cNvSpPr/>
          <p:nvPr/>
        </p:nvSpPr>
        <p:spPr>
          <a:xfrm>
            <a:off x="1896124" y="4318805"/>
            <a:ext cx="964179" cy="40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1" name="Rectangle 150"/>
          <p:cNvSpPr/>
          <p:nvPr/>
        </p:nvSpPr>
        <p:spPr>
          <a:xfrm rot="5610212">
            <a:off x="2612478" y="4551921"/>
            <a:ext cx="467104" cy="40000"/>
          </a:xfrm>
          <a:prstGeom prst="rect">
            <a:avLst/>
          </a:prstGeom>
          <a:solidFill>
            <a:srgbClr val="FF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2" name="TextBox 151"/>
          <p:cNvSpPr txBox="1"/>
          <p:nvPr/>
        </p:nvSpPr>
        <p:spPr>
          <a:xfrm>
            <a:off x="3750000" y="4500000"/>
            <a:ext cx="5150000" cy="4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Flow-augmenting route: SADFT, additional flow 2 (smallest forward value on the route: DF = 2)</a:t>
            </a:r>
          </a:p>
        </p:txBody>
      </p:sp>
      <p:sp>
        <p:nvSpPr>
          <p:cNvPr id="153" name="TextBox 152"/>
          <p:cNvSpPr txBox="1"/>
          <p:nvPr/>
        </p:nvSpPr>
        <p:spPr>
          <a:xfrm>
            <a:off x="3750000" y="4950000"/>
            <a:ext cx="515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Update: SA 3→1, 2→4;  AD 4→2, 2→4;  DF 2→0, 1→3;  FT 4→2, 0→2</a:t>
            </a:r>
          </a:p>
        </p:txBody>
      </p:sp>
      <p:sp>
        <p:nvSpPr>
          <p:cNvPr id="154" name="TextBox 153"/>
          <p:cNvSpPr txBox="1"/>
          <p:nvPr/>
        </p:nvSpPr>
        <p:spPr>
          <a:xfrm>
            <a:off x="3750000" y="5250000"/>
            <a:ext cx="5150000" cy="4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DF, ET and GT are now saturated, so there can be no further augmentation and the flow is maximal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3750000" y="5750000"/>
            <a:ext cx="515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Initial flow = 17 + 7 + 2 = 26, so maximum flow = 26 + 2 = 28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8" grpId="0" animBg="1"/>
      <p:bldP spid="19" grpId="0" animBg="1"/>
      <p:bldP spid="23" grpId="0" animBg="1"/>
      <p:bldP spid="24" grpId="0" animBg="1"/>
      <p:bldP spid="28" grpId="0" animBg="1"/>
      <p:bldP spid="29" grpId="0" animBg="1"/>
      <p:bldP spid="33" grpId="0" animBg="1"/>
      <p:bldP spid="34" grpId="0" animBg="1"/>
      <p:bldP spid="38" grpId="0" animBg="1"/>
      <p:bldP spid="39" grpId="0" animBg="1"/>
      <p:bldP spid="43" grpId="0" animBg="1"/>
      <p:bldP spid="44" grpId="0" animBg="1"/>
      <p:bldP spid="48" grpId="0" animBg="1"/>
      <p:bldP spid="49" grpId="0" animBg="1"/>
      <p:bldP spid="53" grpId="0" animBg="1"/>
      <p:bldP spid="54" grpId="0" animBg="1"/>
      <p:bldP spid="58" grpId="0" animBg="1"/>
      <p:bldP spid="59" grpId="0" animBg="1"/>
      <p:bldP spid="63" grpId="0" animBg="1"/>
      <p:bldP spid="64" grpId="0" animBg="1"/>
      <p:bldP spid="68" grpId="0" animBg="1"/>
      <p:bldP spid="69" grpId="0" animBg="1"/>
      <p:bldP spid="73" grpId="0" animBg="1"/>
      <p:bldP spid="74" grpId="0" animBg="1"/>
      <p:bldP spid="78" grpId="0" animBg="1"/>
      <p:bldP spid="79" grpId="0" animBg="1"/>
      <p:bldP spid="83" grpId="0" animBg="1"/>
      <p:bldP spid="84" grpId="0" animBg="1"/>
      <p:bldP spid="148" grpId="0" animBg="1"/>
      <p:bldP spid="149" grpId="0" animBg="1"/>
      <p:bldP spid="150" grpId="0" animBg="1"/>
      <p:bldP spid="151" grpId="0" animBg="1"/>
      <p:bldP spid="152" grpId="0" animBg="1"/>
      <p:bldP spid="153" grpId="0" animBg="1"/>
      <p:bldP spid="154" grpId="0" animBg="1"/>
      <p:bldP spid="155" grpId="0" animBg="1"/>
    </p:bld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Lower Capacities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4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To find the final flow on each arc, look at the arrow that opposes the direction of the arc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Flow = final value on that backward arrow + lower capacity of the arc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For example, SA has lower capacity 15 and backward value 4, so the flow in SA is 4 + 15 = 19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15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b  Show the maximum flow on a diagram.</a:t>
            </a:r>
          </a:p>
        </p:txBody>
      </p:sp>
      <p:sp>
        <p:nvSpPr>
          <p:cNvPr id="6" name="Rectangle 5"/>
          <p:cNvSpPr/>
          <p:nvPr/>
        </p:nvSpPr>
        <p:spPr>
          <a:xfrm rot="18510554">
            <a:off x="4200724" y="2996072"/>
            <a:ext cx="1330395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Isosceles Triangle 6"/>
          <p:cNvSpPr/>
          <p:nvPr/>
        </p:nvSpPr>
        <p:spPr>
          <a:xfrm rot="2310554">
            <a:off x="4871339" y="2913544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334530" y="2791049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(15, 20)</a:t>
            </a:r>
          </a:p>
        </p:txBody>
      </p:sp>
      <p:sp>
        <p:nvSpPr>
          <p:cNvPr id="9" name="Rectangle 8"/>
          <p:cNvSpPr/>
          <p:nvPr/>
        </p:nvSpPr>
        <p:spPr>
          <a:xfrm>
            <a:off x="4451742" y="3516594"/>
            <a:ext cx="1847014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Isosceles Triangle 9"/>
          <p:cNvSpPr/>
          <p:nvPr/>
        </p:nvSpPr>
        <p:spPr>
          <a:xfrm rot="5400000">
            <a:off x="5431600" y="3486119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975250" y="3326567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(4, 7)</a:t>
            </a:r>
          </a:p>
        </p:txBody>
      </p:sp>
      <p:sp>
        <p:nvSpPr>
          <p:cNvPr id="12" name="Rectangle 11"/>
          <p:cNvSpPr/>
          <p:nvPr/>
        </p:nvSpPr>
        <p:spPr>
          <a:xfrm rot="1738782">
            <a:off x="4347599" y="3919579"/>
            <a:ext cx="166350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 rot="7138782">
            <a:off x="5216115" y="3929402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711560" y="3941509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(2, 8)</a:t>
            </a:r>
          </a:p>
        </p:txBody>
      </p:sp>
      <p:sp>
        <p:nvSpPr>
          <p:cNvPr id="15" name="Rectangle 14"/>
          <p:cNvSpPr/>
          <p:nvPr/>
        </p:nvSpPr>
        <p:spPr>
          <a:xfrm rot="19243670">
            <a:off x="5132324" y="2061370"/>
            <a:ext cx="1308612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Isosceles Triangle 15"/>
          <p:cNvSpPr/>
          <p:nvPr/>
        </p:nvSpPr>
        <p:spPr>
          <a:xfrm rot="3043670">
            <a:off x="5801283" y="1989477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280342" y="1830908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(6, 12)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280100" y="2475549"/>
            <a:ext cx="1841417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Isosceles Triangle 18"/>
          <p:cNvSpPr/>
          <p:nvPr/>
        </p:nvSpPr>
        <p:spPr>
          <a:xfrm rot="5400000">
            <a:off x="6256880" y="2445074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837638" y="2464626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(4, 6)</a:t>
            </a:r>
          </a:p>
        </p:txBody>
      </p:sp>
      <p:sp>
        <p:nvSpPr>
          <p:cNvPr id="21" name="Rectangle 20"/>
          <p:cNvSpPr/>
          <p:nvPr/>
        </p:nvSpPr>
        <p:spPr>
          <a:xfrm rot="2737365">
            <a:off x="5061171" y="2996072"/>
            <a:ext cx="1456514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Isosceles Triangle 21"/>
          <p:cNvSpPr/>
          <p:nvPr/>
        </p:nvSpPr>
        <p:spPr>
          <a:xfrm rot="8137365">
            <a:off x="5804362" y="3017649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450509" y="2733940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(2, 8)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293160" y="1647191"/>
            <a:ext cx="1701492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Isosceles Triangle 24"/>
          <p:cNvSpPr/>
          <p:nvPr/>
        </p:nvSpPr>
        <p:spPr>
          <a:xfrm rot="5400000">
            <a:off x="7192981" y="1616716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743906" y="1457164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(3, 6)</a:t>
            </a:r>
          </a:p>
        </p:txBody>
      </p:sp>
      <p:sp>
        <p:nvSpPr>
          <p:cNvPr id="27" name="Rectangle 26"/>
          <p:cNvSpPr/>
          <p:nvPr/>
        </p:nvSpPr>
        <p:spPr>
          <a:xfrm rot="2700000">
            <a:off x="6121602" y="2061370"/>
            <a:ext cx="1171475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Isosceles Triangle 27"/>
          <p:cNvSpPr/>
          <p:nvPr/>
        </p:nvSpPr>
        <p:spPr>
          <a:xfrm rot="8100000">
            <a:off x="6712757" y="2072313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376737" y="1808662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(4, 8)</a:t>
            </a:r>
          </a:p>
        </p:txBody>
      </p:sp>
      <p:sp>
        <p:nvSpPr>
          <p:cNvPr id="30" name="Rectangle 29"/>
          <p:cNvSpPr/>
          <p:nvPr/>
        </p:nvSpPr>
        <p:spPr>
          <a:xfrm rot="5610212">
            <a:off x="7557315" y="2058572"/>
            <a:ext cx="824301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Isosceles Triangle 30"/>
          <p:cNvSpPr/>
          <p:nvPr/>
        </p:nvSpPr>
        <p:spPr>
          <a:xfrm rot="11010212">
            <a:off x="7930947" y="2069235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737063" y="1968358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(4, 8)</a:t>
            </a:r>
          </a:p>
        </p:txBody>
      </p:sp>
      <p:sp>
        <p:nvSpPr>
          <p:cNvPr id="33" name="Rectangle 32"/>
          <p:cNvSpPr/>
          <p:nvPr/>
        </p:nvSpPr>
        <p:spPr>
          <a:xfrm rot="21576614">
            <a:off x="7121509" y="2472751"/>
            <a:ext cx="82278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Isosceles Triangle 33"/>
          <p:cNvSpPr/>
          <p:nvPr/>
        </p:nvSpPr>
        <p:spPr>
          <a:xfrm rot="5376614">
            <a:off x="7538037" y="2441996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7132252" y="2277129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(7, 11)</a:t>
            </a:r>
          </a:p>
        </p:txBody>
      </p:sp>
      <p:sp>
        <p:nvSpPr>
          <p:cNvPr id="36" name="Rectangle 35"/>
          <p:cNvSpPr/>
          <p:nvPr/>
        </p:nvSpPr>
        <p:spPr>
          <a:xfrm rot="18499207">
            <a:off x="6046679" y="2996072"/>
            <a:ext cx="1326917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Isosceles Triangle 36"/>
          <p:cNvSpPr/>
          <p:nvPr/>
        </p:nvSpPr>
        <p:spPr>
          <a:xfrm rot="2299207">
            <a:off x="6715276" y="2913544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137264" y="2843535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(3, 5)</a:t>
            </a:r>
          </a:p>
        </p:txBody>
      </p:sp>
      <p:sp>
        <p:nvSpPr>
          <p:cNvPr id="39" name="Rectangle 38"/>
          <p:cNvSpPr/>
          <p:nvPr/>
        </p:nvSpPr>
        <p:spPr>
          <a:xfrm rot="21586675">
            <a:off x="6298752" y="3513795"/>
            <a:ext cx="144404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Isosceles Triangle 39"/>
          <p:cNvSpPr/>
          <p:nvPr/>
        </p:nvSpPr>
        <p:spPr>
          <a:xfrm rot="5386675">
            <a:off x="7056974" y="3483041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620425" y="3323769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(5, 9)</a:t>
            </a:r>
          </a:p>
        </p:txBody>
      </p:sp>
      <p:sp>
        <p:nvSpPr>
          <p:cNvPr id="42" name="Rectangle 41"/>
          <p:cNvSpPr/>
          <p:nvPr/>
        </p:nvSpPr>
        <p:spPr>
          <a:xfrm rot="6955494">
            <a:off x="5654786" y="3919579"/>
            <a:ext cx="896151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Isosceles Triangle 42"/>
          <p:cNvSpPr/>
          <p:nvPr/>
        </p:nvSpPr>
        <p:spPr>
          <a:xfrm rot="12355494">
            <a:off x="6047272" y="3929402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5566950" y="3753036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(4, 6)</a:t>
            </a:r>
          </a:p>
        </p:txBody>
      </p:sp>
      <p:sp>
        <p:nvSpPr>
          <p:cNvPr id="45" name="Rectangle 44"/>
          <p:cNvSpPr/>
          <p:nvPr/>
        </p:nvSpPr>
        <p:spPr>
          <a:xfrm rot="20169064">
            <a:off x="5821273" y="3916780"/>
            <a:ext cx="2007206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Isosceles Triangle 45"/>
          <p:cNvSpPr/>
          <p:nvPr/>
        </p:nvSpPr>
        <p:spPr>
          <a:xfrm rot="3969064">
            <a:off x="6880668" y="3845727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6481452" y="3944283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(3, 6)</a:t>
            </a:r>
          </a:p>
        </p:txBody>
      </p:sp>
      <p:sp>
        <p:nvSpPr>
          <p:cNvPr id="48" name="Rectangle 47"/>
          <p:cNvSpPr/>
          <p:nvPr/>
        </p:nvSpPr>
        <p:spPr>
          <a:xfrm rot="16857244">
            <a:off x="7313351" y="2990475"/>
            <a:ext cx="1060364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Isosceles Triangle 48"/>
          <p:cNvSpPr/>
          <p:nvPr/>
        </p:nvSpPr>
        <p:spPr>
          <a:xfrm rot="657244">
            <a:off x="7817608" y="2907947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7624869" y="2925097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(8, 11)</a:t>
            </a:r>
          </a:p>
        </p:txBody>
      </p:sp>
      <p:sp>
        <p:nvSpPr>
          <p:cNvPr id="51" name="Oval 50"/>
          <p:cNvSpPr/>
          <p:nvPr/>
        </p:nvSpPr>
        <p:spPr>
          <a:xfrm>
            <a:off x="4424037" y="3498414"/>
            <a:ext cx="55410" cy="5541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4117787" y="3406119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S</a:t>
            </a:r>
          </a:p>
        </p:txBody>
      </p:sp>
      <p:sp>
        <p:nvSpPr>
          <p:cNvPr id="53" name="Oval 52"/>
          <p:cNvSpPr/>
          <p:nvPr/>
        </p:nvSpPr>
        <p:spPr>
          <a:xfrm>
            <a:off x="5252395" y="2457369"/>
            <a:ext cx="55410" cy="5541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4962936" y="2297910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A</a:t>
            </a:r>
          </a:p>
        </p:txBody>
      </p:sp>
      <p:sp>
        <p:nvSpPr>
          <p:cNvPr id="55" name="Oval 54"/>
          <p:cNvSpPr/>
          <p:nvPr/>
        </p:nvSpPr>
        <p:spPr>
          <a:xfrm>
            <a:off x="6265455" y="1629011"/>
            <a:ext cx="55410" cy="5541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6015175" y="1435970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D</a:t>
            </a:r>
          </a:p>
        </p:txBody>
      </p:sp>
      <p:sp>
        <p:nvSpPr>
          <p:cNvPr id="57" name="Oval 56"/>
          <p:cNvSpPr/>
          <p:nvPr/>
        </p:nvSpPr>
        <p:spPr>
          <a:xfrm>
            <a:off x="7966947" y="1629011"/>
            <a:ext cx="55410" cy="5541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7800623" y="1452761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F</a:t>
            </a:r>
          </a:p>
        </p:txBody>
      </p:sp>
      <p:sp>
        <p:nvSpPr>
          <p:cNvPr id="59" name="Oval 58"/>
          <p:cNvSpPr/>
          <p:nvPr/>
        </p:nvSpPr>
        <p:spPr>
          <a:xfrm>
            <a:off x="7093813" y="2457369"/>
            <a:ext cx="55410" cy="5541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6916294" y="2269925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E</a:t>
            </a:r>
          </a:p>
        </p:txBody>
      </p:sp>
      <p:sp>
        <p:nvSpPr>
          <p:cNvPr id="61" name="Oval 60"/>
          <p:cNvSpPr/>
          <p:nvPr/>
        </p:nvSpPr>
        <p:spPr>
          <a:xfrm>
            <a:off x="7916574" y="2451772"/>
            <a:ext cx="55410" cy="5541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7778235" y="2370671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T</a:t>
            </a:r>
          </a:p>
        </p:txBody>
      </p:sp>
      <p:sp>
        <p:nvSpPr>
          <p:cNvPr id="63" name="Oval 62"/>
          <p:cNvSpPr/>
          <p:nvPr/>
        </p:nvSpPr>
        <p:spPr>
          <a:xfrm>
            <a:off x="6271052" y="3498414"/>
            <a:ext cx="55410" cy="5541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6048757" y="3294179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B</a:t>
            </a:r>
          </a:p>
        </p:txBody>
      </p:sp>
      <p:sp>
        <p:nvSpPr>
          <p:cNvPr id="65" name="Oval 64"/>
          <p:cNvSpPr/>
          <p:nvPr/>
        </p:nvSpPr>
        <p:spPr>
          <a:xfrm>
            <a:off x="7715082" y="3492817"/>
            <a:ext cx="55410" cy="5541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7576742" y="3434104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G</a:t>
            </a:r>
          </a:p>
        </p:txBody>
      </p:sp>
      <p:sp>
        <p:nvSpPr>
          <p:cNvPr id="67" name="Oval 66"/>
          <p:cNvSpPr/>
          <p:nvPr/>
        </p:nvSpPr>
        <p:spPr>
          <a:xfrm>
            <a:off x="5879261" y="4304384"/>
            <a:ext cx="55410" cy="55410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5656966" y="4324029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C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5300250" y="3536865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000000"/>
                </a:solidFill>
                <a:latin typeface="Calibri"/>
              </a:rPr>
              <a:t>7</a:t>
            </a:r>
          </a:p>
        </p:txBody>
      </p:sp>
      <p:sp>
        <p:nvSpPr>
          <p:cNvPr id="70" name="Oval 69"/>
          <p:cNvSpPr/>
          <p:nvPr/>
        </p:nvSpPr>
        <p:spPr>
          <a:xfrm>
            <a:off x="5280250" y="3526865"/>
            <a:ext cx="19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TextBox 70"/>
          <p:cNvSpPr txBox="1"/>
          <p:nvPr/>
        </p:nvSpPr>
        <p:spPr>
          <a:xfrm>
            <a:off x="5177571" y="3706906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72" name="Oval 71"/>
          <p:cNvSpPr/>
          <p:nvPr/>
        </p:nvSpPr>
        <p:spPr>
          <a:xfrm>
            <a:off x="5157571" y="3696906"/>
            <a:ext cx="19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6162638" y="2294328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74" name="Oval 73"/>
          <p:cNvSpPr/>
          <p:nvPr/>
        </p:nvSpPr>
        <p:spPr>
          <a:xfrm>
            <a:off x="6142638" y="2284328"/>
            <a:ext cx="19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5543482" y="2980977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76" name="Oval 75"/>
          <p:cNvSpPr/>
          <p:nvPr/>
        </p:nvSpPr>
        <p:spPr>
          <a:xfrm>
            <a:off x="5523482" y="2970977"/>
            <a:ext cx="19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6472191" y="2058208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78" name="Oval 77"/>
          <p:cNvSpPr/>
          <p:nvPr/>
        </p:nvSpPr>
        <p:spPr>
          <a:xfrm>
            <a:off x="6452191" y="2048208"/>
            <a:ext cx="19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7428622" y="2498616"/>
            <a:ext cx="21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80" name="Oval 79"/>
          <p:cNvSpPr/>
          <p:nvPr/>
        </p:nvSpPr>
        <p:spPr>
          <a:xfrm>
            <a:off x="7408622" y="2488616"/>
            <a:ext cx="25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6734518" y="3078703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82" name="Oval 81"/>
          <p:cNvSpPr/>
          <p:nvPr/>
        </p:nvSpPr>
        <p:spPr>
          <a:xfrm>
            <a:off x="6714518" y="3068703"/>
            <a:ext cx="19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TextBox 82"/>
          <p:cNvSpPr txBox="1"/>
          <p:nvPr/>
        </p:nvSpPr>
        <p:spPr>
          <a:xfrm>
            <a:off x="6946163" y="3534066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84" name="Oval 83"/>
          <p:cNvSpPr/>
          <p:nvPr/>
        </p:nvSpPr>
        <p:spPr>
          <a:xfrm>
            <a:off x="6926163" y="3524066"/>
            <a:ext cx="19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TextBox 84"/>
          <p:cNvSpPr txBox="1"/>
          <p:nvPr/>
        </p:nvSpPr>
        <p:spPr>
          <a:xfrm>
            <a:off x="6173841" y="3910066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86" name="Oval 85"/>
          <p:cNvSpPr/>
          <p:nvPr/>
        </p:nvSpPr>
        <p:spPr>
          <a:xfrm>
            <a:off x="6153841" y="3900066"/>
            <a:ext cx="19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TextBox 86"/>
          <p:cNvSpPr txBox="1"/>
          <p:nvPr/>
        </p:nvSpPr>
        <p:spPr>
          <a:xfrm>
            <a:off x="6688775" y="3698089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000000"/>
                </a:solidFill>
                <a:latin typeface="Calibri"/>
              </a:rPr>
              <a:t>6</a:t>
            </a:r>
          </a:p>
        </p:txBody>
      </p:sp>
      <p:sp>
        <p:nvSpPr>
          <p:cNvPr id="88" name="Oval 87"/>
          <p:cNvSpPr/>
          <p:nvPr/>
        </p:nvSpPr>
        <p:spPr>
          <a:xfrm>
            <a:off x="6668775" y="3688089"/>
            <a:ext cx="19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TextBox 88"/>
          <p:cNvSpPr txBox="1"/>
          <p:nvPr/>
        </p:nvSpPr>
        <p:spPr>
          <a:xfrm>
            <a:off x="7546207" y="2872775"/>
            <a:ext cx="21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90" name="Oval 89"/>
          <p:cNvSpPr/>
          <p:nvPr/>
        </p:nvSpPr>
        <p:spPr>
          <a:xfrm>
            <a:off x="7526207" y="2862775"/>
            <a:ext cx="250000" cy="200000"/>
          </a:xfrm>
          <a:prstGeom prst="ellipse">
            <a:avLst/>
          </a:prstGeom>
          <a:noFill/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TextBox 90"/>
          <p:cNvSpPr txBox="1"/>
          <p:nvPr/>
        </p:nvSpPr>
        <p:spPr>
          <a:xfrm>
            <a:off x="3750000" y="4700000"/>
            <a:ext cx="515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Arcs not on the route keep their flows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4901072" y="3027114"/>
            <a:ext cx="21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FF0000"/>
                </a:solidFill>
                <a:latin typeface="Calibri"/>
              </a:rPr>
              <a:t>19</a:t>
            </a:r>
          </a:p>
        </p:txBody>
      </p:sp>
      <p:sp>
        <p:nvSpPr>
          <p:cNvPr id="93" name="Oval 92"/>
          <p:cNvSpPr/>
          <p:nvPr/>
        </p:nvSpPr>
        <p:spPr>
          <a:xfrm>
            <a:off x="4881072" y="3017114"/>
            <a:ext cx="250000" cy="200000"/>
          </a:xfrm>
          <a:prstGeom prst="ellipse">
            <a:avLst/>
          </a:prstGeom>
          <a:noFill/>
          <a:ln w="127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TextBox 93"/>
          <p:cNvSpPr txBox="1"/>
          <p:nvPr/>
        </p:nvSpPr>
        <p:spPr>
          <a:xfrm>
            <a:off x="5795004" y="2119548"/>
            <a:ext cx="21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FF0000"/>
                </a:solidFill>
                <a:latin typeface="Calibri"/>
              </a:rPr>
              <a:t>10</a:t>
            </a:r>
          </a:p>
        </p:txBody>
      </p:sp>
      <p:sp>
        <p:nvSpPr>
          <p:cNvPr id="95" name="Oval 94"/>
          <p:cNvSpPr/>
          <p:nvPr/>
        </p:nvSpPr>
        <p:spPr>
          <a:xfrm>
            <a:off x="5775004" y="2109548"/>
            <a:ext cx="250000" cy="200000"/>
          </a:xfrm>
          <a:prstGeom prst="ellipse">
            <a:avLst/>
          </a:prstGeom>
          <a:noFill/>
          <a:ln w="127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TextBox 95"/>
          <p:cNvSpPr txBox="1"/>
          <p:nvPr/>
        </p:nvSpPr>
        <p:spPr>
          <a:xfrm>
            <a:off x="7068906" y="1667462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FF0000"/>
                </a:solidFill>
                <a:latin typeface="Calibri"/>
              </a:rPr>
              <a:t>6</a:t>
            </a:r>
          </a:p>
        </p:txBody>
      </p:sp>
      <p:sp>
        <p:nvSpPr>
          <p:cNvPr id="97" name="Oval 96"/>
          <p:cNvSpPr/>
          <p:nvPr/>
        </p:nvSpPr>
        <p:spPr>
          <a:xfrm>
            <a:off x="7048906" y="1657462"/>
            <a:ext cx="190000" cy="200000"/>
          </a:xfrm>
          <a:prstGeom prst="ellipse">
            <a:avLst/>
          </a:prstGeom>
          <a:noFill/>
          <a:ln w="127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TextBox 97"/>
          <p:cNvSpPr txBox="1"/>
          <p:nvPr/>
        </p:nvSpPr>
        <p:spPr>
          <a:xfrm>
            <a:off x="7715696" y="1967151"/>
            <a:ext cx="150000" cy="18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1">
                <a:solidFill>
                  <a:srgbClr val="FF0000"/>
                </a:solidFill>
                <a:latin typeface="Calibri"/>
              </a:rPr>
              <a:t>6</a:t>
            </a:r>
          </a:p>
        </p:txBody>
      </p:sp>
      <p:sp>
        <p:nvSpPr>
          <p:cNvPr id="99" name="Oval 98"/>
          <p:cNvSpPr/>
          <p:nvPr/>
        </p:nvSpPr>
        <p:spPr>
          <a:xfrm>
            <a:off x="7695696" y="1957151"/>
            <a:ext cx="190000" cy="200000"/>
          </a:xfrm>
          <a:prstGeom prst="ellipse">
            <a:avLst/>
          </a:prstGeom>
          <a:noFill/>
          <a:ln w="12700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TextBox 99"/>
          <p:cNvSpPr txBox="1"/>
          <p:nvPr/>
        </p:nvSpPr>
        <p:spPr>
          <a:xfrm>
            <a:off x="3750000" y="5000000"/>
            <a:ext cx="515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SA = 15 + 4 = 19,  AD = 6 + 4 = 10,  DF = 3 + 3 = 6,  FT = 4 + 2 = 6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3750000" y="5350000"/>
            <a:ext cx="515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Check: flow out of S = 19 + 7 + 2 = 28 = 6 + 11 + 11 into 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</p:bld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Lower Capacities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50000" y="1000000"/>
            <a:ext cx="3300000" cy="4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The capacity (value) of a cut is the maximum possible flow into the cut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Arcs flowing out of the cut that have lower capacities reduce this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a network includes lower capacities, the capacity of a cut = sum of the upper capacities of arcs crossing the cut from S to T − sum of the lower capacities of arcs crossing the cut from T to 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Maximum flow−minimum cut theorem: if a flow equals the value of a cut, the flow is maximal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1000000"/>
            <a:ext cx="5150000" cy="8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Here is the network used in Examples 2 and 3.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a  Find the capacity of the cuts C₁, C₂ and C₃.</a:t>
            </a:r>
          </a:p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b  Explain what this shows about the maximal flow.</a:t>
            </a:r>
          </a:p>
        </p:txBody>
      </p:sp>
      <p:sp>
        <p:nvSpPr>
          <p:cNvPr id="6" name="Rectangle 5"/>
          <p:cNvSpPr/>
          <p:nvPr/>
        </p:nvSpPr>
        <p:spPr>
          <a:xfrm rot="18510554">
            <a:off x="4279102" y="3361263"/>
            <a:ext cx="1235344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Isosceles Triangle 6"/>
          <p:cNvSpPr/>
          <p:nvPr/>
        </p:nvSpPr>
        <p:spPr>
          <a:xfrm rot="2310554">
            <a:off x="4899232" y="3282455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4374770" y="3163710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(15, 20)</a:t>
            </a:r>
          </a:p>
        </p:txBody>
      </p:sp>
      <p:sp>
        <p:nvSpPr>
          <p:cNvPr id="9" name="Rectangle 8"/>
          <p:cNvSpPr/>
          <p:nvPr/>
        </p:nvSpPr>
        <p:spPr>
          <a:xfrm>
            <a:off x="4512186" y="3844596"/>
            <a:ext cx="1715053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Isosceles Triangle 9"/>
          <p:cNvSpPr/>
          <p:nvPr/>
        </p:nvSpPr>
        <p:spPr>
          <a:xfrm rot="5400000">
            <a:off x="5419465" y="3814121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969713" y="3660967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(4, 7)</a:t>
            </a:r>
          </a:p>
        </p:txBody>
      </p:sp>
      <p:sp>
        <p:nvSpPr>
          <p:cNvPr id="12" name="Rectangle 11"/>
          <p:cNvSpPr/>
          <p:nvPr/>
        </p:nvSpPr>
        <p:spPr>
          <a:xfrm rot="1738782">
            <a:off x="4415484" y="4218790"/>
            <a:ext cx="154465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 rot="7138782">
            <a:off x="5219376" y="4225734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724863" y="4231975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(2, 8)</a:t>
            </a:r>
          </a:p>
        </p:txBody>
      </p:sp>
      <p:sp>
        <p:nvSpPr>
          <p:cNvPr id="15" name="Rectangle 14"/>
          <p:cNvSpPr/>
          <p:nvPr/>
        </p:nvSpPr>
        <p:spPr>
          <a:xfrm rot="19243670">
            <a:off x="5144143" y="2493342"/>
            <a:ext cx="1215118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Isosceles Triangle 15"/>
          <p:cNvSpPr/>
          <p:nvPr/>
        </p:nvSpPr>
        <p:spPr>
          <a:xfrm rot="3043670">
            <a:off x="5762736" y="2424408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253008" y="2272166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(6, 12)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281362" y="2877930"/>
            <a:ext cx="1709856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Isosceles Triangle 18"/>
          <p:cNvSpPr/>
          <p:nvPr/>
        </p:nvSpPr>
        <p:spPr>
          <a:xfrm rot="5400000">
            <a:off x="6185783" y="2847455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770487" y="2860609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(4, 6)</a:t>
            </a:r>
          </a:p>
        </p:txBody>
      </p:sp>
      <p:sp>
        <p:nvSpPr>
          <p:cNvPr id="21" name="Rectangle 20"/>
          <p:cNvSpPr/>
          <p:nvPr/>
        </p:nvSpPr>
        <p:spPr>
          <a:xfrm rot="2737365">
            <a:off x="5078074" y="3361263"/>
            <a:ext cx="1352453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Isosceles Triangle 21"/>
          <p:cNvSpPr/>
          <p:nvPr/>
        </p:nvSpPr>
        <p:spPr>
          <a:xfrm rot="8137365">
            <a:off x="5765594" y="3379121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411017" y="3110681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(2, 8)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222043" y="2108754"/>
            <a:ext cx="1579928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Isosceles Triangle 24"/>
          <p:cNvSpPr/>
          <p:nvPr/>
        </p:nvSpPr>
        <p:spPr>
          <a:xfrm rot="5400000">
            <a:off x="7055003" y="2078279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612007" y="1925125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(3, 6)</a:t>
            </a:r>
          </a:p>
        </p:txBody>
      </p:sp>
      <p:sp>
        <p:nvSpPr>
          <p:cNvPr id="27" name="Rectangle 26"/>
          <p:cNvSpPr/>
          <p:nvPr/>
        </p:nvSpPr>
        <p:spPr>
          <a:xfrm rot="2700000">
            <a:off x="6062741" y="2493342"/>
            <a:ext cx="1087778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Isosceles Triangle 27"/>
          <p:cNvSpPr/>
          <p:nvPr/>
        </p:nvSpPr>
        <p:spPr>
          <a:xfrm rot="8100000">
            <a:off x="6609089" y="2501326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6271070" y="2251510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(4, 8)</a:t>
            </a:r>
          </a:p>
        </p:txBody>
      </p:sp>
      <p:sp>
        <p:nvSpPr>
          <p:cNvPr id="30" name="Rectangle 29"/>
          <p:cNvSpPr/>
          <p:nvPr/>
        </p:nvSpPr>
        <p:spPr>
          <a:xfrm rot="5610212">
            <a:off x="7395879" y="2490743"/>
            <a:ext cx="765409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Isosceles Triangle 30"/>
          <p:cNvSpPr/>
          <p:nvPr/>
        </p:nvSpPr>
        <p:spPr>
          <a:xfrm rot="11010212">
            <a:off x="7740245" y="2498467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7534206" y="2399796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(4, 8)</a:t>
            </a:r>
          </a:p>
        </p:txBody>
      </p:sp>
      <p:sp>
        <p:nvSpPr>
          <p:cNvPr id="33" name="Rectangle 32"/>
          <p:cNvSpPr/>
          <p:nvPr/>
        </p:nvSpPr>
        <p:spPr>
          <a:xfrm rot="21576614">
            <a:off x="6991209" y="2875331"/>
            <a:ext cx="763996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Isosceles Triangle 33"/>
          <p:cNvSpPr/>
          <p:nvPr/>
        </p:nvSpPr>
        <p:spPr>
          <a:xfrm rot="5376614">
            <a:off x="7375406" y="2844596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972606" y="2686507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(7, 11)</a:t>
            </a:r>
          </a:p>
        </p:txBody>
      </p:sp>
      <p:sp>
        <p:nvSpPr>
          <p:cNvPr id="36" name="Rectangle 35"/>
          <p:cNvSpPr/>
          <p:nvPr/>
        </p:nvSpPr>
        <p:spPr>
          <a:xfrm rot="18499207">
            <a:off x="5993171" y="3361263"/>
            <a:ext cx="1232115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Isosceles Triangle 36"/>
          <p:cNvSpPr/>
          <p:nvPr/>
        </p:nvSpPr>
        <p:spPr>
          <a:xfrm rot="2299207">
            <a:off x="6611428" y="3282455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048706" y="3212446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(3, 5)</a:t>
            </a:r>
          </a:p>
        </p:txBody>
      </p:sp>
      <p:sp>
        <p:nvSpPr>
          <p:cNvPr id="39" name="Rectangle 38"/>
          <p:cNvSpPr/>
          <p:nvPr/>
        </p:nvSpPr>
        <p:spPr>
          <a:xfrm rot="21586675">
            <a:off x="6227235" y="3841998"/>
            <a:ext cx="134087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Isosceles Triangle 39"/>
          <p:cNvSpPr/>
          <p:nvPr/>
        </p:nvSpPr>
        <p:spPr>
          <a:xfrm rot="5386675">
            <a:off x="6928713" y="3811263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6497347" y="3658369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(5, 9)</a:t>
            </a:r>
          </a:p>
        </p:txBody>
      </p:sp>
      <p:sp>
        <p:nvSpPr>
          <p:cNvPr id="42" name="Rectangle 41"/>
          <p:cNvSpPr/>
          <p:nvPr/>
        </p:nvSpPr>
        <p:spPr>
          <a:xfrm rot="6955494">
            <a:off x="5629277" y="4218790"/>
            <a:ext cx="832125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Isosceles Triangle 42"/>
          <p:cNvSpPr/>
          <p:nvPr/>
        </p:nvSpPr>
        <p:spPr>
          <a:xfrm rot="12355494">
            <a:off x="5991150" y="4225734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TextBox 43"/>
          <p:cNvSpPr txBox="1"/>
          <p:nvPr/>
        </p:nvSpPr>
        <p:spPr>
          <a:xfrm>
            <a:off x="5519138" y="4056967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(4, 6)</a:t>
            </a:r>
          </a:p>
        </p:txBody>
      </p:sp>
      <p:sp>
        <p:nvSpPr>
          <p:cNvPr id="45" name="Rectangle 44"/>
          <p:cNvSpPr/>
          <p:nvPr/>
        </p:nvSpPr>
        <p:spPr>
          <a:xfrm rot="20169064">
            <a:off x="5783870" y="4216191"/>
            <a:ext cx="1863800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Isosceles Triangle 45"/>
          <p:cNvSpPr/>
          <p:nvPr/>
        </p:nvSpPr>
        <p:spPr>
          <a:xfrm rot="3969064">
            <a:off x="6765003" y="4148037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TextBox 46"/>
          <p:cNvSpPr txBox="1"/>
          <p:nvPr/>
        </p:nvSpPr>
        <p:spPr>
          <a:xfrm>
            <a:off x="6368304" y="4234551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(3, 6)</a:t>
            </a:r>
          </a:p>
        </p:txBody>
      </p:sp>
      <p:sp>
        <p:nvSpPr>
          <p:cNvPr id="48" name="Rectangle 47"/>
          <p:cNvSpPr/>
          <p:nvPr/>
        </p:nvSpPr>
        <p:spPr>
          <a:xfrm rot="16857244">
            <a:off x="7169345" y="3356066"/>
            <a:ext cx="984606" cy="1905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Isosceles Triangle 48"/>
          <p:cNvSpPr/>
          <p:nvPr/>
        </p:nvSpPr>
        <p:spPr>
          <a:xfrm rot="657244">
            <a:off x="7635003" y="3277258"/>
            <a:ext cx="72000" cy="80000"/>
          </a:xfrm>
          <a:prstGeom prst="triangl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7430029" y="3288181"/>
            <a:ext cx="800000" cy="22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000" i="0" b="0">
                <a:solidFill>
                  <a:srgbClr val="000000"/>
                </a:solidFill>
                <a:latin typeface="Calibri"/>
              </a:rPr>
              <a:t>(8, 11)</a:t>
            </a:r>
          </a:p>
        </p:txBody>
      </p:sp>
      <p:sp>
        <p:nvSpPr>
          <p:cNvPr id="51" name="Oval 50"/>
          <p:cNvSpPr/>
          <p:nvPr/>
        </p:nvSpPr>
        <p:spPr>
          <a:xfrm>
            <a:off x="4486460" y="3828396"/>
            <a:ext cx="51451" cy="51451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4184229" y="3734121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S</a:t>
            </a:r>
          </a:p>
        </p:txBody>
      </p:sp>
      <p:sp>
        <p:nvSpPr>
          <p:cNvPr id="53" name="Oval 52"/>
          <p:cNvSpPr/>
          <p:nvPr/>
        </p:nvSpPr>
        <p:spPr>
          <a:xfrm>
            <a:off x="5255636" y="2861729"/>
            <a:ext cx="51451" cy="51451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TextBox 53"/>
          <p:cNvSpPr txBox="1"/>
          <p:nvPr/>
        </p:nvSpPr>
        <p:spPr>
          <a:xfrm>
            <a:off x="4968996" y="2705089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A</a:t>
            </a:r>
          </a:p>
        </p:txBody>
      </p:sp>
      <p:sp>
        <p:nvSpPr>
          <p:cNvPr id="55" name="Oval 54"/>
          <p:cNvSpPr/>
          <p:nvPr/>
        </p:nvSpPr>
        <p:spPr>
          <a:xfrm>
            <a:off x="6196317" y="2092553"/>
            <a:ext cx="51451" cy="51451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5946057" y="1904731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D</a:t>
            </a:r>
          </a:p>
        </p:txBody>
      </p:sp>
      <p:sp>
        <p:nvSpPr>
          <p:cNvPr id="57" name="Oval 56"/>
          <p:cNvSpPr/>
          <p:nvPr/>
        </p:nvSpPr>
        <p:spPr>
          <a:xfrm>
            <a:off x="7776245" y="2092553"/>
            <a:ext cx="51451" cy="51451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7603942" y="1920322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F</a:t>
            </a:r>
          </a:p>
        </p:txBody>
      </p:sp>
      <p:sp>
        <p:nvSpPr>
          <p:cNvPr id="59" name="Oval 58"/>
          <p:cNvSpPr/>
          <p:nvPr/>
        </p:nvSpPr>
        <p:spPr>
          <a:xfrm>
            <a:off x="6965492" y="2861729"/>
            <a:ext cx="51451" cy="51451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6782795" y="2679103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E</a:t>
            </a:r>
          </a:p>
        </p:txBody>
      </p:sp>
      <p:sp>
        <p:nvSpPr>
          <p:cNvPr id="61" name="Oval 60"/>
          <p:cNvSpPr/>
          <p:nvPr/>
        </p:nvSpPr>
        <p:spPr>
          <a:xfrm>
            <a:off x="7729471" y="2856532"/>
            <a:ext cx="51451" cy="51451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7583154" y="2772652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T</a:t>
            </a:r>
          </a:p>
        </p:txBody>
      </p:sp>
      <p:sp>
        <p:nvSpPr>
          <p:cNvPr id="63" name="Oval 62"/>
          <p:cNvSpPr/>
          <p:nvPr/>
        </p:nvSpPr>
        <p:spPr>
          <a:xfrm>
            <a:off x="6201514" y="3828396"/>
            <a:ext cx="51451" cy="51451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5977240" y="3630179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B</a:t>
            </a:r>
          </a:p>
        </p:txBody>
      </p:sp>
      <p:sp>
        <p:nvSpPr>
          <p:cNvPr id="65" name="Oval 64"/>
          <p:cNvSpPr/>
          <p:nvPr/>
        </p:nvSpPr>
        <p:spPr>
          <a:xfrm>
            <a:off x="7542374" y="3823198"/>
            <a:ext cx="51451" cy="51451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6" name="TextBox 65"/>
          <p:cNvSpPr txBox="1"/>
          <p:nvPr/>
        </p:nvSpPr>
        <p:spPr>
          <a:xfrm>
            <a:off x="7396057" y="3760107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G</a:t>
            </a:r>
          </a:p>
        </p:txBody>
      </p:sp>
      <p:sp>
        <p:nvSpPr>
          <p:cNvPr id="67" name="Oval 66"/>
          <p:cNvSpPr/>
          <p:nvPr/>
        </p:nvSpPr>
        <p:spPr>
          <a:xfrm>
            <a:off x="5837715" y="4576783"/>
            <a:ext cx="51451" cy="51451"/>
          </a:xfrm>
          <a:prstGeom prst="ellipse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5613440" y="4586451"/>
            <a:ext cx="500000" cy="24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100" i="1" b="0">
                <a:solidFill>
                  <a:srgbClr val="000000"/>
                </a:solidFill>
                <a:latin typeface="Times New Roman"/>
              </a:rPr>
              <a:t>C</a:t>
            </a:r>
          </a:p>
        </p:txBody>
      </p:sp>
      <p:sp>
        <p:nvSpPr>
          <p:cNvPr id="69" name="Rectangle 68"/>
          <p:cNvSpPr/>
          <p:nvPr/>
        </p:nvSpPr>
        <p:spPr>
          <a:xfrm rot="4383047">
            <a:off x="5375635" y="2363362"/>
            <a:ext cx="71309" cy="25000"/>
          </a:xfrm>
          <a:prstGeom prst="rect">
            <a:avLst/>
          </a:prstGeom>
          <a:solidFill>
            <a:srgbClr val="000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0" name="Rectangle 69"/>
          <p:cNvSpPr/>
          <p:nvPr/>
        </p:nvSpPr>
        <p:spPr>
          <a:xfrm rot="4383047">
            <a:off x="5417212" y="2499787"/>
            <a:ext cx="71309" cy="25000"/>
          </a:xfrm>
          <a:prstGeom prst="rect">
            <a:avLst/>
          </a:prstGeom>
          <a:solidFill>
            <a:srgbClr val="000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ectangle 70"/>
          <p:cNvSpPr/>
          <p:nvPr/>
        </p:nvSpPr>
        <p:spPr>
          <a:xfrm rot="4383047">
            <a:off x="5458789" y="2636211"/>
            <a:ext cx="71309" cy="25000"/>
          </a:xfrm>
          <a:prstGeom prst="rect">
            <a:avLst/>
          </a:prstGeom>
          <a:solidFill>
            <a:srgbClr val="000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Rectangle 71"/>
          <p:cNvSpPr/>
          <p:nvPr/>
        </p:nvSpPr>
        <p:spPr>
          <a:xfrm rot="4383047">
            <a:off x="5500366" y="2772636"/>
            <a:ext cx="71309" cy="25000"/>
          </a:xfrm>
          <a:prstGeom prst="rect">
            <a:avLst/>
          </a:prstGeom>
          <a:solidFill>
            <a:srgbClr val="000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Rectangle 72"/>
          <p:cNvSpPr/>
          <p:nvPr/>
        </p:nvSpPr>
        <p:spPr>
          <a:xfrm rot="7073836">
            <a:off x="5514796" y="2906509"/>
            <a:ext cx="71406" cy="25000"/>
          </a:xfrm>
          <a:prstGeom prst="rect">
            <a:avLst/>
          </a:prstGeom>
          <a:solidFill>
            <a:srgbClr val="000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Rectangle 73"/>
          <p:cNvSpPr/>
          <p:nvPr/>
        </p:nvSpPr>
        <p:spPr>
          <a:xfrm rot="7073836">
            <a:off x="5447975" y="3032725"/>
            <a:ext cx="71406" cy="25000"/>
          </a:xfrm>
          <a:prstGeom prst="rect">
            <a:avLst/>
          </a:prstGeom>
          <a:solidFill>
            <a:srgbClr val="000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Rectangle 74"/>
          <p:cNvSpPr/>
          <p:nvPr/>
        </p:nvSpPr>
        <p:spPr>
          <a:xfrm rot="7073836">
            <a:off x="5381155" y="3158941"/>
            <a:ext cx="71406" cy="25000"/>
          </a:xfrm>
          <a:prstGeom prst="rect">
            <a:avLst/>
          </a:prstGeom>
          <a:solidFill>
            <a:srgbClr val="000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6" name="Rectangle 75"/>
          <p:cNvSpPr/>
          <p:nvPr/>
        </p:nvSpPr>
        <p:spPr>
          <a:xfrm rot="7073836">
            <a:off x="5314335" y="3285157"/>
            <a:ext cx="71406" cy="25000"/>
          </a:xfrm>
          <a:prstGeom prst="rect">
            <a:avLst/>
          </a:prstGeom>
          <a:solidFill>
            <a:srgbClr val="000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Rectangle 76"/>
          <p:cNvSpPr/>
          <p:nvPr/>
        </p:nvSpPr>
        <p:spPr>
          <a:xfrm rot="7073836">
            <a:off x="5247514" y="3411373"/>
            <a:ext cx="71406" cy="25000"/>
          </a:xfrm>
          <a:prstGeom prst="rect">
            <a:avLst/>
          </a:prstGeom>
          <a:solidFill>
            <a:srgbClr val="000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8" name="Rectangle 77"/>
          <p:cNvSpPr/>
          <p:nvPr/>
        </p:nvSpPr>
        <p:spPr>
          <a:xfrm rot="7073836">
            <a:off x="5180694" y="3537589"/>
            <a:ext cx="71406" cy="25000"/>
          </a:xfrm>
          <a:prstGeom prst="rect">
            <a:avLst/>
          </a:prstGeom>
          <a:solidFill>
            <a:srgbClr val="000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Rectangle 78"/>
          <p:cNvSpPr/>
          <p:nvPr/>
        </p:nvSpPr>
        <p:spPr>
          <a:xfrm rot="7073836">
            <a:off x="5113874" y="3663805"/>
            <a:ext cx="71406" cy="25000"/>
          </a:xfrm>
          <a:prstGeom prst="rect">
            <a:avLst/>
          </a:prstGeom>
          <a:solidFill>
            <a:srgbClr val="000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ectangle 79"/>
          <p:cNvSpPr/>
          <p:nvPr/>
        </p:nvSpPr>
        <p:spPr>
          <a:xfrm rot="7364114">
            <a:off x="5043932" y="3788784"/>
            <a:ext cx="72081" cy="25000"/>
          </a:xfrm>
          <a:prstGeom prst="rect">
            <a:avLst/>
          </a:prstGeom>
          <a:solidFill>
            <a:srgbClr val="000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Rectangle 80"/>
          <p:cNvSpPr/>
          <p:nvPr/>
        </p:nvSpPr>
        <p:spPr>
          <a:xfrm rot="7364114">
            <a:off x="4965975" y="3910050"/>
            <a:ext cx="72081" cy="25000"/>
          </a:xfrm>
          <a:prstGeom prst="rect">
            <a:avLst/>
          </a:prstGeom>
          <a:solidFill>
            <a:srgbClr val="000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Rectangle 81"/>
          <p:cNvSpPr/>
          <p:nvPr/>
        </p:nvSpPr>
        <p:spPr>
          <a:xfrm rot="7364114">
            <a:off x="4888018" y="4031317"/>
            <a:ext cx="72081" cy="25000"/>
          </a:xfrm>
          <a:prstGeom prst="rect">
            <a:avLst/>
          </a:prstGeom>
          <a:solidFill>
            <a:srgbClr val="000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Rectangle 82"/>
          <p:cNvSpPr/>
          <p:nvPr/>
        </p:nvSpPr>
        <p:spPr>
          <a:xfrm rot="7364114">
            <a:off x="4810061" y="4152583"/>
            <a:ext cx="72081" cy="25000"/>
          </a:xfrm>
          <a:prstGeom prst="rect">
            <a:avLst/>
          </a:prstGeom>
          <a:solidFill>
            <a:srgbClr val="000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Rectangle 83"/>
          <p:cNvSpPr/>
          <p:nvPr/>
        </p:nvSpPr>
        <p:spPr>
          <a:xfrm rot="7364114">
            <a:off x="4732104" y="4273850"/>
            <a:ext cx="72081" cy="25000"/>
          </a:xfrm>
          <a:prstGeom prst="rect">
            <a:avLst/>
          </a:prstGeom>
          <a:solidFill>
            <a:srgbClr val="000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Rectangle 84"/>
          <p:cNvSpPr/>
          <p:nvPr/>
        </p:nvSpPr>
        <p:spPr>
          <a:xfrm rot="7364114">
            <a:off x="4654147" y="4395116"/>
            <a:ext cx="72081" cy="25000"/>
          </a:xfrm>
          <a:prstGeom prst="rect">
            <a:avLst/>
          </a:prstGeom>
          <a:solidFill>
            <a:srgbClr val="000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6" name="TextBox 85"/>
          <p:cNvSpPr txBox="1"/>
          <p:nvPr/>
        </p:nvSpPr>
        <p:spPr>
          <a:xfrm>
            <a:off x="5100896" y="2111756"/>
            <a:ext cx="600000" cy="20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300" i="1" b="0">
                <a:solidFill>
                  <a:srgbClr val="0000C0"/>
                </a:solidFill>
                <a:latin typeface="Times New Roman"/>
              </a:rPr>
              <a:t>C</a:t>
            </a:r>
            <a:r>
              <a:rPr sz="1000" i="1" b="0" baseline="-25000">
                <a:solidFill>
                  <a:srgbClr val="0000C0"/>
                </a:solidFill>
                <a:latin typeface="Times New Roman"/>
              </a:rPr>
              <a:t>1</a:t>
            </a:r>
          </a:p>
        </p:txBody>
      </p:sp>
      <p:sp>
        <p:nvSpPr>
          <p:cNvPr id="87" name="Rectangle 86"/>
          <p:cNvSpPr/>
          <p:nvPr/>
        </p:nvSpPr>
        <p:spPr>
          <a:xfrm rot="5033070">
            <a:off x="5846341" y="1975851"/>
            <a:ext cx="73176" cy="25000"/>
          </a:xfrm>
          <a:prstGeom prst="rect">
            <a:avLst/>
          </a:prstGeom>
          <a:solidFill>
            <a:srgbClr val="000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8" name="Rectangle 87"/>
          <p:cNvSpPr/>
          <p:nvPr/>
        </p:nvSpPr>
        <p:spPr>
          <a:xfrm rot="5033070">
            <a:off x="5861933" y="2121370"/>
            <a:ext cx="73176" cy="25000"/>
          </a:xfrm>
          <a:prstGeom prst="rect">
            <a:avLst/>
          </a:prstGeom>
          <a:solidFill>
            <a:srgbClr val="000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9" name="Rectangle 88"/>
          <p:cNvSpPr/>
          <p:nvPr/>
        </p:nvSpPr>
        <p:spPr>
          <a:xfrm rot="5033070">
            <a:off x="5877524" y="2266890"/>
            <a:ext cx="73176" cy="25000"/>
          </a:xfrm>
          <a:prstGeom prst="rect">
            <a:avLst/>
          </a:prstGeom>
          <a:solidFill>
            <a:srgbClr val="000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Rectangle 89"/>
          <p:cNvSpPr/>
          <p:nvPr/>
        </p:nvSpPr>
        <p:spPr>
          <a:xfrm rot="5033070">
            <a:off x="5893116" y="2412410"/>
            <a:ext cx="73176" cy="25000"/>
          </a:xfrm>
          <a:prstGeom prst="rect">
            <a:avLst/>
          </a:prstGeom>
          <a:solidFill>
            <a:srgbClr val="000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Rectangle 90"/>
          <p:cNvSpPr/>
          <p:nvPr/>
        </p:nvSpPr>
        <p:spPr>
          <a:xfrm rot="5033070">
            <a:off x="5908707" y="2557930"/>
            <a:ext cx="73176" cy="25000"/>
          </a:xfrm>
          <a:prstGeom prst="rect">
            <a:avLst/>
          </a:prstGeom>
          <a:solidFill>
            <a:srgbClr val="000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Rectangle 91"/>
          <p:cNvSpPr/>
          <p:nvPr/>
        </p:nvSpPr>
        <p:spPr>
          <a:xfrm rot="4876953">
            <a:off x="5926573" y="2702504"/>
            <a:ext cx="71698" cy="25000"/>
          </a:xfrm>
          <a:prstGeom prst="rect">
            <a:avLst/>
          </a:prstGeom>
          <a:solidFill>
            <a:srgbClr val="000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3" name="Rectangle 92"/>
          <p:cNvSpPr/>
          <p:nvPr/>
        </p:nvSpPr>
        <p:spPr>
          <a:xfrm rot="4876953">
            <a:off x="5948306" y="2844244"/>
            <a:ext cx="71698" cy="25000"/>
          </a:xfrm>
          <a:prstGeom prst="rect">
            <a:avLst/>
          </a:prstGeom>
          <a:solidFill>
            <a:srgbClr val="000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4" name="Rectangle 93"/>
          <p:cNvSpPr/>
          <p:nvPr/>
        </p:nvSpPr>
        <p:spPr>
          <a:xfrm rot="4876953">
            <a:off x="5970040" y="2985984"/>
            <a:ext cx="71698" cy="25000"/>
          </a:xfrm>
          <a:prstGeom prst="rect">
            <a:avLst/>
          </a:prstGeom>
          <a:solidFill>
            <a:srgbClr val="000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5" name="Rectangle 94"/>
          <p:cNvSpPr/>
          <p:nvPr/>
        </p:nvSpPr>
        <p:spPr>
          <a:xfrm rot="4876953">
            <a:off x="5991773" y="3127724"/>
            <a:ext cx="71698" cy="25000"/>
          </a:xfrm>
          <a:prstGeom prst="rect">
            <a:avLst/>
          </a:prstGeom>
          <a:solidFill>
            <a:srgbClr val="000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Rectangle 95"/>
          <p:cNvSpPr/>
          <p:nvPr/>
        </p:nvSpPr>
        <p:spPr>
          <a:xfrm rot="4876953">
            <a:off x="6013507" y="3269464"/>
            <a:ext cx="71698" cy="25000"/>
          </a:xfrm>
          <a:prstGeom prst="rect">
            <a:avLst/>
          </a:prstGeom>
          <a:solidFill>
            <a:srgbClr val="000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Rectangle 96"/>
          <p:cNvSpPr/>
          <p:nvPr/>
        </p:nvSpPr>
        <p:spPr>
          <a:xfrm rot="4876953">
            <a:off x="6035240" y="3411204"/>
            <a:ext cx="71698" cy="25000"/>
          </a:xfrm>
          <a:prstGeom prst="rect">
            <a:avLst/>
          </a:prstGeom>
          <a:solidFill>
            <a:srgbClr val="000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8" name="Rectangle 97"/>
          <p:cNvSpPr/>
          <p:nvPr/>
        </p:nvSpPr>
        <p:spPr>
          <a:xfrm rot="7778650">
            <a:off x="6012032" y="3476956"/>
            <a:ext cx="78742" cy="25000"/>
          </a:xfrm>
          <a:prstGeom prst="rect">
            <a:avLst/>
          </a:prstGeom>
          <a:solidFill>
            <a:srgbClr val="000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9" name="Rectangle 98"/>
          <p:cNvSpPr/>
          <p:nvPr/>
        </p:nvSpPr>
        <p:spPr>
          <a:xfrm rot="7778650">
            <a:off x="5911554" y="3598222"/>
            <a:ext cx="78742" cy="25000"/>
          </a:xfrm>
          <a:prstGeom prst="rect">
            <a:avLst/>
          </a:prstGeom>
          <a:solidFill>
            <a:srgbClr val="000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0" name="Rectangle 99"/>
          <p:cNvSpPr/>
          <p:nvPr/>
        </p:nvSpPr>
        <p:spPr>
          <a:xfrm rot="7778650">
            <a:off x="5811076" y="3719489"/>
            <a:ext cx="78742" cy="25000"/>
          </a:xfrm>
          <a:prstGeom prst="rect">
            <a:avLst/>
          </a:prstGeom>
          <a:solidFill>
            <a:srgbClr val="000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1" name="Rectangle 100"/>
          <p:cNvSpPr/>
          <p:nvPr/>
        </p:nvSpPr>
        <p:spPr>
          <a:xfrm rot="6270010">
            <a:off x="5726426" y="3848118"/>
            <a:ext cx="77837" cy="25000"/>
          </a:xfrm>
          <a:prstGeom prst="rect">
            <a:avLst/>
          </a:prstGeom>
          <a:solidFill>
            <a:srgbClr val="000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2" name="Rectangle 101"/>
          <p:cNvSpPr/>
          <p:nvPr/>
        </p:nvSpPr>
        <p:spPr>
          <a:xfrm rot="6270010">
            <a:off x="5687447" y="3998835"/>
            <a:ext cx="77837" cy="25000"/>
          </a:xfrm>
          <a:prstGeom prst="rect">
            <a:avLst/>
          </a:prstGeom>
          <a:solidFill>
            <a:srgbClr val="000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Rectangle 102"/>
          <p:cNvSpPr/>
          <p:nvPr/>
        </p:nvSpPr>
        <p:spPr>
          <a:xfrm rot="4293903">
            <a:off x="5669038" y="4150851"/>
            <a:ext cx="82173" cy="25000"/>
          </a:xfrm>
          <a:prstGeom prst="rect">
            <a:avLst/>
          </a:prstGeom>
          <a:solidFill>
            <a:srgbClr val="000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4" name="Rectangle 103"/>
          <p:cNvSpPr/>
          <p:nvPr/>
        </p:nvSpPr>
        <p:spPr>
          <a:xfrm rot="2788128">
            <a:off x="5737948" y="4293772"/>
            <a:ext cx="71684" cy="25000"/>
          </a:xfrm>
          <a:prstGeom prst="rect">
            <a:avLst/>
          </a:prstGeom>
          <a:solidFill>
            <a:srgbClr val="000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5" name="Rectangle 104"/>
          <p:cNvSpPr/>
          <p:nvPr/>
        </p:nvSpPr>
        <p:spPr>
          <a:xfrm rot="2788128">
            <a:off x="5836693" y="4397715"/>
            <a:ext cx="71684" cy="25000"/>
          </a:xfrm>
          <a:prstGeom prst="rect">
            <a:avLst/>
          </a:prstGeom>
          <a:solidFill>
            <a:srgbClr val="000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6" name="Rectangle 105"/>
          <p:cNvSpPr/>
          <p:nvPr/>
        </p:nvSpPr>
        <p:spPr>
          <a:xfrm rot="2788128">
            <a:off x="5935439" y="4501657"/>
            <a:ext cx="71684" cy="25000"/>
          </a:xfrm>
          <a:prstGeom prst="rect">
            <a:avLst/>
          </a:prstGeom>
          <a:solidFill>
            <a:srgbClr val="000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7" name="Rectangle 106"/>
          <p:cNvSpPr/>
          <p:nvPr/>
        </p:nvSpPr>
        <p:spPr>
          <a:xfrm rot="2788128">
            <a:off x="6034184" y="4605600"/>
            <a:ext cx="71684" cy="25000"/>
          </a:xfrm>
          <a:prstGeom prst="rect">
            <a:avLst/>
          </a:prstGeom>
          <a:solidFill>
            <a:srgbClr val="000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8" name="Rectangle 107"/>
          <p:cNvSpPr/>
          <p:nvPr/>
        </p:nvSpPr>
        <p:spPr>
          <a:xfrm rot="2788128">
            <a:off x="6132930" y="4709543"/>
            <a:ext cx="71684" cy="25000"/>
          </a:xfrm>
          <a:prstGeom prst="rect">
            <a:avLst/>
          </a:prstGeom>
          <a:solidFill>
            <a:srgbClr val="000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9" name="TextBox 108"/>
          <p:cNvSpPr txBox="1"/>
          <p:nvPr/>
        </p:nvSpPr>
        <p:spPr>
          <a:xfrm>
            <a:off x="5579032" y="1721971"/>
            <a:ext cx="600000" cy="20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300" i="1" b="0">
                <a:solidFill>
                  <a:srgbClr val="0000C0"/>
                </a:solidFill>
                <a:latin typeface="Times New Roman"/>
              </a:rPr>
              <a:t>C</a:t>
            </a:r>
            <a:r>
              <a:rPr sz="1000" i="1" b="0" baseline="-25000">
                <a:solidFill>
                  <a:srgbClr val="0000C0"/>
                </a:solidFill>
                <a:latin typeface="Times New Roman"/>
              </a:rPr>
              <a:t>2</a:t>
            </a:r>
          </a:p>
        </p:txBody>
      </p:sp>
      <p:sp>
        <p:nvSpPr>
          <p:cNvPr id="110" name="Rectangle 109"/>
          <p:cNvSpPr/>
          <p:nvPr/>
        </p:nvSpPr>
        <p:spPr>
          <a:xfrm rot="5078650">
            <a:off x="7507695" y="1925297"/>
            <a:ext cx="75926" cy="25000"/>
          </a:xfrm>
          <a:prstGeom prst="rect">
            <a:avLst/>
          </a:prstGeom>
          <a:solidFill>
            <a:srgbClr val="000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1" name="Rectangle 110"/>
          <p:cNvSpPr/>
          <p:nvPr/>
        </p:nvSpPr>
        <p:spPr>
          <a:xfrm rot="5078650">
            <a:off x="7521869" y="2076486"/>
            <a:ext cx="75926" cy="25000"/>
          </a:xfrm>
          <a:prstGeom prst="rect">
            <a:avLst/>
          </a:prstGeom>
          <a:solidFill>
            <a:srgbClr val="000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2" name="Rectangle 111"/>
          <p:cNvSpPr/>
          <p:nvPr/>
        </p:nvSpPr>
        <p:spPr>
          <a:xfrm rot="5078650">
            <a:off x="7536043" y="2227675"/>
            <a:ext cx="75926" cy="25000"/>
          </a:xfrm>
          <a:prstGeom prst="rect">
            <a:avLst/>
          </a:prstGeom>
          <a:solidFill>
            <a:srgbClr val="000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3" name="Rectangle 112"/>
          <p:cNvSpPr/>
          <p:nvPr/>
        </p:nvSpPr>
        <p:spPr>
          <a:xfrm rot="5078650">
            <a:off x="7550217" y="2378865"/>
            <a:ext cx="75926" cy="25000"/>
          </a:xfrm>
          <a:prstGeom prst="rect">
            <a:avLst/>
          </a:prstGeom>
          <a:solidFill>
            <a:srgbClr val="000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4" name="Rectangle 113"/>
          <p:cNvSpPr/>
          <p:nvPr/>
        </p:nvSpPr>
        <p:spPr>
          <a:xfrm rot="5078650">
            <a:off x="7564391" y="2530054"/>
            <a:ext cx="75926" cy="25000"/>
          </a:xfrm>
          <a:prstGeom prst="rect">
            <a:avLst/>
          </a:prstGeom>
          <a:solidFill>
            <a:srgbClr val="000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5" name="Rectangle 114"/>
          <p:cNvSpPr/>
          <p:nvPr/>
        </p:nvSpPr>
        <p:spPr>
          <a:xfrm rot="5078650">
            <a:off x="7578565" y="2681243"/>
            <a:ext cx="75926" cy="25000"/>
          </a:xfrm>
          <a:prstGeom prst="rect">
            <a:avLst/>
          </a:prstGeom>
          <a:solidFill>
            <a:srgbClr val="000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6" name="Rectangle 115"/>
          <p:cNvSpPr/>
          <p:nvPr/>
        </p:nvSpPr>
        <p:spPr>
          <a:xfrm rot="5924770">
            <a:off x="7570851" y="2761267"/>
            <a:ext cx="85447" cy="25000"/>
          </a:xfrm>
          <a:prstGeom prst="rect">
            <a:avLst/>
          </a:prstGeom>
          <a:solidFill>
            <a:srgbClr val="000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7" name="Rectangle 116"/>
          <p:cNvSpPr/>
          <p:nvPr/>
        </p:nvSpPr>
        <p:spPr>
          <a:xfrm rot="5924770">
            <a:off x="7544866" y="2930174"/>
            <a:ext cx="85447" cy="25000"/>
          </a:xfrm>
          <a:prstGeom prst="rect">
            <a:avLst/>
          </a:prstGeom>
          <a:solidFill>
            <a:srgbClr val="000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8" name="Rectangle 117"/>
          <p:cNvSpPr/>
          <p:nvPr/>
        </p:nvSpPr>
        <p:spPr>
          <a:xfrm rot="1486508">
            <a:off x="7564675" y="3072446"/>
            <a:ext cx="74411" cy="25000"/>
          </a:xfrm>
          <a:prstGeom prst="rect">
            <a:avLst/>
          </a:prstGeom>
          <a:solidFill>
            <a:srgbClr val="000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9" name="Rectangle 118"/>
          <p:cNvSpPr/>
          <p:nvPr/>
        </p:nvSpPr>
        <p:spPr>
          <a:xfrm rot="1486508">
            <a:off x="7699801" y="3134811"/>
            <a:ext cx="74411" cy="25000"/>
          </a:xfrm>
          <a:prstGeom prst="rect">
            <a:avLst/>
          </a:prstGeom>
          <a:solidFill>
            <a:srgbClr val="000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0" name="Rectangle 119"/>
          <p:cNvSpPr/>
          <p:nvPr/>
        </p:nvSpPr>
        <p:spPr>
          <a:xfrm rot="1486508">
            <a:off x="7834926" y="3197177"/>
            <a:ext cx="74411" cy="25000"/>
          </a:xfrm>
          <a:prstGeom prst="rect">
            <a:avLst/>
          </a:prstGeom>
          <a:solidFill>
            <a:srgbClr val="000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1" name="Rectangle 120"/>
          <p:cNvSpPr/>
          <p:nvPr/>
        </p:nvSpPr>
        <p:spPr>
          <a:xfrm rot="1486508">
            <a:off x="7970052" y="3259543"/>
            <a:ext cx="74411" cy="25000"/>
          </a:xfrm>
          <a:prstGeom prst="rect">
            <a:avLst/>
          </a:prstGeom>
          <a:solidFill>
            <a:srgbClr val="000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2" name="Rectangle 121"/>
          <p:cNvSpPr/>
          <p:nvPr/>
        </p:nvSpPr>
        <p:spPr>
          <a:xfrm rot="1486508">
            <a:off x="8105177" y="3321908"/>
            <a:ext cx="74411" cy="25000"/>
          </a:xfrm>
          <a:prstGeom prst="rect">
            <a:avLst/>
          </a:prstGeom>
          <a:solidFill>
            <a:srgbClr val="0000C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3" name="TextBox 122"/>
          <p:cNvSpPr txBox="1"/>
          <p:nvPr/>
        </p:nvSpPr>
        <p:spPr>
          <a:xfrm>
            <a:off x="7242114" y="1670000"/>
            <a:ext cx="600000" cy="200000"/>
          </a:xfrm>
          <a:prstGeom prst="rect">
            <a:avLst/>
          </a:prstGeom>
          <a:noFill/>
        </p:spPr>
        <p:txBody>
          <a:bodyPr wrap="none" anchor="ctr" lIns="0" rIns="0" tIns="0" bIns="0">
            <a:spAutoFit/>
          </a:bodyPr>
          <a:lstStyle/>
          <a:p>
            <a:pPr algn="ctr"/>
            <a:r>
              <a:rPr sz="1300" i="1" b="0">
                <a:solidFill>
                  <a:srgbClr val="0000C0"/>
                </a:solidFill>
                <a:latin typeface="Times New Roman"/>
              </a:rPr>
              <a:t>C</a:t>
            </a:r>
            <a:r>
              <a:rPr sz="1000" i="1" b="0" baseline="-25000">
                <a:solidFill>
                  <a:srgbClr val="0000C0"/>
                </a:solidFill>
                <a:latin typeface="Times New Roman"/>
              </a:rPr>
              <a:t>3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3750000" y="4900000"/>
            <a:ext cx="515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C₁: all arcs cross from S to T:  12 + 6 + 8 + 7 + 8 = 41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3750000" y="5150000"/>
            <a:ext cx="515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C₂: BC crosses from T to S, so subtract its lower capacity: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3750000" y="5380000"/>
            <a:ext cx="515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      12 + 6 + 8 + 7 − 4 + 6 = 35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3750000" y="5630000"/>
            <a:ext cx="5150000" cy="28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C₃: all arcs cross from S to T:  6 + 11 + 11 = 28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3750000" y="5880000"/>
            <a:ext cx="5150000" cy="4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b  C₃ = 28 = the flow found in Example 3, so by the max flow−min cut theorem the flow of 28 is maximal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" grpId="0" animBg="1"/>
      <p:bldP spid="125" grpId="0" animBg="1"/>
      <p:bldP spid="126" grpId="0" animBg="1"/>
      <p:bldP spid="127" grpId="0" animBg="1"/>
      <p:bldP spid="128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