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Maximum Flow–Minimum Cut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 a network the value of the maximum flow is equal to the value of the minimum cut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you can find a cut with capacity equal to your flow, then the flow is maximal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minimum cut passes through:
• saturated arcs if directed from source to sink (into the cut)
• empty arcs if directed from sink to source (out of the cut)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Make sure you state that you are using the maximum flow–minimum cut theorem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(This is the network used in Example 8.) The diagram shows a capacitated directed network and a flow of 38 passing through the same network. Use the maximum flow–minimum cut theorem to prove that the flow is maximal.</a:t>
            </a:r>
          </a:p>
        </p:txBody>
      </p:sp>
      <p:sp>
        <p:nvSpPr>
          <p:cNvPr id="6" name="Rectangle 5"/>
          <p:cNvSpPr/>
          <p:nvPr/>
        </p:nvSpPr>
        <p:spPr>
          <a:xfrm rot="19795885">
            <a:off x="3896408" y="2558103"/>
            <a:ext cx="135061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595885">
            <a:off x="4585157" y="24872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784693">
            <a:off x="3898599" y="3230415"/>
            <a:ext cx="134623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7184693">
            <a:off x="4585157" y="322674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156143" y="2219750"/>
            <a:ext cx="24255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6445221" y="218268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576228">
            <a:off x="5077186" y="2558103"/>
            <a:ext cx="152890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976228">
            <a:off x="5865187" y="25548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20041536">
            <a:off x="5079121" y="3230415"/>
            <a:ext cx="152503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3841536">
            <a:off x="5865187" y="31599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156143" y="3564374"/>
            <a:ext cx="24255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6445221" y="352731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638784">
            <a:off x="6427912" y="2558103"/>
            <a:ext cx="125304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438784">
            <a:off x="7062167" y="24872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40847">
            <a:off x="6430275" y="3230415"/>
            <a:ext cx="124832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7340847">
            <a:off x="7062167" y="322674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5400000">
            <a:off x="6909428" y="2892062"/>
            <a:ext cx="134462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0800000">
            <a:off x="7536740" y="292223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22834">
            <a:off x="7484568" y="2558103"/>
            <a:ext cx="12753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322834">
            <a:off x="8131275" y="25548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697319">
            <a:off x="7486889" y="3230415"/>
            <a:ext cx="127067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497319">
            <a:off x="8131275" y="31599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064529" y="230544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9" name="Oval 28"/>
          <p:cNvSpPr/>
          <p:nvPr/>
        </p:nvSpPr>
        <p:spPr>
          <a:xfrm>
            <a:off x="4494529" y="23004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65381" y="327943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1" name="Oval 30"/>
          <p:cNvSpPr/>
          <p:nvPr/>
        </p:nvSpPr>
        <p:spPr>
          <a:xfrm>
            <a:off x="4495381" y="327443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8941" y="194367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3" name="Oval 32"/>
          <p:cNvSpPr/>
          <p:nvPr/>
        </p:nvSpPr>
        <p:spPr>
          <a:xfrm>
            <a:off x="6378941" y="193867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4619" y="261207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Oval 34"/>
          <p:cNvSpPr/>
          <p:nvPr/>
        </p:nvSpPr>
        <p:spPr>
          <a:xfrm>
            <a:off x="5774619" y="260707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45427" y="297191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7" name="Oval 36"/>
          <p:cNvSpPr/>
          <p:nvPr/>
        </p:nvSpPr>
        <p:spPr>
          <a:xfrm>
            <a:off x="5775427" y="296691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8941" y="363632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9" name="Oval 38"/>
          <p:cNvSpPr/>
          <p:nvPr/>
        </p:nvSpPr>
        <p:spPr>
          <a:xfrm>
            <a:off x="6378941" y="363132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40462" y="230958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1" name="Oval 40"/>
          <p:cNvSpPr/>
          <p:nvPr/>
        </p:nvSpPr>
        <p:spPr>
          <a:xfrm>
            <a:off x="6970462" y="230458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27541" y="298134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3" name="Oval 42"/>
          <p:cNvSpPr/>
          <p:nvPr/>
        </p:nvSpPr>
        <p:spPr>
          <a:xfrm>
            <a:off x="7157541" y="297634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14846" y="279000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5" name="Oval 44"/>
          <p:cNvSpPr/>
          <p:nvPr/>
        </p:nvSpPr>
        <p:spPr>
          <a:xfrm>
            <a:off x="7844846" y="278500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94559" y="230854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7" name="Oval 46"/>
          <p:cNvSpPr/>
          <p:nvPr/>
        </p:nvSpPr>
        <p:spPr>
          <a:xfrm>
            <a:off x="8224559" y="23035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93693" y="327638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49" name="Oval 48"/>
          <p:cNvSpPr/>
          <p:nvPr/>
        </p:nvSpPr>
        <p:spPr>
          <a:xfrm>
            <a:off x="8223693" y="327138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50" name="Oval 49"/>
          <p:cNvSpPr/>
          <p:nvPr/>
        </p:nvSpPr>
        <p:spPr>
          <a:xfrm>
            <a:off x="3942286" y="28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679095" y="279439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2" name="Oval 51"/>
          <p:cNvSpPr/>
          <p:nvPr/>
        </p:nvSpPr>
        <p:spPr>
          <a:xfrm>
            <a:off x="5111143" y="218268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06143" y="198322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4" name="Oval 53"/>
          <p:cNvSpPr/>
          <p:nvPr/>
        </p:nvSpPr>
        <p:spPr>
          <a:xfrm>
            <a:off x="7536740" y="218268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431740" y="198322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6482133" y="28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377133" y="26362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8" name="Oval 57"/>
          <p:cNvSpPr/>
          <p:nvPr/>
        </p:nvSpPr>
        <p:spPr>
          <a:xfrm>
            <a:off x="5111143" y="352731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006143" y="36205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0" name="Oval 59"/>
          <p:cNvSpPr/>
          <p:nvPr/>
        </p:nvSpPr>
        <p:spPr>
          <a:xfrm>
            <a:off x="7536740" y="352731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431740" y="36205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2" name="Oval 61"/>
          <p:cNvSpPr/>
          <p:nvPr/>
        </p:nvSpPr>
        <p:spPr>
          <a:xfrm>
            <a:off x="8617713" y="28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670904" y="279439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156143" y="2187687"/>
            <a:ext cx="242559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 rot="1576228">
            <a:off x="5077186" y="2526040"/>
            <a:ext cx="1528903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 rot="20041536">
            <a:off x="5079121" y="3198353"/>
            <a:ext cx="1525033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5156143" y="3532312"/>
            <a:ext cx="242559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 rot="1922834">
            <a:off x="7484568" y="2526040"/>
            <a:ext cx="127531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750000" y="43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First identify the saturated arcs: AD, AC, BC, BE and DT.</a:t>
            </a:r>
          </a:p>
        </p:txBody>
      </p:sp>
      <p:sp>
        <p:nvSpPr>
          <p:cNvPr id="70" name="Rectangle 69"/>
          <p:cNvSpPr/>
          <p:nvPr/>
        </p:nvSpPr>
        <p:spPr>
          <a:xfrm rot="6125685">
            <a:off x="5876577" y="1979269"/>
            <a:ext cx="2941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 rot="6209965">
            <a:off x="5869344" y="2008520"/>
            <a:ext cx="3058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6247067">
            <a:off x="5839091" y="2095214"/>
            <a:ext cx="4806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 rot="6231244">
            <a:off x="5849865" y="2124314"/>
            <a:ext cx="1193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 rot="6199087">
            <a:off x="5813769" y="2201409"/>
            <a:ext cx="4672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 rot="6151467">
            <a:off x="5823675" y="2230622"/>
            <a:ext cx="1327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6087431">
            <a:off x="5785946" y="2312244"/>
            <a:ext cx="5369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 rot="6004395">
            <a:off x="5803756" y="2341660"/>
            <a:ext cx="630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 rot="6004395">
            <a:off x="5796048" y="2395305"/>
            <a:ext cx="266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 rot="5897878">
            <a:off x="5764341" y="2424984"/>
            <a:ext cx="5733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 rot="5760802">
            <a:off x="5780006" y="2506319"/>
            <a:ext cx="652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5582154">
            <a:off x="5755019" y="2536030"/>
            <a:ext cx="5300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 rot="5346165">
            <a:off x="5779889" y="2562731"/>
            <a:ext cx="46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 rot="5346165">
            <a:off x="5780412" y="2613463"/>
            <a:ext cx="101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 rot="5123601">
            <a:off x="5757004" y="2639895"/>
            <a:ext cx="5202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 rot="4948502">
            <a:off x="5782075" y="2669276"/>
            <a:ext cx="696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 rot="4819060">
            <a:off x="5772382" y="2746382"/>
            <a:ext cx="4891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 rot="4733146">
            <a:off x="5796475" y="2775930"/>
            <a:ext cx="1108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 rot="4688937">
            <a:off x="5794259" y="2853273"/>
            <a:ext cx="4671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 rot="4685245">
            <a:off x="5817142" y="2882632"/>
            <a:ext cx="1328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4721657">
            <a:off x="5817217" y="2960231"/>
            <a:ext cx="4519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 rot="4798528">
            <a:off x="5838126" y="2989679"/>
            <a:ext cx="1480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4916837">
            <a:off x="5836651" y="3067576"/>
            <a:ext cx="4304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5077882">
            <a:off x="5853503" y="3097326"/>
            <a:ext cx="1695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5282773">
            <a:off x="5847484" y="3175430"/>
            <a:ext cx="3968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 rot="5490255">
            <a:off x="5857579" y="3205415"/>
            <a:ext cx="2031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5636640">
            <a:off x="5842169" y="3287313"/>
            <a:ext cx="4368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5747263">
            <a:off x="5853531" y="3317219"/>
            <a:ext cx="1631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 rot="5832313">
            <a:off x="5823280" y="3403644"/>
            <a:ext cx="5761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5898110">
            <a:off x="5847107" y="3433404"/>
            <a:ext cx="238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 rot="5898110">
            <a:off x="5834909" y="3489250"/>
            <a:ext cx="1048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 rot="5948572">
            <a:off x="5810704" y="3518881"/>
            <a:ext cx="4951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5985951">
            <a:off x="5810174" y="3603578"/>
            <a:ext cx="2223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 rot="6011124">
            <a:off x="5797188" y="3633120"/>
            <a:ext cx="3776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 rot="6023491">
            <a:off x="5791516" y="3711112"/>
            <a:ext cx="2077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6020282">
            <a:off x="5776898" y="3740623"/>
            <a:ext cx="3922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5928284">
            <a:off x="5768274" y="3822994"/>
            <a:ext cx="2797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630119" y="387475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20C0"/>
                </a:solidFill>
                <a:latin typeface="Times New Roman"/>
              </a:rPr>
              <a:t>Minimum cut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50000" y="46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Draw a cut passing through AD, AC, BC and BE.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750000" y="5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value of the cut is 8 + 10 + 9 + 11 = 38, which is equal to the flow. Hence, by the maximum flow–minimum cut theorem, the flow is maximal.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750000" y="56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You do not need to use all the saturated arcs in the cut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Maximum Flow–Minimum Cut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cut may pass through an empty arc directed from the sink side to the source side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Such an arc is ‘out of’ the cut and contributes zero to its capacity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 the cut can pass only through saturated arcs directed into the cut or empty arcs directed out of the cut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(This is the network used in Example 9.) Figure 1 shows a capacitated directed network. Figure 2 shows a flow of 17 passing through the same network. Use the maximum flow–minimum cut theorem to prove that the flow is maximal.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50000" y="2000000"/>
            <a:ext cx="16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Figure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0000" y="3100000"/>
            <a:ext cx="16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Figure 2</a:t>
            </a:r>
          </a:p>
        </p:txBody>
      </p:sp>
      <p:sp>
        <p:nvSpPr>
          <p:cNvPr id="8" name="Rectangle 7"/>
          <p:cNvSpPr/>
          <p:nvPr/>
        </p:nvSpPr>
        <p:spPr>
          <a:xfrm rot="19903889">
            <a:off x="3931695" y="1869232"/>
            <a:ext cx="77207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3703889">
            <a:off x="4306735" y="181388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696111">
            <a:off x="3931695" y="2234892"/>
            <a:ext cx="77207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7096111">
            <a:off x="4306735" y="221611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57735" y="1686402"/>
            <a:ext cx="157169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5477169" y="164933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497171">
            <a:off x="4576828" y="2052062"/>
            <a:ext cx="173351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6897171">
            <a:off x="5477169" y="205156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657735" y="2417722"/>
            <a:ext cx="157169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5477169" y="238066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6200000">
            <a:off x="5863773" y="2052062"/>
            <a:ext cx="73132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>
            <a:off x="6184433" y="197843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669446">
            <a:off x="6184147" y="1869232"/>
            <a:ext cx="78340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7069446">
            <a:off x="6565490" y="185045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930554">
            <a:off x="6184147" y="2234892"/>
            <a:ext cx="78340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730554">
            <a:off x="6565490" y="217954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67605" y="167394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7605" y="222605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43584" y="147849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66824" y="189059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43584" y="242150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73773" y="195000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25255" y="167355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25255" y="222644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2" name="Oval 31"/>
          <p:cNvSpPr/>
          <p:nvPr/>
        </p:nvSpPr>
        <p:spPr>
          <a:xfrm>
            <a:off x="3932735" y="201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731509" y="1950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34" name="Oval 33"/>
          <p:cNvSpPr/>
          <p:nvPr/>
        </p:nvSpPr>
        <p:spPr>
          <a:xfrm>
            <a:off x="4612735" y="164933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07735" y="150254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36" name="Oval 35"/>
          <p:cNvSpPr/>
          <p:nvPr/>
        </p:nvSpPr>
        <p:spPr>
          <a:xfrm>
            <a:off x="6184433" y="164933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79433" y="150254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38" name="Oval 37"/>
          <p:cNvSpPr/>
          <p:nvPr/>
        </p:nvSpPr>
        <p:spPr>
          <a:xfrm>
            <a:off x="6184433" y="238066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079433" y="241188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0" name="Oval 39"/>
          <p:cNvSpPr/>
          <p:nvPr/>
        </p:nvSpPr>
        <p:spPr>
          <a:xfrm>
            <a:off x="4612735" y="238066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07735" y="241188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2" name="Oval 41"/>
          <p:cNvSpPr/>
          <p:nvPr/>
        </p:nvSpPr>
        <p:spPr>
          <a:xfrm>
            <a:off x="6877264" y="201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868490" y="1950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44" name="Rectangle 43"/>
          <p:cNvSpPr/>
          <p:nvPr/>
        </p:nvSpPr>
        <p:spPr>
          <a:xfrm rot="19903889">
            <a:off x="3887039" y="3078854"/>
            <a:ext cx="79478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Isosceles Triangle 44"/>
          <p:cNvSpPr/>
          <p:nvPr/>
        </p:nvSpPr>
        <p:spPr>
          <a:xfrm rot="3703889">
            <a:off x="4274433" y="302297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 rot="1696111">
            <a:off x="3887039" y="3455270"/>
            <a:ext cx="79478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Isosceles Triangle 46"/>
          <p:cNvSpPr/>
          <p:nvPr/>
        </p:nvSpPr>
        <p:spPr>
          <a:xfrm rot="7096111">
            <a:off x="4274433" y="343702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634433" y="2890647"/>
            <a:ext cx="161792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5400000">
            <a:off x="5479292" y="285358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 rot="1497171">
            <a:off x="4551147" y="3267062"/>
            <a:ext cx="17844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Isosceles Triangle 50"/>
          <p:cNvSpPr/>
          <p:nvPr/>
        </p:nvSpPr>
        <p:spPr>
          <a:xfrm rot="6897171">
            <a:off x="5479292" y="326764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634433" y="3643477"/>
            <a:ext cx="161792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Isosceles Triangle 52"/>
          <p:cNvSpPr/>
          <p:nvPr/>
        </p:nvSpPr>
        <p:spPr>
          <a:xfrm rot="5400000">
            <a:off x="5479292" y="360641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 rot="16200000">
            <a:off x="5875943" y="3267062"/>
            <a:ext cx="75283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Isosceles Triangle 54"/>
          <p:cNvSpPr/>
          <p:nvPr/>
        </p:nvSpPr>
        <p:spPr>
          <a:xfrm>
            <a:off x="6207358" y="319235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 rot="1669446">
            <a:off x="6205739" y="3078854"/>
            <a:ext cx="80644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Isosceles Triangle 56"/>
          <p:cNvSpPr/>
          <p:nvPr/>
        </p:nvSpPr>
        <p:spPr>
          <a:xfrm rot="7069446">
            <a:off x="6599622" y="306061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 rot="19930554">
            <a:off x="6205739" y="3455270"/>
            <a:ext cx="80644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Isosceles Triangle 58"/>
          <p:cNvSpPr/>
          <p:nvPr/>
        </p:nvSpPr>
        <p:spPr>
          <a:xfrm rot="3730554">
            <a:off x="6599622" y="339938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032828" y="288082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032828" y="344917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243396" y="267962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70260" y="310385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243396" y="365037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00943" y="316500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459821" y="288042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59821" y="344957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8" name="Oval 67"/>
          <p:cNvSpPr/>
          <p:nvPr/>
        </p:nvSpPr>
        <p:spPr>
          <a:xfrm>
            <a:off x="3889433" y="323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685377" y="3165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70" name="Oval 69"/>
          <p:cNvSpPr/>
          <p:nvPr/>
        </p:nvSpPr>
        <p:spPr>
          <a:xfrm>
            <a:off x="4589433" y="285358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484433" y="270438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72" name="Oval 71"/>
          <p:cNvSpPr/>
          <p:nvPr/>
        </p:nvSpPr>
        <p:spPr>
          <a:xfrm>
            <a:off x="6207358" y="285358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102358" y="270438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74" name="Oval 73"/>
          <p:cNvSpPr/>
          <p:nvPr/>
        </p:nvSpPr>
        <p:spPr>
          <a:xfrm>
            <a:off x="6207358" y="360641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102358" y="364047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6" name="Oval 75"/>
          <p:cNvSpPr/>
          <p:nvPr/>
        </p:nvSpPr>
        <p:spPr>
          <a:xfrm>
            <a:off x="4589433" y="360641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484433" y="364047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78" name="Oval 77"/>
          <p:cNvSpPr/>
          <p:nvPr/>
        </p:nvSpPr>
        <p:spPr>
          <a:xfrm>
            <a:off x="6920566" y="323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914622" y="3165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80" name="Rectangle 79"/>
          <p:cNvSpPr/>
          <p:nvPr/>
        </p:nvSpPr>
        <p:spPr>
          <a:xfrm rot="19903889">
            <a:off x="3887039" y="3046792"/>
            <a:ext cx="794788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16200000">
            <a:off x="5875943" y="3235000"/>
            <a:ext cx="75283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 rot="19930554">
            <a:off x="6205739" y="3423207"/>
            <a:ext cx="806444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 rot="1497171">
            <a:off x="4551147" y="3235000"/>
            <a:ext cx="1784497" cy="80000"/>
          </a:xfrm>
          <a:prstGeom prst="rect">
            <a:avLst/>
          </a:prstGeom>
          <a:solidFill>
            <a:srgbClr val="0020C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3750000" y="39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Saturated arcs: SA, DC and DT (red). They do not form a cut by themselves. Arc AD is empty (blue).</a:t>
            </a:r>
          </a:p>
        </p:txBody>
      </p:sp>
      <p:sp>
        <p:nvSpPr>
          <p:cNvPr id="85" name="Rectangle 84"/>
          <p:cNvSpPr/>
          <p:nvPr/>
        </p:nvSpPr>
        <p:spPr>
          <a:xfrm rot="2962970">
            <a:off x="4181067" y="2814172"/>
            <a:ext cx="2469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 rot="3255035">
            <a:off x="4195021" y="2836108"/>
            <a:ext cx="3095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 rot="3369031">
            <a:off x="4218580" y="2850474"/>
            <a:ext cx="434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 rot="3383190">
            <a:off x="4244643" y="2903374"/>
            <a:ext cx="2288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 rot="3328604">
            <a:off x="4254381" y="2928193"/>
            <a:ext cx="3711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3217372">
            <a:off x="4312071" y="2985551"/>
            <a:ext cx="416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 rot="3052299">
            <a:off x="4306415" y="3006094"/>
            <a:ext cx="4864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2830771">
            <a:off x="4344934" y="3027599"/>
            <a:ext cx="71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2546782">
            <a:off x="4379828" y="3080813"/>
            <a:ext cx="4250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2192853">
            <a:off x="4415047" y="3100365"/>
            <a:ext cx="174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 rot="1763078">
            <a:off x="4470035" y="3141648"/>
            <a:ext cx="3306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1258079">
            <a:off x="4500085" y="3154580"/>
            <a:ext cx="2693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750611">
            <a:off x="4573580" y="3176687"/>
            <a:ext cx="2825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 rot="383610">
            <a:off x="4601406" y="3181515"/>
            <a:ext cx="317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124647">
            <a:off x="4682847" y="3187934"/>
            <a:ext cx="4193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 rot="21543630">
            <a:off x="4724770" y="3188546"/>
            <a:ext cx="1806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 rot="21543630">
            <a:off x="4792824" y="3187575"/>
            <a:ext cx="34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21420822">
            <a:off x="4793128" y="3186018"/>
            <a:ext cx="5965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 rot="21343834">
            <a:off x="4902571" y="3179668"/>
            <a:ext cx="3609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 rot="21305360">
            <a:off x="4938576" y="3177301"/>
            <a:ext cx="2390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21305360">
            <a:off x="5012247" y="3171934"/>
            <a:ext cx="148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21301804">
            <a:off x="5013614" y="3169336"/>
            <a:ext cx="5851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 rot="21332608">
            <a:off x="5121797" y="3161128"/>
            <a:ext cx="4208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21400121">
            <a:off x="5163804" y="3158972"/>
            <a:ext cx="1791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 rot="21400121">
            <a:off x="5231614" y="3155394"/>
            <a:ext cx="52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 rot="21509983">
            <a:off x="5236850" y="3154524"/>
            <a:ext cx="5474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 rot="72078">
            <a:off x="5341574" y="3154457"/>
            <a:ext cx="3248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 rot="200257">
            <a:off x="5374033" y="3155599"/>
            <a:ext cx="2751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 rot="246967">
            <a:off x="5451358" y="3161439"/>
            <a:ext cx="5476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 rot="290574">
            <a:off x="5506046" y="3163625"/>
            <a:ext cx="523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 rot="290574">
            <a:off x="5561068" y="3168578"/>
            <a:ext cx="1210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 rot="332335">
            <a:off x="5573038" y="3171400"/>
            <a:ext cx="478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 rot="373388">
            <a:off x="5670446" y="3180861"/>
            <a:ext cx="361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 rot="414852">
            <a:off x="5706403" y="3184255"/>
            <a:ext cx="2384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 rot="457934">
            <a:off x="5779544" y="3195489"/>
            <a:ext cx="5534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 rot="504059">
            <a:off x="5834623" y="3199505"/>
            <a:ext cx="46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 rot="504059">
            <a:off x="5888677" y="3207633"/>
            <a:ext cx="662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 rot="555041">
            <a:off x="5894918" y="3212407"/>
            <a:ext cx="5337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 rot="613377">
            <a:off x="5997092" y="3226335"/>
            <a:ext cx="951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 rot="682734">
            <a:off x="6006040" y="3232154"/>
            <a:ext cx="5042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 rot="768888">
            <a:off x="6055973" y="3237135"/>
            <a:ext cx="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 rot="821027">
            <a:off x="6104250" y="3252567"/>
            <a:ext cx="3611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 rot="841198">
            <a:off x="6139497" y="3259732"/>
            <a:ext cx="2388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 rot="1010254">
            <a:off x="6210844" y="3278770"/>
            <a:ext cx="2217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 rot="1185220">
            <a:off x="6231796" y="3286294"/>
            <a:ext cx="2552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 rot="1433814">
            <a:off x="6256038" y="3293099"/>
            <a:ext cx="1230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 rot="2124460">
            <a:off x="6310505" y="3321969"/>
            <a:ext cx="465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 rot="2508600">
            <a:off x="6311932" y="3330633"/>
            <a:ext cx="2194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 rot="2864528">
            <a:off x="6327276" y="3346561"/>
            <a:ext cx="2327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 rot="3162721">
            <a:off x="6344741" y="3359202"/>
            <a:ext cx="1012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 rot="3750888">
            <a:off x="6373556" y="3416472"/>
            <a:ext cx="2658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 rot="4134596">
            <a:off x="6382287" y="3443853"/>
            <a:ext cx="3341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 rot="4559490">
            <a:off x="6403996" y="3527291"/>
            <a:ext cx="4135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 rot="4682792">
            <a:off x="6422292" y="3556474"/>
            <a:ext cx="186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 rot="4771496">
            <a:off x="6432884" y="3627190"/>
            <a:ext cx="2557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 rot="4834133">
            <a:off x="6433601" y="3656744"/>
            <a:ext cx="3442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 rot="4874918">
            <a:off x="6458411" y="3726590"/>
            <a:ext cx="702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 rot="4894556">
            <a:off x="6444766" y="3750562"/>
            <a:ext cx="4145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 rot="4889485">
            <a:off x="6463617" y="3776764"/>
            <a:ext cx="1152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 rot="4848063">
            <a:off x="6475284" y="3834972"/>
            <a:ext cx="628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 rot="4736419">
            <a:off x="6469327" y="3849739"/>
            <a:ext cx="2376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3750000" y="43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Draw a cut passing through SA, AD, DC and DT.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3750000" y="465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AD is directed out of the cut, so contributes zero. The cut has value 8 + 3 + 6 = 17, which is equal to the flow. Hence, by the maximum flow–minimum cut theorem, the flow is maximal.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3750000" y="530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textbook’s Figure 1 shows the capacity of DC as 7. It must be 3 (as in Example 9): with 7 the cut would have value 21 and DC would not be saturated.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Maximum Flow–Minimum Cut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Start by working out the value of the flow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Remember to use the capacity of each arc when calculating the value of a cut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value of the cut will only equal the value of the flow if every arc into the cut is saturated (and every arc out of it is empty)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There may be more than one minimum cut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(This is the network used in Example 10.) The diagram shows a capacitated directed network and a flow through the same network. Use the maximum flow–minimum cut theorem to prove that the flow is maximal.</a:t>
            </a:r>
          </a:p>
        </p:txBody>
      </p:sp>
      <p:sp>
        <p:nvSpPr>
          <p:cNvPr id="6" name="Rectangle 5"/>
          <p:cNvSpPr/>
          <p:nvPr/>
        </p:nvSpPr>
        <p:spPr>
          <a:xfrm rot="18532189">
            <a:off x="3747445" y="2387059"/>
            <a:ext cx="16981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332189">
            <a:off x="4604804" y="228389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063680" y="3048127"/>
            <a:ext cx="106567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4604804" y="30110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3052315">
            <a:off x="3752158" y="3703130"/>
            <a:ext cx="168872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8452315">
            <a:off x="4604804" y="373156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129359" y="1725992"/>
            <a:ext cx="238261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6394798" y="168892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679135">
            <a:off x="5050771" y="2041363"/>
            <a:ext cx="134415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7079135">
            <a:off x="5737196" y="203583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9786799">
            <a:off x="5036019" y="2702431"/>
            <a:ext cx="137365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586799">
            <a:off x="5737196" y="263079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813201">
            <a:off x="5036019" y="3393823"/>
            <a:ext cx="137365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7213201">
            <a:off x="5737196" y="339133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948375">
            <a:off x="5053595" y="4048826"/>
            <a:ext cx="133850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3748375">
            <a:off x="5737196" y="398083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129359" y="4358132"/>
            <a:ext cx="238261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5400000">
            <a:off x="6394798" y="432107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931204">
            <a:off x="6238250" y="2041363"/>
            <a:ext cx="135181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3731204">
            <a:off x="6928937" y="19727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802347">
            <a:off x="6223580" y="2702431"/>
            <a:ext cx="13811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7202347">
            <a:off x="6928937" y="269993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9797653">
            <a:off x="6223580" y="3393823"/>
            <a:ext cx="138115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3597653">
            <a:off x="6928937" y="332219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641399">
            <a:off x="6241058" y="4048826"/>
            <a:ext cx="134619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7041399">
            <a:off x="6928937" y="404269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3054199">
            <a:off x="7197347" y="2387059"/>
            <a:ext cx="170360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8454199">
            <a:off x="8057864" y="241610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11975" y="3048127"/>
            <a:ext cx="107434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5400000">
            <a:off x="8057864" y="30110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18561323">
            <a:off x="7202045" y="3703130"/>
            <a:ext cx="169420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2361323">
            <a:off x="8057864" y="360056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042957" y="217734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9" name="Oval 38"/>
          <p:cNvSpPr/>
          <p:nvPr/>
        </p:nvSpPr>
        <p:spPr>
          <a:xfrm>
            <a:off x="4472957" y="217234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29804" y="277451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41" name="Oval 40"/>
          <p:cNvSpPr/>
          <p:nvPr/>
        </p:nvSpPr>
        <p:spPr>
          <a:xfrm>
            <a:off x="4659804" y="276951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43443" y="370932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43" name="Oval 42"/>
          <p:cNvSpPr/>
          <p:nvPr/>
        </p:nvSpPr>
        <p:spPr>
          <a:xfrm>
            <a:off x="4473443" y="370432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00667" y="145238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5" name="Oval 44"/>
          <p:cNvSpPr/>
          <p:nvPr/>
        </p:nvSpPr>
        <p:spPr>
          <a:xfrm>
            <a:off x="6330667" y="144738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63000" y="205925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7" name="Oval 46"/>
          <p:cNvSpPr/>
          <p:nvPr/>
        </p:nvSpPr>
        <p:spPr>
          <a:xfrm>
            <a:off x="5593000" y="205425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48540" y="271403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9" name="Oval 48"/>
          <p:cNvSpPr/>
          <p:nvPr/>
        </p:nvSpPr>
        <p:spPr>
          <a:xfrm>
            <a:off x="5878540" y="270903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57155" y="340542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1" name="Oval 50"/>
          <p:cNvSpPr/>
          <p:nvPr/>
        </p:nvSpPr>
        <p:spPr>
          <a:xfrm>
            <a:off x="5587155" y="3400425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282912" y="376370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3" name="Oval 52"/>
          <p:cNvSpPr/>
          <p:nvPr/>
        </p:nvSpPr>
        <p:spPr>
          <a:xfrm>
            <a:off x="5712912" y="3758705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00667" y="442761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5" name="Oval 54"/>
          <p:cNvSpPr/>
          <p:nvPr/>
        </p:nvSpPr>
        <p:spPr>
          <a:xfrm>
            <a:off x="6330667" y="442261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73894" y="175603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6903894" y="175103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80031" y="245186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59" name="Oval 58"/>
          <p:cNvSpPr/>
          <p:nvPr/>
        </p:nvSpPr>
        <p:spPr>
          <a:xfrm>
            <a:off x="7010031" y="244686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08280" y="314325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1" name="Oval 60"/>
          <p:cNvSpPr/>
          <p:nvPr/>
        </p:nvSpPr>
        <p:spPr>
          <a:xfrm>
            <a:off x="6838280" y="313825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15324" y="409912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3" name="Oval 62"/>
          <p:cNvSpPr/>
          <p:nvPr/>
        </p:nvSpPr>
        <p:spPr>
          <a:xfrm>
            <a:off x="6845324" y="409412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62283" y="217681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5" name="Oval 64"/>
          <p:cNvSpPr/>
          <p:nvPr/>
        </p:nvSpPr>
        <p:spPr>
          <a:xfrm>
            <a:off x="8192283" y="217181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629147" y="311761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67" name="Oval 66"/>
          <p:cNvSpPr/>
          <p:nvPr/>
        </p:nvSpPr>
        <p:spPr>
          <a:xfrm>
            <a:off x="8059147" y="311261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761793" y="370985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69" name="Oval 68"/>
          <p:cNvSpPr/>
          <p:nvPr/>
        </p:nvSpPr>
        <p:spPr>
          <a:xfrm>
            <a:off x="8191793" y="370485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70" name="Oval 69"/>
          <p:cNvSpPr/>
          <p:nvPr/>
        </p:nvSpPr>
        <p:spPr>
          <a:xfrm>
            <a:off x="4018680" y="301106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3757727" y="294606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72" name="Oval 71"/>
          <p:cNvSpPr/>
          <p:nvPr/>
        </p:nvSpPr>
        <p:spPr>
          <a:xfrm>
            <a:off x="5084359" y="168892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979359" y="149136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74" name="Oval 73"/>
          <p:cNvSpPr/>
          <p:nvPr/>
        </p:nvSpPr>
        <p:spPr>
          <a:xfrm>
            <a:off x="7466975" y="168892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61975" y="149136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76" name="Oval 75"/>
          <p:cNvSpPr/>
          <p:nvPr/>
        </p:nvSpPr>
        <p:spPr>
          <a:xfrm>
            <a:off x="6271335" y="2319673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66335" y="209871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8" name="Oval 77"/>
          <p:cNvSpPr/>
          <p:nvPr/>
        </p:nvSpPr>
        <p:spPr>
          <a:xfrm>
            <a:off x="5084359" y="301106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940371" y="279011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80" name="Oval 79"/>
          <p:cNvSpPr/>
          <p:nvPr/>
        </p:nvSpPr>
        <p:spPr>
          <a:xfrm>
            <a:off x="7466975" y="301106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00964" y="279011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82" name="Oval 81"/>
          <p:cNvSpPr/>
          <p:nvPr/>
        </p:nvSpPr>
        <p:spPr>
          <a:xfrm>
            <a:off x="6271335" y="370245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166335" y="380120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84" name="Oval 83"/>
          <p:cNvSpPr/>
          <p:nvPr/>
        </p:nvSpPr>
        <p:spPr>
          <a:xfrm>
            <a:off x="5084359" y="432107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979359" y="441202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86" name="Oval 85"/>
          <p:cNvSpPr/>
          <p:nvPr/>
        </p:nvSpPr>
        <p:spPr>
          <a:xfrm>
            <a:off x="7466975" y="432107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61975" y="441202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88" name="Oval 87"/>
          <p:cNvSpPr/>
          <p:nvPr/>
        </p:nvSpPr>
        <p:spPr>
          <a:xfrm>
            <a:off x="8541319" y="301106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592272" y="294606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750000" y="477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flow is 15 + 28 + 29 = 72, so we need to find a cut of capacity 72.</a:t>
            </a:r>
          </a:p>
        </p:txBody>
      </p:sp>
      <p:sp>
        <p:nvSpPr>
          <p:cNvPr id="91" name="Rectangle 90"/>
          <p:cNvSpPr/>
          <p:nvPr/>
        </p:nvSpPr>
        <p:spPr>
          <a:xfrm rot="18532189">
            <a:off x="3747445" y="2354997"/>
            <a:ext cx="169815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5129359" y="1693929"/>
            <a:ext cx="2382615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19786799">
            <a:off x="5036019" y="2670368"/>
            <a:ext cx="137365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1813201">
            <a:off x="5036019" y="3361760"/>
            <a:ext cx="137365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5129359" y="4326070"/>
            <a:ext cx="2382615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19931204">
            <a:off x="6238250" y="2009301"/>
            <a:ext cx="135181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19797653">
            <a:off x="6223580" y="3361760"/>
            <a:ext cx="138115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7511975" y="3016064"/>
            <a:ext cx="1074343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18561323">
            <a:off x="7202045" y="3671067"/>
            <a:ext cx="1694204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750000" y="507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Nine saturated arcs: SA, AF, BD, BE, CH, DF, EG, GT and HT.</a:t>
            </a:r>
          </a:p>
        </p:txBody>
      </p:sp>
      <p:sp>
        <p:nvSpPr>
          <p:cNvPr id="101" name="Rectangle 100"/>
          <p:cNvSpPr/>
          <p:nvPr/>
        </p:nvSpPr>
        <p:spPr>
          <a:xfrm rot="5150332">
            <a:off x="7094251" y="1309946"/>
            <a:ext cx="4135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5264385">
            <a:off x="7107475" y="1339885"/>
            <a:ext cx="1864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 rot="5307006">
            <a:off x="7095299" y="1423467"/>
            <a:ext cx="4861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 rot="5312235">
            <a:off x="7114720" y="1453456"/>
            <a:ext cx="1138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5312235">
            <a:off x="7116856" y="1514233"/>
            <a:ext cx="1021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5291998">
            <a:off x="7097981" y="1544219"/>
            <a:ext cx="4978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 rot="5250089">
            <a:off x="7097544" y="1648270"/>
            <a:ext cx="5846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5186036">
            <a:off x="7127328" y="1678240"/>
            <a:ext cx="153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 rot="5186036">
            <a:off x="7116810" y="1744284"/>
            <a:ext cx="3080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 rot="5095972">
            <a:off x="7119863" y="1774197"/>
            <a:ext cx="2919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 rot="5095972">
            <a:off x="7139041" y="1839770"/>
            <a:ext cx="246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 rot="4972022">
            <a:off x="7115189" y="1869543"/>
            <a:ext cx="5753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 rot="4800179">
            <a:off x="7136308" y="1969941"/>
            <a:ext cx="456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 rot="4555627">
            <a:off x="7157618" y="1999379"/>
            <a:ext cx="1439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 rot="4555627">
            <a:off x="7177474" y="2056466"/>
            <a:ext cx="330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 rot="4192908">
            <a:off x="7160933" y="2084686"/>
            <a:ext cx="5669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 rot="3682791">
            <a:off x="7220822" y="2158326"/>
            <a:ext cx="671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 rot="3171474">
            <a:off x="7215598" y="2181776"/>
            <a:ext cx="5143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 rot="2720571">
            <a:off x="7256573" y="2202934"/>
            <a:ext cx="184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 rot="2354536">
            <a:off x="7287863" y="2254540"/>
            <a:ext cx="4897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 rot="2083399">
            <a:off x="7330332" y="2273171"/>
            <a:ext cx="1102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 rot="1907966">
            <a:off x="7378730" y="2314999"/>
            <a:ext cx="4043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 rot="1825787">
            <a:off x="7414782" y="2330608"/>
            <a:ext cx="1956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 rot="1835123">
            <a:off x="7473835" y="2369165"/>
            <a:ext cx="3236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 rot="1936704">
            <a:off x="7501818" y="2384778"/>
            <a:ext cx="2763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 rot="2133565">
            <a:off x="7566576" y="2426836"/>
            <a:ext cx="2301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 rot="2428864">
            <a:off x="7583018" y="2445533"/>
            <a:ext cx="3698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 rot="2821173">
            <a:off x="7648663" y="2497679"/>
            <a:ext cx="1260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 rot="3088116">
            <a:off x="7650330" y="2520828"/>
            <a:ext cx="4739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 rot="3174709">
            <a:off x="7718295" y="2580619"/>
            <a:ext cx="354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 rot="3266222">
            <a:off x="7710498" y="2602716"/>
            <a:ext cx="5085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 rot="3362508">
            <a:off x="7749474" y="2625723"/>
            <a:ext cx="560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 rot="3463382">
            <a:off x="7770709" y="2689461"/>
            <a:ext cx="4700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 rot="3568619">
            <a:off x="7803564" y="2714929"/>
            <a:ext cx="1299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 rot="3677951">
            <a:off x="7827770" y="2781793"/>
            <a:ext cx="4108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 rot="3791066">
            <a:off x="7852989" y="2808252"/>
            <a:ext cx="1891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 rot="3907607">
            <a:off x="7878036" y="2878366"/>
            <a:ext cx="3706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 rot="4027176">
            <a:off x="7897353" y="2905745"/>
            <a:ext cx="2293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 rot="4149333">
            <a:off x="7920671" y="2979199"/>
            <a:ext cx="3545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 rot="4273608">
            <a:off x="7936388" y="3007386"/>
            <a:ext cx="2454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 rot="4396258">
            <a:off x="7955001" y="3084093"/>
            <a:ext cx="3663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 rot="4512286">
            <a:off x="7969888" y="3112930"/>
            <a:ext cx="2336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 rot="4621570">
            <a:off x="7981322" y="3192146"/>
            <a:ext cx="3991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 rot="4723393">
            <a:off x="7997679" y="3221443"/>
            <a:ext cx="2008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 rot="4817241">
            <a:off x="7999822" y="3303288"/>
            <a:ext cx="4646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 rot="4902797">
            <a:off x="8021180" y="3332884"/>
            <a:ext cx="1353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 rot="4979919">
            <a:off x="8010754" y="3417662"/>
            <a:ext cx="5761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 rot="5048622">
            <a:off x="8042002" y="3447441"/>
            <a:ext cx="238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 rot="5048622">
            <a:off x="8043797" y="3503486"/>
            <a:ext cx="1029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 rot="5109047">
            <a:off x="8026715" y="3533370"/>
            <a:ext cx="4970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 rot="5161442">
            <a:off x="8043146" y="3623232"/>
            <a:ext cx="3054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 rot="5206130">
            <a:off x="8045577" y="3653172"/>
            <a:ext cx="2945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 rot="5243493">
            <a:off x="8036070" y="3746856"/>
            <a:ext cx="58163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 rot="5315501">
            <a:off x="8065579" y="3776826"/>
            <a:ext cx="1836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 rot="5315501">
            <a:off x="8056217" y="3839548"/>
            <a:ext cx="23645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 rot="5400413">
            <a:off x="8050151" y="3869544"/>
            <a:ext cx="36354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 rot="5460562">
            <a:off x="8037741" y="3967716"/>
            <a:ext cx="600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 rot="5504702">
            <a:off x="8035116" y="4077683"/>
            <a:ext cx="6000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 rot="5537698">
            <a:off x="8033910" y="4184901"/>
            <a:ext cx="5458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 rot="5562364">
            <a:off x="8057270" y="4214876"/>
            <a:ext cx="541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 rot="5562364">
            <a:off x="8037019" y="4287054"/>
            <a:ext cx="39098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 rot="5580295">
            <a:off x="8044646" y="4317018"/>
            <a:ext cx="20901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 rot="5580295">
            <a:off x="8040820" y="4387926"/>
            <a:ext cx="21110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 rot="5592212">
            <a:off x="8030290" y="4417881"/>
            <a:ext cx="3888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 rot="5598022">
            <a:off x="8014125" y="4517168"/>
            <a:ext cx="59999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 rot="5596517">
            <a:off x="8017897" y="4617468"/>
            <a:ext cx="40932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 rot="5584343">
            <a:off x="8027149" y="4647421"/>
            <a:ext cx="1906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 rot="5552512">
            <a:off x="8012970" y="4726578"/>
            <a:ext cx="39447" cy="15875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TextBox 168"/>
          <p:cNvSpPr txBox="1"/>
          <p:nvPr/>
        </p:nvSpPr>
        <p:spPr>
          <a:xfrm>
            <a:off x="7881819" y="478422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20C0"/>
                </a:solidFill>
                <a:latin typeface="Times New Roman"/>
              </a:rPr>
              <a:t>C₁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3750000" y="537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C₁ through AF, DF, GT and HT: 11 + 5 + 31 + 25 = 72</a:t>
            </a:r>
          </a:p>
        </p:txBody>
      </p:sp>
      <p:sp>
        <p:nvSpPr>
          <p:cNvPr id="171" name="Rectangle 170"/>
          <p:cNvSpPr/>
          <p:nvPr/>
        </p:nvSpPr>
        <p:spPr>
          <a:xfrm rot="4220953">
            <a:off x="4525446" y="1552856"/>
            <a:ext cx="4446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 rot="4388840">
            <a:off x="4549643" y="1581227"/>
            <a:ext cx="1553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 rot="4454076">
            <a:off x="4553483" y="1663651"/>
            <a:ext cx="5629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 rot="4462176">
            <a:off x="4587924" y="1692524"/>
            <a:ext cx="370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 rot="4462176">
            <a:off x="4596361" y="1752195"/>
            <a:ext cx="2021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 rot="4430948">
            <a:off x="4594838" y="1781037"/>
            <a:ext cx="3978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 rot="4367266">
            <a:off x="4613215" y="1876774"/>
            <a:ext cx="6000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 rot="4272478">
            <a:off x="4649811" y="1978016"/>
            <a:ext cx="5306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 rot="4144276">
            <a:off x="4682665" y="2006372"/>
            <a:ext cx="693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 rot="4144276">
            <a:off x="4694914" y="2071300"/>
            <a:ext cx="3209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 rot="3977165">
            <a:off x="4708352" y="2099063"/>
            <a:ext cx="2790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 rot="3977165">
            <a:off x="4744769" y="2162602"/>
            <a:ext cx="1089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 rot="3762243">
            <a:off x="4739111" y="2189408"/>
            <a:ext cx="4910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 rot="3486636">
            <a:off x="4784532" y="2280662"/>
            <a:ext cx="5999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 rot="3133105">
            <a:off x="4851467" y="2363694"/>
            <a:ext cx="4377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 rot="2772812">
            <a:off x="4884267" y="2386850"/>
            <a:ext cx="1622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 rot="2772812">
            <a:off x="4930519" y="2433655"/>
            <a:ext cx="1344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 rot="2498655">
            <a:off x="4936011" y="2453976"/>
            <a:ext cx="4655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 rot="2266842">
            <a:off x="5008436" y="2520232"/>
            <a:ext cx="6000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 rot="2077540">
            <a:off x="5099413" y="2579058"/>
            <a:ext cx="4130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 rot="1929068">
            <a:off x="5135627" y="2595767"/>
            <a:ext cx="1869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 rot="1929068">
            <a:off x="5193834" y="2632163"/>
            <a:ext cx="1809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 rot="1818836">
            <a:off x="5207675" y="2647554"/>
            <a:ext cx="4190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 rot="1743996">
            <a:off x="5286132" y="2697888"/>
            <a:ext cx="5999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 rot="1701819">
            <a:off x="5382580" y="2750777"/>
            <a:ext cx="6000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 rot="1689880">
            <a:off x="5479580" y="2802454"/>
            <a:ext cx="5841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 rot="1706101">
            <a:off x="5534444" y="2816618"/>
            <a:ext cx="158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 rot="1706101">
            <a:off x="5577092" y="2851878"/>
            <a:ext cx="4651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 rot="1748728">
            <a:off x="5619951" y="2866236"/>
            <a:ext cx="1348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 rot="1748728">
            <a:off x="5673927" y="2902799"/>
            <a:ext cx="3666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 rot="1816253">
            <a:off x="5706681" y="2917609"/>
            <a:ext cx="2333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 rot="1816253">
            <a:off x="5769643" y="2955957"/>
            <a:ext cx="2881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3" name="Rectangle 202"/>
          <p:cNvSpPr/>
          <p:nvPr/>
        </p:nvSpPr>
        <p:spPr>
          <a:xfrm rot="1868459">
            <a:off x="5794245" y="2971283"/>
            <a:ext cx="3118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4" name="Rectangle 203"/>
          <p:cNvSpPr/>
          <p:nvPr/>
        </p:nvSpPr>
        <p:spPr>
          <a:xfrm rot="1868459">
            <a:off x="5864097" y="3011958"/>
            <a:ext cx="2611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5" name="Rectangle 204"/>
          <p:cNvSpPr/>
          <p:nvPr/>
        </p:nvSpPr>
        <p:spPr>
          <a:xfrm rot="1881729">
            <a:off x="5885859" y="3027528"/>
            <a:ext cx="3388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6" name="Rectangle 205"/>
          <p:cNvSpPr/>
          <p:nvPr/>
        </p:nvSpPr>
        <p:spPr>
          <a:xfrm rot="1881729">
            <a:off x="5957722" y="3070339"/>
            <a:ext cx="3063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7" name="Rectangle 206"/>
          <p:cNvSpPr/>
          <p:nvPr/>
        </p:nvSpPr>
        <p:spPr>
          <a:xfrm rot="1885354">
            <a:off x="5983965" y="3085965"/>
            <a:ext cx="2936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8" name="Rectangle 207"/>
          <p:cNvSpPr/>
          <p:nvPr/>
        </p:nvSpPr>
        <p:spPr>
          <a:xfrm rot="1885354">
            <a:off x="6050861" y="3130294"/>
            <a:ext cx="4068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9" name="Rectangle 208"/>
          <p:cNvSpPr/>
          <p:nvPr/>
        </p:nvSpPr>
        <p:spPr>
          <a:xfrm rot="1880774">
            <a:off x="6087156" y="3145923"/>
            <a:ext cx="1931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0" name="Rectangle 209"/>
          <p:cNvSpPr/>
          <p:nvPr/>
        </p:nvSpPr>
        <p:spPr>
          <a:xfrm rot="1880774">
            <a:off x="6143776" y="3191160"/>
            <a:ext cx="5460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1" name="Rectangle 210"/>
          <p:cNvSpPr/>
          <p:nvPr/>
        </p:nvSpPr>
        <p:spPr>
          <a:xfrm rot="1868561">
            <a:off x="6194008" y="3206758"/>
            <a:ext cx="539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2" name="Rectangle 211"/>
          <p:cNvSpPr/>
          <p:nvPr/>
        </p:nvSpPr>
        <p:spPr>
          <a:xfrm rot="1868561">
            <a:off x="6237484" y="3249527"/>
            <a:ext cx="5999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3" name="Rectangle 212"/>
          <p:cNvSpPr/>
          <p:nvPr/>
        </p:nvSpPr>
        <p:spPr>
          <a:xfrm rot="1848628">
            <a:off x="6331837" y="3306071"/>
            <a:ext cx="6000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4" name="Rectangle 213"/>
          <p:cNvSpPr/>
          <p:nvPr/>
        </p:nvSpPr>
        <p:spPr>
          <a:xfrm rot="1820279">
            <a:off x="6426534" y="3362039"/>
            <a:ext cx="6000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5" name="Rectangle 214"/>
          <p:cNvSpPr/>
          <p:nvPr/>
        </p:nvSpPr>
        <p:spPr>
          <a:xfrm rot="1782126">
            <a:off x="6521677" y="3417243"/>
            <a:ext cx="5999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6" name="Rectangle 215"/>
          <p:cNvSpPr/>
          <p:nvPr/>
        </p:nvSpPr>
        <p:spPr>
          <a:xfrm rot="1782126">
            <a:off x="6620800" y="3458260"/>
            <a:ext cx="556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7" name="Rectangle 216"/>
          <p:cNvSpPr/>
          <p:nvPr/>
        </p:nvSpPr>
        <p:spPr>
          <a:xfrm rot="1731875">
            <a:off x="6622614" y="3472778"/>
            <a:ext cx="5443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8" name="Rectangle 217"/>
          <p:cNvSpPr/>
          <p:nvPr/>
        </p:nvSpPr>
        <p:spPr>
          <a:xfrm rot="1731875">
            <a:off x="6716601" y="3513393"/>
            <a:ext cx="1382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9" name="Rectangle 218"/>
          <p:cNvSpPr/>
          <p:nvPr/>
        </p:nvSpPr>
        <p:spPr>
          <a:xfrm rot="1665884">
            <a:off x="6726913" y="3527485"/>
            <a:ext cx="4617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0" name="Rectangle 219"/>
          <p:cNvSpPr/>
          <p:nvPr/>
        </p:nvSpPr>
        <p:spPr>
          <a:xfrm rot="1665884">
            <a:off x="6813746" y="3565266"/>
            <a:ext cx="1603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1" name="Rectangle 220"/>
          <p:cNvSpPr/>
          <p:nvPr/>
        </p:nvSpPr>
        <p:spPr>
          <a:xfrm rot="1578339">
            <a:off x="6826582" y="3578743"/>
            <a:ext cx="4396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2" name="Rectangle 221"/>
          <p:cNvSpPr/>
          <p:nvPr/>
        </p:nvSpPr>
        <p:spPr>
          <a:xfrm rot="1578339">
            <a:off x="6912544" y="3612988"/>
            <a:ext cx="1058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3" name="Rectangle 222"/>
          <p:cNvSpPr/>
          <p:nvPr/>
        </p:nvSpPr>
        <p:spPr>
          <a:xfrm rot="1459653">
            <a:off x="6920387" y="3625512"/>
            <a:ext cx="4941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4" name="Rectangle 223"/>
          <p:cNvSpPr/>
          <p:nvPr/>
        </p:nvSpPr>
        <p:spPr>
          <a:xfrm rot="1251257">
            <a:off x="7011298" y="3666740"/>
            <a:ext cx="6000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5" name="Rectangle 224"/>
          <p:cNvSpPr/>
          <p:nvPr/>
        </p:nvSpPr>
        <p:spPr>
          <a:xfrm rot="988470">
            <a:off x="7115627" y="3700826"/>
            <a:ext cx="5347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6" name="Rectangle 225"/>
          <p:cNvSpPr/>
          <p:nvPr/>
        </p:nvSpPr>
        <p:spPr>
          <a:xfrm rot="746856">
            <a:off x="7167924" y="3709112"/>
            <a:ext cx="652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7" name="Rectangle 226"/>
          <p:cNvSpPr/>
          <p:nvPr/>
        </p:nvSpPr>
        <p:spPr>
          <a:xfrm rot="746856">
            <a:off x="7222974" y="3722664"/>
            <a:ext cx="1921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8" name="Rectangle 227"/>
          <p:cNvSpPr/>
          <p:nvPr/>
        </p:nvSpPr>
        <p:spPr>
          <a:xfrm rot="539332">
            <a:off x="7241718" y="3727921"/>
            <a:ext cx="4078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9" name="Rectangle 228"/>
          <p:cNvSpPr/>
          <p:nvPr/>
        </p:nvSpPr>
        <p:spPr>
          <a:xfrm rot="378291">
            <a:off x="7331605" y="3740719"/>
            <a:ext cx="4897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0" name="Rectangle 229"/>
          <p:cNvSpPr/>
          <p:nvPr/>
        </p:nvSpPr>
        <p:spPr>
          <a:xfrm rot="275121">
            <a:off x="7380410" y="3743848"/>
            <a:ext cx="1102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1" name="Rectangle 230"/>
          <p:cNvSpPr/>
          <p:nvPr/>
        </p:nvSpPr>
        <p:spPr>
          <a:xfrm rot="275121">
            <a:off x="7441255" y="3748451"/>
            <a:ext cx="412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2" name="Rectangle 231"/>
          <p:cNvSpPr/>
          <p:nvPr/>
        </p:nvSpPr>
        <p:spPr>
          <a:xfrm rot="240202">
            <a:off x="7445302" y="3750567"/>
            <a:ext cx="55877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3" name="Rectangle 232"/>
          <p:cNvSpPr/>
          <p:nvPr/>
        </p:nvSpPr>
        <p:spPr>
          <a:xfrm rot="283046">
            <a:off x="7550920" y="3757242"/>
            <a:ext cx="1691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4" name="Rectangle 233"/>
          <p:cNvSpPr/>
          <p:nvPr/>
        </p:nvSpPr>
        <p:spPr>
          <a:xfrm rot="411944">
            <a:off x="7567656" y="3760513"/>
            <a:ext cx="4308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5" name="Rectangle 234"/>
          <p:cNvSpPr/>
          <p:nvPr/>
        </p:nvSpPr>
        <p:spPr>
          <a:xfrm rot="632332">
            <a:off x="7659699" y="3773305"/>
            <a:ext cx="2231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6" name="Rectangle 235"/>
          <p:cNvSpPr/>
          <p:nvPr/>
        </p:nvSpPr>
        <p:spPr>
          <a:xfrm rot="943262">
            <a:off x="7681122" y="3780451"/>
            <a:ext cx="3768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7" name="Rectangle 236"/>
          <p:cNvSpPr/>
          <p:nvPr/>
        </p:nvSpPr>
        <p:spPr>
          <a:xfrm rot="1332637">
            <a:off x="7764117" y="3807368"/>
            <a:ext cx="2607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8" name="Rectangle 237"/>
          <p:cNvSpPr/>
          <p:nvPr/>
        </p:nvSpPr>
        <p:spPr>
          <a:xfrm rot="1734844">
            <a:off x="7787111" y="3820498"/>
            <a:ext cx="3392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9" name="Rectangle 238"/>
          <p:cNvSpPr/>
          <p:nvPr/>
        </p:nvSpPr>
        <p:spPr>
          <a:xfrm rot="2056454">
            <a:off x="7858302" y="3865143"/>
            <a:ext cx="36584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0" name="Rectangle 239"/>
          <p:cNvSpPr/>
          <p:nvPr/>
        </p:nvSpPr>
        <p:spPr>
          <a:xfrm rot="2310736">
            <a:off x="7889163" y="3882734"/>
            <a:ext cx="23415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1" name="Rectangle 240"/>
          <p:cNvSpPr/>
          <p:nvPr/>
        </p:nvSpPr>
        <p:spPr>
          <a:xfrm rot="2511592">
            <a:off x="7942001" y="3939294"/>
            <a:ext cx="52931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2" name="Rectangle 241"/>
          <p:cNvSpPr/>
          <p:nvPr/>
        </p:nvSpPr>
        <p:spPr>
          <a:xfrm rot="2669490">
            <a:off x="7987165" y="3959431"/>
            <a:ext cx="7068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3" name="Rectangle 242"/>
          <p:cNvSpPr/>
          <p:nvPr/>
        </p:nvSpPr>
        <p:spPr>
          <a:xfrm rot="2669490">
            <a:off x="8027981" y="3999166"/>
            <a:ext cx="6330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4" name="Rectangle 243"/>
          <p:cNvSpPr/>
          <p:nvPr/>
        </p:nvSpPr>
        <p:spPr>
          <a:xfrm rot="2791719">
            <a:off x="8025031" y="4020859"/>
            <a:ext cx="53669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5" name="Rectangle 244"/>
          <p:cNvSpPr/>
          <p:nvPr/>
        </p:nvSpPr>
        <p:spPr>
          <a:xfrm rot="2882730">
            <a:off x="8100845" y="4084267"/>
            <a:ext cx="1856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6" name="Rectangle 245"/>
          <p:cNvSpPr/>
          <p:nvPr/>
        </p:nvSpPr>
        <p:spPr>
          <a:xfrm rot="2944188">
            <a:off x="8109189" y="4106822"/>
            <a:ext cx="4143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7" name="Rectangle 246"/>
          <p:cNvSpPr/>
          <p:nvPr/>
        </p:nvSpPr>
        <p:spPr>
          <a:xfrm rot="2974419">
            <a:off x="8172961" y="4167039"/>
            <a:ext cx="17313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8" name="Rectangle 247"/>
          <p:cNvSpPr/>
          <p:nvPr/>
        </p:nvSpPr>
        <p:spPr>
          <a:xfrm rot="2966572">
            <a:off x="8179765" y="4189844"/>
            <a:ext cx="42686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9" name="Rectangle 248"/>
          <p:cNvSpPr/>
          <p:nvPr/>
        </p:nvSpPr>
        <p:spPr>
          <a:xfrm rot="2742477">
            <a:off x="8244610" y="4252186"/>
            <a:ext cx="24892" cy="15875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0" name="TextBox 249"/>
          <p:cNvSpPr txBox="1"/>
          <p:nvPr/>
        </p:nvSpPr>
        <p:spPr>
          <a:xfrm>
            <a:off x="8115749" y="42990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9900"/>
                </a:solidFill>
                <a:latin typeface="Times New Roman"/>
              </a:rPr>
              <a:t>C₂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3750000" y="567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C₂ through SA, BD, EG and HT: 15 + 10 + 22 + 25 = 72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3750000" y="597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Each cut has value 72, equal to the flow. Hence, by the maximum flow–minimum cut theorem, the flow is maximal.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