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Flows in Networks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Flow-Augmenting Routes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In the labelling procedure, you draw two arrows on each arc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forward arrow (same direction as the arc) shows the amount by which the flow along that arc can be increased: the spare capacity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backward arrow shows the amount by which the flow in the arc could be reduced: the current flow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Each flow-augmenting route starts at S and finishes at 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You may use forward and backward arrows, but there must be capacity in the direction you wish to move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The diagram shows a capacitated directed network. The number on each arc represents the capacity of that arc. The numbers in circles represent an initial flow pattern. Starting from this initial flow pattern,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  use the labelling procedure to obtain a maximum flow pattern through the network from S to T, and explain why your flow is maximal. You should list each flow-augmenting route you use together with its flow.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b  Draw your final flow pattern.</a:t>
            </a:r>
          </a:p>
        </p:txBody>
      </p:sp>
      <p:sp>
        <p:nvSpPr>
          <p:cNvPr id="6" name="Rectangle 5"/>
          <p:cNvSpPr/>
          <p:nvPr/>
        </p:nvSpPr>
        <p:spPr>
          <a:xfrm rot="19795885">
            <a:off x="3896408" y="3458103"/>
            <a:ext cx="135061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3595885">
            <a:off x="4585157" y="3387205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1784693">
            <a:off x="3898599" y="4130415"/>
            <a:ext cx="134623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7184693">
            <a:off x="4585157" y="412674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156143" y="3119750"/>
            <a:ext cx="242559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5400000">
            <a:off x="6445221" y="308268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 rot="1576228">
            <a:off x="5077186" y="3458103"/>
            <a:ext cx="152890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6976228">
            <a:off x="5865187" y="3454876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 rot="20041536">
            <a:off x="5079121" y="4130415"/>
            <a:ext cx="152503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3841536">
            <a:off x="5865187" y="405995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156143" y="4464374"/>
            <a:ext cx="242559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5400000">
            <a:off x="6445221" y="4427312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19638784">
            <a:off x="6427912" y="3458103"/>
            <a:ext cx="125304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3438784">
            <a:off x="7062167" y="3387205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1940847">
            <a:off x="6430275" y="4130415"/>
            <a:ext cx="124832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7340847">
            <a:off x="7062167" y="412674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5400000">
            <a:off x="6909428" y="3792062"/>
            <a:ext cx="134462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10800000">
            <a:off x="7536740" y="382223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1922834">
            <a:off x="7484568" y="3458103"/>
            <a:ext cx="127531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7322834">
            <a:off x="8131275" y="3454876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19697319">
            <a:off x="7486889" y="4130415"/>
            <a:ext cx="127067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3497319">
            <a:off x="8131275" y="405995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064529" y="3205447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9" name="Oval 28"/>
          <p:cNvSpPr/>
          <p:nvPr/>
        </p:nvSpPr>
        <p:spPr>
          <a:xfrm>
            <a:off x="4494529" y="3200447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065381" y="4179436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31" name="Oval 30"/>
          <p:cNvSpPr/>
          <p:nvPr/>
        </p:nvSpPr>
        <p:spPr>
          <a:xfrm>
            <a:off x="4495381" y="4174436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48941" y="2843677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3" name="Oval 32"/>
          <p:cNvSpPr/>
          <p:nvPr/>
        </p:nvSpPr>
        <p:spPr>
          <a:xfrm>
            <a:off x="6378941" y="2838677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44619" y="3512078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5" name="Oval 34"/>
          <p:cNvSpPr/>
          <p:nvPr/>
        </p:nvSpPr>
        <p:spPr>
          <a:xfrm>
            <a:off x="5774619" y="3507078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45427" y="3871919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7" name="Oval 36"/>
          <p:cNvSpPr/>
          <p:nvPr/>
        </p:nvSpPr>
        <p:spPr>
          <a:xfrm>
            <a:off x="5775427" y="3866919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948941" y="4536322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9" name="Oval 38"/>
          <p:cNvSpPr/>
          <p:nvPr/>
        </p:nvSpPr>
        <p:spPr>
          <a:xfrm>
            <a:off x="6378941" y="4531322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40462" y="3209588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41" name="Oval 40"/>
          <p:cNvSpPr/>
          <p:nvPr/>
        </p:nvSpPr>
        <p:spPr>
          <a:xfrm>
            <a:off x="6970462" y="3204588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727541" y="3881346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43" name="Oval 42"/>
          <p:cNvSpPr/>
          <p:nvPr/>
        </p:nvSpPr>
        <p:spPr>
          <a:xfrm>
            <a:off x="7157541" y="3876346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414846" y="3690000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45" name="Oval 44"/>
          <p:cNvSpPr/>
          <p:nvPr/>
        </p:nvSpPr>
        <p:spPr>
          <a:xfrm>
            <a:off x="7844846" y="3685000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94559" y="3208547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47" name="Oval 46"/>
          <p:cNvSpPr/>
          <p:nvPr/>
        </p:nvSpPr>
        <p:spPr>
          <a:xfrm>
            <a:off x="8224559" y="3203547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793693" y="4176384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27</a:t>
            </a:r>
          </a:p>
        </p:txBody>
      </p:sp>
      <p:sp>
        <p:nvSpPr>
          <p:cNvPr id="49" name="Oval 48"/>
          <p:cNvSpPr/>
          <p:nvPr/>
        </p:nvSpPr>
        <p:spPr>
          <a:xfrm>
            <a:off x="8223693" y="4171384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50" name="Oval 49"/>
          <p:cNvSpPr/>
          <p:nvPr/>
        </p:nvSpPr>
        <p:spPr>
          <a:xfrm>
            <a:off x="3942286" y="375939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679095" y="3694394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52" name="Oval 51"/>
          <p:cNvSpPr/>
          <p:nvPr/>
        </p:nvSpPr>
        <p:spPr>
          <a:xfrm>
            <a:off x="5111143" y="3082687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006143" y="2883225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54" name="Oval 53"/>
          <p:cNvSpPr/>
          <p:nvPr/>
        </p:nvSpPr>
        <p:spPr>
          <a:xfrm>
            <a:off x="7536740" y="3082687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431740" y="2883225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56" name="Oval 55"/>
          <p:cNvSpPr/>
          <p:nvPr/>
        </p:nvSpPr>
        <p:spPr>
          <a:xfrm>
            <a:off x="6482133" y="375939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377133" y="3536203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58" name="Oval 57"/>
          <p:cNvSpPr/>
          <p:nvPr/>
        </p:nvSpPr>
        <p:spPr>
          <a:xfrm>
            <a:off x="5111143" y="4427312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5006143" y="4520503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60" name="Oval 59"/>
          <p:cNvSpPr/>
          <p:nvPr/>
        </p:nvSpPr>
        <p:spPr>
          <a:xfrm>
            <a:off x="7536740" y="4427312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431740" y="4520503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62" name="Oval 61"/>
          <p:cNvSpPr/>
          <p:nvPr/>
        </p:nvSpPr>
        <p:spPr>
          <a:xfrm>
            <a:off x="8617713" y="375939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8670904" y="3694394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750000" y="5200000"/>
            <a:ext cx="515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Initial flow: 15 + 15 = 30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Flow-Augmenting Routes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Rectangle 3"/>
          <p:cNvSpPr/>
          <p:nvPr/>
        </p:nvSpPr>
        <p:spPr>
          <a:xfrm rot="19795885">
            <a:off x="495908" y="2156140"/>
            <a:ext cx="226850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3595885">
            <a:off x="1683323" y="206224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 rot="1784693">
            <a:off x="499588" y="3285364"/>
            <a:ext cx="226114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7184693">
            <a:off x="1683323" y="330439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611774" y="1587838"/>
            <a:ext cx="407406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5400000">
            <a:off x="4807508" y="1550776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 rot="1576228">
            <a:off x="2479158" y="2156140"/>
            <a:ext cx="256796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6976228">
            <a:off x="3833276" y="217590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 rot="20041536">
            <a:off x="2482407" y="3285364"/>
            <a:ext cx="256146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3841536">
            <a:off x="3833276" y="319220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11774" y="3846286"/>
            <a:ext cx="407406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5400000">
            <a:off x="4807508" y="3809223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 rot="19638784">
            <a:off x="4747853" y="2156140"/>
            <a:ext cx="210463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3438784">
            <a:off x="5843737" y="206224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1940847">
            <a:off x="4751821" y="3285364"/>
            <a:ext cx="209669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7340847">
            <a:off x="5843737" y="330439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5400000">
            <a:off x="5556612" y="2717062"/>
            <a:ext cx="225844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10800000">
            <a:off x="6640836" y="2792922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1922834">
            <a:off x="6522624" y="2156140"/>
            <a:ext cx="214203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7322834">
            <a:off x="7639424" y="217590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19697319">
            <a:off x="6526522" y="3285364"/>
            <a:ext cx="213424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3497319">
            <a:off x="7639424" y="319220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03549" y="268738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32849" y="262238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28" name="Oval 27"/>
          <p:cNvSpPr/>
          <p:nvPr/>
        </p:nvSpPr>
        <p:spPr>
          <a:xfrm>
            <a:off x="2566774" y="1550776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461774" y="1259931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30" name="Oval 29"/>
          <p:cNvSpPr/>
          <p:nvPr/>
        </p:nvSpPr>
        <p:spPr>
          <a:xfrm>
            <a:off x="6640836" y="1550776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535836" y="1259931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32" name="Oval 31"/>
          <p:cNvSpPr/>
          <p:nvPr/>
        </p:nvSpPr>
        <p:spPr>
          <a:xfrm>
            <a:off x="4869505" y="268738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764505" y="235668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34" name="Oval 33"/>
          <p:cNvSpPr/>
          <p:nvPr/>
        </p:nvSpPr>
        <p:spPr>
          <a:xfrm>
            <a:off x="2566774" y="3809223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461774" y="4009923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36" name="Oval 35"/>
          <p:cNvSpPr/>
          <p:nvPr/>
        </p:nvSpPr>
        <p:spPr>
          <a:xfrm>
            <a:off x="6640836" y="3809223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535836" y="4009923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38" name="Oval 37"/>
          <p:cNvSpPr/>
          <p:nvPr/>
        </p:nvSpPr>
        <p:spPr>
          <a:xfrm>
            <a:off x="8456450" y="268738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617150" y="262238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40" name="Rectangle 39"/>
          <p:cNvSpPr/>
          <p:nvPr/>
        </p:nvSpPr>
        <p:spPr>
          <a:xfrm rot="19795885">
            <a:off x="1205474" y="1712813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Isosceles Triangle 40"/>
          <p:cNvSpPr/>
          <p:nvPr/>
        </p:nvSpPr>
        <p:spPr>
          <a:xfrm rot="3595885">
            <a:off x="1312881" y="1649085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450474" y="162416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5</a:t>
            </a:r>
          </a:p>
        </p:txBody>
      </p:sp>
      <p:sp>
        <p:nvSpPr>
          <p:cNvPr id="43" name="Rectangle 42"/>
          <p:cNvSpPr/>
          <p:nvPr/>
        </p:nvSpPr>
        <p:spPr>
          <a:xfrm rot="8995885">
            <a:off x="1205474" y="1912813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Isosceles Triangle 43"/>
          <p:cNvSpPr/>
          <p:nvPr/>
        </p:nvSpPr>
        <p:spPr>
          <a:xfrm rot="14395885">
            <a:off x="1183067" y="1924241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1450474" y="182416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15</a:t>
            </a:r>
          </a:p>
        </p:txBody>
      </p:sp>
      <p:sp>
        <p:nvSpPr>
          <p:cNvPr id="46" name="Rectangle 45"/>
          <p:cNvSpPr/>
          <p:nvPr/>
        </p:nvSpPr>
        <p:spPr>
          <a:xfrm rot="1784693">
            <a:off x="1207426" y="3532989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Isosceles Triangle 46"/>
          <p:cNvSpPr/>
          <p:nvPr/>
        </p:nvSpPr>
        <p:spPr>
          <a:xfrm rot="7184693">
            <a:off x="1315044" y="3544050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452426" y="3444339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9</a:t>
            </a:r>
          </a:p>
        </p:txBody>
      </p:sp>
      <p:sp>
        <p:nvSpPr>
          <p:cNvPr id="49" name="Rectangle 48"/>
          <p:cNvSpPr/>
          <p:nvPr/>
        </p:nvSpPr>
        <p:spPr>
          <a:xfrm rot="12584693">
            <a:off x="1207426" y="3732989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Isosceles Triangle 49"/>
          <p:cNvSpPr/>
          <p:nvPr/>
        </p:nvSpPr>
        <p:spPr>
          <a:xfrm rot="17984693">
            <a:off x="1184807" y="366962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1452426" y="3644339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15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23805" y="1090876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Isosceles Triangle 52"/>
          <p:cNvSpPr/>
          <p:nvPr/>
        </p:nvSpPr>
        <p:spPr>
          <a:xfrm rot="5400000">
            <a:off x="4541305" y="106472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668805" y="1002226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55" name="Rectangle 54"/>
          <p:cNvSpPr/>
          <p:nvPr/>
        </p:nvSpPr>
        <p:spPr>
          <a:xfrm rot="10800000">
            <a:off x="4423805" y="1290876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Isosceles Triangle 55"/>
          <p:cNvSpPr/>
          <p:nvPr/>
        </p:nvSpPr>
        <p:spPr>
          <a:xfrm rot="16200000">
            <a:off x="4391305" y="126472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668805" y="1202226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8</a:t>
            </a:r>
          </a:p>
        </p:txBody>
      </p:sp>
      <p:sp>
        <p:nvSpPr>
          <p:cNvPr id="58" name="Rectangle 57"/>
          <p:cNvSpPr/>
          <p:nvPr/>
        </p:nvSpPr>
        <p:spPr>
          <a:xfrm rot="1576228">
            <a:off x="3361738" y="2415113"/>
            <a:ext cx="149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Isosceles Triangle 58"/>
          <p:cNvSpPr/>
          <p:nvPr/>
        </p:nvSpPr>
        <p:spPr>
          <a:xfrm rot="6976228">
            <a:off x="3471491" y="242215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3606738" y="232646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3</a:t>
            </a:r>
          </a:p>
        </p:txBody>
      </p:sp>
      <p:sp>
        <p:nvSpPr>
          <p:cNvPr id="61" name="Rectangle 60"/>
          <p:cNvSpPr/>
          <p:nvPr/>
        </p:nvSpPr>
        <p:spPr>
          <a:xfrm rot="12376228">
            <a:off x="3361738" y="2615113"/>
            <a:ext cx="149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Isosceles Triangle 61"/>
          <p:cNvSpPr/>
          <p:nvPr/>
        </p:nvSpPr>
        <p:spPr>
          <a:xfrm rot="17776228">
            <a:off x="3336984" y="2555767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3606738" y="252646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7</a:t>
            </a:r>
          </a:p>
        </p:txBody>
      </p:sp>
      <p:sp>
        <p:nvSpPr>
          <p:cNvPr id="64" name="Rectangle 63"/>
          <p:cNvSpPr/>
          <p:nvPr/>
        </p:nvSpPr>
        <p:spPr>
          <a:xfrm rot="20041536">
            <a:off x="3712692" y="3545243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Isosceles Triangle 64"/>
          <p:cNvSpPr/>
          <p:nvPr/>
        </p:nvSpPr>
        <p:spPr>
          <a:xfrm rot="3841536">
            <a:off x="3822616" y="348624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3957692" y="345659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3</a:t>
            </a:r>
          </a:p>
        </p:txBody>
      </p:sp>
      <p:sp>
        <p:nvSpPr>
          <p:cNvPr id="67" name="Rectangle 66"/>
          <p:cNvSpPr/>
          <p:nvPr/>
        </p:nvSpPr>
        <p:spPr>
          <a:xfrm rot="9241536">
            <a:off x="3712692" y="3745243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Isosceles Triangle 67"/>
          <p:cNvSpPr/>
          <p:nvPr/>
        </p:nvSpPr>
        <p:spPr>
          <a:xfrm rot="14641536">
            <a:off x="3687768" y="3751941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3957692" y="365659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6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423805" y="4146423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Isosceles Triangle 70"/>
          <p:cNvSpPr/>
          <p:nvPr/>
        </p:nvSpPr>
        <p:spPr>
          <a:xfrm rot="5400000">
            <a:off x="4541305" y="412027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4668805" y="405777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2</a:t>
            </a:r>
          </a:p>
        </p:txBody>
      </p:sp>
      <p:sp>
        <p:nvSpPr>
          <p:cNvPr id="73" name="Rectangle 72"/>
          <p:cNvSpPr/>
          <p:nvPr/>
        </p:nvSpPr>
        <p:spPr>
          <a:xfrm rot="10800000">
            <a:off x="4423805" y="4346423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Isosceles Triangle 73"/>
          <p:cNvSpPr/>
          <p:nvPr/>
        </p:nvSpPr>
        <p:spPr>
          <a:xfrm rot="16200000">
            <a:off x="4391305" y="432027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4668805" y="425777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9</a:t>
            </a:r>
          </a:p>
        </p:txBody>
      </p:sp>
      <p:sp>
        <p:nvSpPr>
          <p:cNvPr id="76" name="Rectangle 75"/>
          <p:cNvSpPr/>
          <p:nvPr/>
        </p:nvSpPr>
        <p:spPr>
          <a:xfrm rot="19638784">
            <a:off x="5359934" y="1722295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Isosceles Triangle 76"/>
          <p:cNvSpPr/>
          <p:nvPr/>
        </p:nvSpPr>
        <p:spPr>
          <a:xfrm rot="3438784">
            <a:off x="5465557" y="1655642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5604934" y="1633645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7</a:t>
            </a:r>
          </a:p>
        </p:txBody>
      </p:sp>
      <p:sp>
        <p:nvSpPr>
          <p:cNvPr id="79" name="Rectangle 78"/>
          <p:cNvSpPr/>
          <p:nvPr/>
        </p:nvSpPr>
        <p:spPr>
          <a:xfrm rot="8838784">
            <a:off x="5359934" y="1922295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Isosceles Triangle 79"/>
          <p:cNvSpPr/>
          <p:nvPr/>
        </p:nvSpPr>
        <p:spPr>
          <a:xfrm rot="14238784">
            <a:off x="5339312" y="193664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5604934" y="1833645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5</a:t>
            </a:r>
          </a:p>
        </p:txBody>
      </p:sp>
      <p:sp>
        <p:nvSpPr>
          <p:cNvPr id="82" name="Rectangle 81"/>
          <p:cNvSpPr/>
          <p:nvPr/>
        </p:nvSpPr>
        <p:spPr>
          <a:xfrm rot="1940847">
            <a:off x="5788415" y="2850249"/>
            <a:ext cx="149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Isosceles Triangle 82"/>
          <p:cNvSpPr/>
          <p:nvPr/>
        </p:nvSpPr>
        <p:spPr>
          <a:xfrm rot="7340847">
            <a:off x="5894276" y="2864228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033415" y="2761599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1</a:t>
            </a:r>
          </a:p>
        </p:txBody>
      </p:sp>
      <p:sp>
        <p:nvSpPr>
          <p:cNvPr id="85" name="Rectangle 84"/>
          <p:cNvSpPr/>
          <p:nvPr/>
        </p:nvSpPr>
        <p:spPr>
          <a:xfrm rot="12740847">
            <a:off x="5788415" y="3050249"/>
            <a:ext cx="149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Isosceles Triangle 85"/>
          <p:cNvSpPr/>
          <p:nvPr/>
        </p:nvSpPr>
        <p:spPr>
          <a:xfrm rot="18140847">
            <a:off x="5767553" y="2983970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6033415" y="2961599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8</a:t>
            </a:r>
          </a:p>
        </p:txBody>
      </p:sp>
      <p:sp>
        <p:nvSpPr>
          <p:cNvPr id="88" name="Rectangle 87"/>
          <p:cNvSpPr/>
          <p:nvPr/>
        </p:nvSpPr>
        <p:spPr>
          <a:xfrm rot="5400000">
            <a:off x="6876635" y="2593650"/>
            <a:ext cx="1155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Isosceles Triangle 88"/>
          <p:cNvSpPr/>
          <p:nvPr/>
        </p:nvSpPr>
        <p:spPr>
          <a:xfrm rot="10800000">
            <a:off x="6901885" y="2625250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7104385" y="2505000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4</a:t>
            </a:r>
          </a:p>
        </p:txBody>
      </p:sp>
      <p:sp>
        <p:nvSpPr>
          <p:cNvPr id="91" name="Rectangle 90"/>
          <p:cNvSpPr/>
          <p:nvPr/>
        </p:nvSpPr>
        <p:spPr>
          <a:xfrm rot="16200000">
            <a:off x="6876635" y="2843650"/>
            <a:ext cx="1155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Isosceles Triangle 91"/>
          <p:cNvSpPr/>
          <p:nvPr/>
        </p:nvSpPr>
        <p:spPr>
          <a:xfrm>
            <a:off x="6901885" y="2759750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7104385" y="2755000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3</a:t>
            </a:r>
          </a:p>
        </p:txBody>
      </p:sp>
      <p:sp>
        <p:nvSpPr>
          <p:cNvPr id="94" name="Rectangle 93"/>
          <p:cNvSpPr/>
          <p:nvPr/>
        </p:nvSpPr>
        <p:spPr>
          <a:xfrm rot="1922834">
            <a:off x="7580120" y="1719913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Isosceles Triangle 94"/>
          <p:cNvSpPr/>
          <p:nvPr/>
        </p:nvSpPr>
        <p:spPr>
          <a:xfrm rot="7322834">
            <a:off x="7686191" y="173355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7825120" y="163126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3</a:t>
            </a:r>
          </a:p>
        </p:txBody>
      </p:sp>
      <p:sp>
        <p:nvSpPr>
          <p:cNvPr id="97" name="Rectangle 96"/>
          <p:cNvSpPr/>
          <p:nvPr/>
        </p:nvSpPr>
        <p:spPr>
          <a:xfrm rot="12722834">
            <a:off x="7580120" y="1919913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Isosceles Triangle 97"/>
          <p:cNvSpPr/>
          <p:nvPr/>
        </p:nvSpPr>
        <p:spPr>
          <a:xfrm rot="18122834">
            <a:off x="7559050" y="1853967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7825120" y="183126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10</a:t>
            </a:r>
          </a:p>
        </p:txBody>
      </p:sp>
      <p:sp>
        <p:nvSpPr>
          <p:cNvPr id="100" name="Rectangle 99"/>
          <p:cNvSpPr/>
          <p:nvPr/>
        </p:nvSpPr>
        <p:spPr>
          <a:xfrm rot="19697319">
            <a:off x="7578136" y="3526000"/>
            <a:ext cx="149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Isosceles Triangle 100"/>
          <p:cNvSpPr/>
          <p:nvPr/>
        </p:nvSpPr>
        <p:spPr>
          <a:xfrm rot="3497319">
            <a:off x="7684439" y="3460427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7823136" y="3437350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7</a:t>
            </a:r>
          </a:p>
        </p:txBody>
      </p:sp>
      <p:sp>
        <p:nvSpPr>
          <p:cNvPr id="103" name="Rectangle 102"/>
          <p:cNvSpPr/>
          <p:nvPr/>
        </p:nvSpPr>
        <p:spPr>
          <a:xfrm rot="8897319">
            <a:off x="7578136" y="3726000"/>
            <a:ext cx="149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Isosceles Triangle 103"/>
          <p:cNvSpPr/>
          <p:nvPr/>
        </p:nvSpPr>
        <p:spPr>
          <a:xfrm rot="14297319">
            <a:off x="7556833" y="373927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7823136" y="3637350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20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00000" y="4550000"/>
            <a:ext cx="8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Forward arrows (in the direction of the arc) show the spare capacity; backward arrows show the current flow.</a:t>
            </a:r>
          </a:p>
        </p:txBody>
      </p:sp>
      <p:sp>
        <p:nvSpPr>
          <p:cNvPr id="107" name="Rectangle 106"/>
          <p:cNvSpPr/>
          <p:nvPr/>
        </p:nvSpPr>
        <p:spPr>
          <a:xfrm rot="1784693">
            <a:off x="499588" y="3253302"/>
            <a:ext cx="2261146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1437426" y="3533839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1677426" y="3444339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1437426" y="3733839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1677426" y="3644339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17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2611774" y="3814223"/>
            <a:ext cx="4074061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4653805" y="4147273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4893805" y="405777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4653805" y="4347273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TextBox 115"/>
          <p:cNvSpPr txBox="1"/>
          <p:nvPr/>
        </p:nvSpPr>
        <p:spPr>
          <a:xfrm>
            <a:off x="4893805" y="425777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117" name="Rectangle 116"/>
          <p:cNvSpPr/>
          <p:nvPr/>
        </p:nvSpPr>
        <p:spPr>
          <a:xfrm rot="19697319">
            <a:off x="6526522" y="3253302"/>
            <a:ext cx="2134241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7808136" y="3526850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TextBox 118"/>
          <p:cNvSpPr txBox="1"/>
          <p:nvPr/>
        </p:nvSpPr>
        <p:spPr>
          <a:xfrm>
            <a:off x="8048136" y="3437350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7808136" y="3726850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8048136" y="3637350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22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300000" y="4880000"/>
            <a:ext cx="85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1">
                <a:solidFill>
                  <a:srgbClr val="FF0000"/>
                </a:solidFill>
                <a:latin typeface="Calibri"/>
              </a:rPr>
              <a:t>SBET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– additional flow 2.  BE has a maximum spare capacity of 2.</a:t>
            </a:r>
          </a:p>
        </p:txBody>
      </p:sp>
      <p:sp>
        <p:nvSpPr>
          <p:cNvPr id="123" name="Rectangle 122"/>
          <p:cNvSpPr/>
          <p:nvPr/>
        </p:nvSpPr>
        <p:spPr>
          <a:xfrm rot="19795885">
            <a:off x="495908" y="2124078"/>
            <a:ext cx="2268506" cy="80000"/>
          </a:xfrm>
          <a:prstGeom prst="rect">
            <a:avLst/>
          </a:prstGeom>
          <a:solidFill>
            <a:srgbClr val="0099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1435474" y="1713663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TextBox 124"/>
          <p:cNvSpPr txBox="1"/>
          <p:nvPr/>
        </p:nvSpPr>
        <p:spPr>
          <a:xfrm>
            <a:off x="1675474" y="162416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1435474" y="1913663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1675474" y="182416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18</a:t>
            </a:r>
          </a:p>
        </p:txBody>
      </p:sp>
      <p:sp>
        <p:nvSpPr>
          <p:cNvPr id="128" name="Rectangle 127"/>
          <p:cNvSpPr/>
          <p:nvPr/>
        </p:nvSpPr>
        <p:spPr>
          <a:xfrm rot="1576228">
            <a:off x="2479158" y="2124078"/>
            <a:ext cx="2567963" cy="80000"/>
          </a:xfrm>
          <a:prstGeom prst="rect">
            <a:avLst/>
          </a:prstGeom>
          <a:solidFill>
            <a:srgbClr val="0099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3591738" y="2415963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TextBox 129"/>
          <p:cNvSpPr txBox="1"/>
          <p:nvPr/>
        </p:nvSpPr>
        <p:spPr>
          <a:xfrm>
            <a:off x="3831738" y="232646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3591738" y="2615963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TextBox 131"/>
          <p:cNvSpPr txBox="1"/>
          <p:nvPr/>
        </p:nvSpPr>
        <p:spPr>
          <a:xfrm>
            <a:off x="3831738" y="252646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133" name="Rectangle 132"/>
          <p:cNvSpPr/>
          <p:nvPr/>
        </p:nvSpPr>
        <p:spPr>
          <a:xfrm rot="19638784">
            <a:off x="4747853" y="2124078"/>
            <a:ext cx="2104633" cy="80000"/>
          </a:xfrm>
          <a:prstGeom prst="rect">
            <a:avLst/>
          </a:prstGeom>
          <a:solidFill>
            <a:srgbClr val="0099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5589934" y="1723145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TextBox 134"/>
          <p:cNvSpPr txBox="1"/>
          <p:nvPr/>
        </p:nvSpPr>
        <p:spPr>
          <a:xfrm>
            <a:off x="5829934" y="1633645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5589934" y="1923145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TextBox 136"/>
          <p:cNvSpPr txBox="1"/>
          <p:nvPr/>
        </p:nvSpPr>
        <p:spPr>
          <a:xfrm>
            <a:off x="5829934" y="1833645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138" name="Rectangle 137"/>
          <p:cNvSpPr/>
          <p:nvPr/>
        </p:nvSpPr>
        <p:spPr>
          <a:xfrm rot="1922834">
            <a:off x="6522624" y="2124078"/>
            <a:ext cx="2142037" cy="80000"/>
          </a:xfrm>
          <a:prstGeom prst="rect">
            <a:avLst/>
          </a:prstGeom>
          <a:solidFill>
            <a:srgbClr val="0099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7810120" y="1720763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TextBox 139"/>
          <p:cNvSpPr txBox="1"/>
          <p:nvPr/>
        </p:nvSpPr>
        <p:spPr>
          <a:xfrm>
            <a:off x="8050120" y="163126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7810120" y="1920763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TextBox 141"/>
          <p:cNvSpPr txBox="1"/>
          <p:nvPr/>
        </p:nvSpPr>
        <p:spPr>
          <a:xfrm>
            <a:off x="8050120" y="183126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13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300000" y="5210000"/>
            <a:ext cx="85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1">
                <a:solidFill>
                  <a:srgbClr val="009900"/>
                </a:solidFill>
                <a:latin typeface="Calibri"/>
              </a:rPr>
              <a:t>SACDT</a:t>
            </a:r>
            <a:r>
              <a:rPr sz="1100" b="0" i="0">
                <a:solidFill>
                  <a:srgbClr val="009900"/>
                </a:solidFill>
                <a:latin typeface="Calibri"/>
              </a:rPr>
              <a:t> – additional flow 3.  AC has 3 spare, CD 7 and DT 3.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300000" y="5540000"/>
            <a:ext cx="8500000" cy="7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Subtract the extra flow from each forward arrow on the route and add it to each backward arrow on the route.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12" grpId="0" animBg="1"/>
      <p:bldP spid="117" grpId="0" animBg="1"/>
      <p:bldP spid="122" grpId="0" animBg="1"/>
      <p:bldP spid="108" grpId="0" animBg="1"/>
      <p:bldP spid="109" grpId="0" animBg="1"/>
      <p:bldP spid="110" grpId="0" animBg="1"/>
      <p:bldP spid="111" grpId="0" animBg="1"/>
      <p:bldP spid="113" grpId="0" animBg="1"/>
      <p:bldP spid="114" grpId="0" animBg="1"/>
      <p:bldP spid="115" grpId="0" animBg="1"/>
      <p:bldP spid="116" grpId="0" animBg="1"/>
      <p:bldP spid="118" grpId="0" animBg="1"/>
      <p:bldP spid="119" grpId="0" animBg="1"/>
      <p:bldP spid="120" grpId="0" animBg="1"/>
      <p:bldP spid="121" grpId="0" animBg="1"/>
      <p:bldP spid="123" grpId="0" animBg="1"/>
      <p:bldP spid="128" grpId="0" animBg="1"/>
      <p:bldP spid="133" grpId="0" animBg="1"/>
      <p:bldP spid="138" grpId="0" animBg="1"/>
      <p:bldP spid="143" grpId="0" animBg="1"/>
      <p:bldP spid="124" grpId="0" animBg="1"/>
      <p:bldP spid="125" grpId="0" animBg="1"/>
      <p:bldP spid="126" grpId="0" animBg="1"/>
      <p:bldP spid="127" grpId="0" animBg="1"/>
      <p:bldP spid="129" grpId="0" animBg="1"/>
      <p:bldP spid="130" grpId="0" animBg="1"/>
      <p:bldP spid="131" grpId="0" animBg="1"/>
      <p:bldP spid="132" grpId="0" animBg="1"/>
      <p:bldP spid="134" grpId="0" animBg="1"/>
      <p:bldP spid="135" grpId="0" animBg="1"/>
      <p:bldP spid="136" grpId="0" animBg="1"/>
      <p:bldP spid="137" grpId="0" animBg="1"/>
      <p:bldP spid="139" grpId="0" animBg="1"/>
      <p:bldP spid="140" grpId="0" animBg="1"/>
      <p:bldP spid="141" grpId="0" animBg="1"/>
      <p:bldP spid="142" grpId="0" animBg="1"/>
      <p:bldP spid="144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Flow-Augmenting Routes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Rectangle 3"/>
          <p:cNvSpPr/>
          <p:nvPr/>
        </p:nvSpPr>
        <p:spPr>
          <a:xfrm rot="19795885">
            <a:off x="495908" y="2156140"/>
            <a:ext cx="226850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3595885">
            <a:off x="1683323" y="206224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 rot="1784693">
            <a:off x="499588" y="3285364"/>
            <a:ext cx="226114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7184693">
            <a:off x="1683323" y="330439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611774" y="1587838"/>
            <a:ext cx="407406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5400000">
            <a:off x="4807508" y="1550776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 rot="1576228">
            <a:off x="2479158" y="2156140"/>
            <a:ext cx="256796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6976228">
            <a:off x="3833276" y="217590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 rot="20041536">
            <a:off x="2482407" y="3285364"/>
            <a:ext cx="256146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3841536">
            <a:off x="3833276" y="319220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11774" y="3846286"/>
            <a:ext cx="407406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5400000">
            <a:off x="4807508" y="3809223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 rot="19638784">
            <a:off x="4747853" y="2156140"/>
            <a:ext cx="210463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3438784">
            <a:off x="5843737" y="206224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1940847">
            <a:off x="4751821" y="3285364"/>
            <a:ext cx="209669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7340847">
            <a:off x="5843737" y="330439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5400000">
            <a:off x="5556612" y="2717062"/>
            <a:ext cx="225844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10800000">
            <a:off x="6640836" y="2792922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1922834">
            <a:off x="6522624" y="2156140"/>
            <a:ext cx="214203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7322834">
            <a:off x="7639424" y="217590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19697319">
            <a:off x="6526522" y="3285364"/>
            <a:ext cx="213424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3497319">
            <a:off x="7639424" y="319220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03549" y="268738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32849" y="262238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28" name="Oval 27"/>
          <p:cNvSpPr/>
          <p:nvPr/>
        </p:nvSpPr>
        <p:spPr>
          <a:xfrm>
            <a:off x="2566774" y="1550776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461774" y="1259931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30" name="Oval 29"/>
          <p:cNvSpPr/>
          <p:nvPr/>
        </p:nvSpPr>
        <p:spPr>
          <a:xfrm>
            <a:off x="6640836" y="1550776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535836" y="1259931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32" name="Oval 31"/>
          <p:cNvSpPr/>
          <p:nvPr/>
        </p:nvSpPr>
        <p:spPr>
          <a:xfrm>
            <a:off x="4869505" y="268738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764505" y="235668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34" name="Oval 33"/>
          <p:cNvSpPr/>
          <p:nvPr/>
        </p:nvSpPr>
        <p:spPr>
          <a:xfrm>
            <a:off x="2566774" y="3809223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461774" y="4009923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36" name="Oval 35"/>
          <p:cNvSpPr/>
          <p:nvPr/>
        </p:nvSpPr>
        <p:spPr>
          <a:xfrm>
            <a:off x="6640836" y="3809223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535836" y="4009923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38" name="Oval 37"/>
          <p:cNvSpPr/>
          <p:nvPr/>
        </p:nvSpPr>
        <p:spPr>
          <a:xfrm>
            <a:off x="8456450" y="268738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617150" y="262238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40" name="Rectangle 39"/>
          <p:cNvSpPr/>
          <p:nvPr/>
        </p:nvSpPr>
        <p:spPr>
          <a:xfrm rot="19795885">
            <a:off x="1205474" y="1712813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Isosceles Triangle 40"/>
          <p:cNvSpPr/>
          <p:nvPr/>
        </p:nvSpPr>
        <p:spPr>
          <a:xfrm rot="3595885">
            <a:off x="1312881" y="1649085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450474" y="162416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2</a:t>
            </a:r>
          </a:p>
        </p:txBody>
      </p:sp>
      <p:sp>
        <p:nvSpPr>
          <p:cNvPr id="43" name="Rectangle 42"/>
          <p:cNvSpPr/>
          <p:nvPr/>
        </p:nvSpPr>
        <p:spPr>
          <a:xfrm rot="8995885">
            <a:off x="1205474" y="1912813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Isosceles Triangle 43"/>
          <p:cNvSpPr/>
          <p:nvPr/>
        </p:nvSpPr>
        <p:spPr>
          <a:xfrm rot="14395885">
            <a:off x="1183067" y="1924241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1450474" y="182416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18</a:t>
            </a:r>
          </a:p>
        </p:txBody>
      </p:sp>
      <p:sp>
        <p:nvSpPr>
          <p:cNvPr id="46" name="Rectangle 45"/>
          <p:cNvSpPr/>
          <p:nvPr/>
        </p:nvSpPr>
        <p:spPr>
          <a:xfrm rot="1784693">
            <a:off x="1207426" y="3532989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Isosceles Triangle 46"/>
          <p:cNvSpPr/>
          <p:nvPr/>
        </p:nvSpPr>
        <p:spPr>
          <a:xfrm rot="7184693">
            <a:off x="1315044" y="3544050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452426" y="3444339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7</a:t>
            </a:r>
          </a:p>
        </p:txBody>
      </p:sp>
      <p:sp>
        <p:nvSpPr>
          <p:cNvPr id="49" name="Rectangle 48"/>
          <p:cNvSpPr/>
          <p:nvPr/>
        </p:nvSpPr>
        <p:spPr>
          <a:xfrm rot="12584693">
            <a:off x="1207426" y="3732989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Isosceles Triangle 49"/>
          <p:cNvSpPr/>
          <p:nvPr/>
        </p:nvSpPr>
        <p:spPr>
          <a:xfrm rot="17984693">
            <a:off x="1184807" y="366962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1452426" y="3644339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17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423805" y="1090876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Isosceles Triangle 52"/>
          <p:cNvSpPr/>
          <p:nvPr/>
        </p:nvSpPr>
        <p:spPr>
          <a:xfrm rot="5400000">
            <a:off x="4541305" y="106472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668805" y="1002226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55" name="Rectangle 54"/>
          <p:cNvSpPr/>
          <p:nvPr/>
        </p:nvSpPr>
        <p:spPr>
          <a:xfrm rot="10800000">
            <a:off x="4423805" y="1290876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Isosceles Triangle 55"/>
          <p:cNvSpPr/>
          <p:nvPr/>
        </p:nvSpPr>
        <p:spPr>
          <a:xfrm rot="16200000">
            <a:off x="4391305" y="126472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668805" y="1202226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8</a:t>
            </a:r>
          </a:p>
        </p:txBody>
      </p:sp>
      <p:sp>
        <p:nvSpPr>
          <p:cNvPr id="58" name="Rectangle 57"/>
          <p:cNvSpPr/>
          <p:nvPr/>
        </p:nvSpPr>
        <p:spPr>
          <a:xfrm rot="1576228">
            <a:off x="3361738" y="2415113"/>
            <a:ext cx="149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Isosceles Triangle 58"/>
          <p:cNvSpPr/>
          <p:nvPr/>
        </p:nvSpPr>
        <p:spPr>
          <a:xfrm rot="6976228">
            <a:off x="3471491" y="242215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3606738" y="232646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61" name="Rectangle 60"/>
          <p:cNvSpPr/>
          <p:nvPr/>
        </p:nvSpPr>
        <p:spPr>
          <a:xfrm rot="12376228">
            <a:off x="3361738" y="2615113"/>
            <a:ext cx="149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Isosceles Triangle 61"/>
          <p:cNvSpPr/>
          <p:nvPr/>
        </p:nvSpPr>
        <p:spPr>
          <a:xfrm rot="17776228">
            <a:off x="3336984" y="2555767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3606738" y="252646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10</a:t>
            </a:r>
          </a:p>
        </p:txBody>
      </p:sp>
      <p:sp>
        <p:nvSpPr>
          <p:cNvPr id="64" name="Rectangle 63"/>
          <p:cNvSpPr/>
          <p:nvPr/>
        </p:nvSpPr>
        <p:spPr>
          <a:xfrm rot="20041536">
            <a:off x="3712692" y="3545243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Isosceles Triangle 64"/>
          <p:cNvSpPr/>
          <p:nvPr/>
        </p:nvSpPr>
        <p:spPr>
          <a:xfrm rot="3841536">
            <a:off x="3822616" y="348624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3957692" y="345659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3</a:t>
            </a:r>
          </a:p>
        </p:txBody>
      </p:sp>
      <p:sp>
        <p:nvSpPr>
          <p:cNvPr id="67" name="Rectangle 66"/>
          <p:cNvSpPr/>
          <p:nvPr/>
        </p:nvSpPr>
        <p:spPr>
          <a:xfrm rot="9241536">
            <a:off x="3712692" y="3745243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Isosceles Triangle 67"/>
          <p:cNvSpPr/>
          <p:nvPr/>
        </p:nvSpPr>
        <p:spPr>
          <a:xfrm rot="14641536">
            <a:off x="3687768" y="3751941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3957692" y="365659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6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423805" y="4146423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Isosceles Triangle 70"/>
          <p:cNvSpPr/>
          <p:nvPr/>
        </p:nvSpPr>
        <p:spPr>
          <a:xfrm rot="5400000">
            <a:off x="4541305" y="412027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4668805" y="405777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73" name="Rectangle 72"/>
          <p:cNvSpPr/>
          <p:nvPr/>
        </p:nvSpPr>
        <p:spPr>
          <a:xfrm rot="10800000">
            <a:off x="4423805" y="4346423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Isosceles Triangle 73"/>
          <p:cNvSpPr/>
          <p:nvPr/>
        </p:nvSpPr>
        <p:spPr>
          <a:xfrm rot="16200000">
            <a:off x="4391305" y="432027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4668805" y="425777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11</a:t>
            </a:r>
          </a:p>
        </p:txBody>
      </p:sp>
      <p:sp>
        <p:nvSpPr>
          <p:cNvPr id="76" name="Rectangle 75"/>
          <p:cNvSpPr/>
          <p:nvPr/>
        </p:nvSpPr>
        <p:spPr>
          <a:xfrm rot="19638784">
            <a:off x="5359934" y="1722295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Isosceles Triangle 76"/>
          <p:cNvSpPr/>
          <p:nvPr/>
        </p:nvSpPr>
        <p:spPr>
          <a:xfrm rot="3438784">
            <a:off x="5465557" y="1655642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5604934" y="1633645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4</a:t>
            </a:r>
          </a:p>
        </p:txBody>
      </p:sp>
      <p:sp>
        <p:nvSpPr>
          <p:cNvPr id="79" name="Rectangle 78"/>
          <p:cNvSpPr/>
          <p:nvPr/>
        </p:nvSpPr>
        <p:spPr>
          <a:xfrm rot="8838784">
            <a:off x="5359934" y="1922295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Isosceles Triangle 79"/>
          <p:cNvSpPr/>
          <p:nvPr/>
        </p:nvSpPr>
        <p:spPr>
          <a:xfrm rot="14238784">
            <a:off x="5339312" y="193664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5604934" y="1833645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8</a:t>
            </a:r>
          </a:p>
        </p:txBody>
      </p:sp>
      <p:sp>
        <p:nvSpPr>
          <p:cNvPr id="82" name="Rectangle 81"/>
          <p:cNvSpPr/>
          <p:nvPr/>
        </p:nvSpPr>
        <p:spPr>
          <a:xfrm rot="1940847">
            <a:off x="5788415" y="2850249"/>
            <a:ext cx="149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Isosceles Triangle 82"/>
          <p:cNvSpPr/>
          <p:nvPr/>
        </p:nvSpPr>
        <p:spPr>
          <a:xfrm rot="7340847">
            <a:off x="5894276" y="2864228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033415" y="2761599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1</a:t>
            </a:r>
          </a:p>
        </p:txBody>
      </p:sp>
      <p:sp>
        <p:nvSpPr>
          <p:cNvPr id="85" name="Rectangle 84"/>
          <p:cNvSpPr/>
          <p:nvPr/>
        </p:nvSpPr>
        <p:spPr>
          <a:xfrm rot="12740847">
            <a:off x="5788415" y="3050249"/>
            <a:ext cx="149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Isosceles Triangle 85"/>
          <p:cNvSpPr/>
          <p:nvPr/>
        </p:nvSpPr>
        <p:spPr>
          <a:xfrm rot="18140847">
            <a:off x="5767553" y="2983970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6033415" y="2961599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8</a:t>
            </a:r>
          </a:p>
        </p:txBody>
      </p:sp>
      <p:sp>
        <p:nvSpPr>
          <p:cNvPr id="88" name="Rectangle 87"/>
          <p:cNvSpPr/>
          <p:nvPr/>
        </p:nvSpPr>
        <p:spPr>
          <a:xfrm rot="5400000">
            <a:off x="6876635" y="2593650"/>
            <a:ext cx="1155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Isosceles Triangle 88"/>
          <p:cNvSpPr/>
          <p:nvPr/>
        </p:nvSpPr>
        <p:spPr>
          <a:xfrm rot="10800000">
            <a:off x="6901885" y="2625250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7104385" y="2505000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4</a:t>
            </a:r>
          </a:p>
        </p:txBody>
      </p:sp>
      <p:sp>
        <p:nvSpPr>
          <p:cNvPr id="91" name="Rectangle 90"/>
          <p:cNvSpPr/>
          <p:nvPr/>
        </p:nvSpPr>
        <p:spPr>
          <a:xfrm rot="16200000">
            <a:off x="6876635" y="2843650"/>
            <a:ext cx="1155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Isosceles Triangle 91"/>
          <p:cNvSpPr/>
          <p:nvPr/>
        </p:nvSpPr>
        <p:spPr>
          <a:xfrm>
            <a:off x="6901885" y="2759750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7104385" y="2755000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3</a:t>
            </a:r>
          </a:p>
        </p:txBody>
      </p:sp>
      <p:sp>
        <p:nvSpPr>
          <p:cNvPr id="94" name="Rectangle 93"/>
          <p:cNvSpPr/>
          <p:nvPr/>
        </p:nvSpPr>
        <p:spPr>
          <a:xfrm rot="1922834">
            <a:off x="7580120" y="1719913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Isosceles Triangle 94"/>
          <p:cNvSpPr/>
          <p:nvPr/>
        </p:nvSpPr>
        <p:spPr>
          <a:xfrm rot="7322834">
            <a:off x="7686191" y="173355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7825120" y="163126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97" name="Rectangle 96"/>
          <p:cNvSpPr/>
          <p:nvPr/>
        </p:nvSpPr>
        <p:spPr>
          <a:xfrm rot="12722834">
            <a:off x="7580120" y="1919913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Isosceles Triangle 97"/>
          <p:cNvSpPr/>
          <p:nvPr/>
        </p:nvSpPr>
        <p:spPr>
          <a:xfrm rot="18122834">
            <a:off x="7559050" y="1853967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7825120" y="183126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13</a:t>
            </a:r>
          </a:p>
        </p:txBody>
      </p:sp>
      <p:sp>
        <p:nvSpPr>
          <p:cNvPr id="100" name="Rectangle 99"/>
          <p:cNvSpPr/>
          <p:nvPr/>
        </p:nvSpPr>
        <p:spPr>
          <a:xfrm rot="19697319">
            <a:off x="7578136" y="3526000"/>
            <a:ext cx="149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Isosceles Triangle 100"/>
          <p:cNvSpPr/>
          <p:nvPr/>
        </p:nvSpPr>
        <p:spPr>
          <a:xfrm rot="3497319">
            <a:off x="7684439" y="3460427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7823136" y="3437350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5</a:t>
            </a:r>
          </a:p>
        </p:txBody>
      </p:sp>
      <p:sp>
        <p:nvSpPr>
          <p:cNvPr id="103" name="Rectangle 102"/>
          <p:cNvSpPr/>
          <p:nvPr/>
        </p:nvSpPr>
        <p:spPr>
          <a:xfrm rot="8897319">
            <a:off x="7578136" y="3726000"/>
            <a:ext cx="149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Isosceles Triangle 103"/>
          <p:cNvSpPr/>
          <p:nvPr/>
        </p:nvSpPr>
        <p:spPr>
          <a:xfrm rot="14297319">
            <a:off x="7556833" y="373927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7823136" y="3637350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22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00000" y="4550000"/>
            <a:ext cx="8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updated diagram. There is no point starting with SA: all arcs leaving A now have zero forward numbers.</a:t>
            </a:r>
          </a:p>
        </p:txBody>
      </p:sp>
      <p:sp>
        <p:nvSpPr>
          <p:cNvPr id="107" name="Rectangle 106"/>
          <p:cNvSpPr/>
          <p:nvPr/>
        </p:nvSpPr>
        <p:spPr>
          <a:xfrm rot="1784693">
            <a:off x="499588" y="3253302"/>
            <a:ext cx="2261146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1437426" y="3533839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1677426" y="3444339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1437426" y="3733839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1677426" y="3644339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20</a:t>
            </a:r>
          </a:p>
        </p:txBody>
      </p:sp>
      <p:sp>
        <p:nvSpPr>
          <p:cNvPr id="112" name="Rectangle 111"/>
          <p:cNvSpPr/>
          <p:nvPr/>
        </p:nvSpPr>
        <p:spPr>
          <a:xfrm rot="20041536">
            <a:off x="2482407" y="3253302"/>
            <a:ext cx="2561464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3942692" y="3546093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4182692" y="345659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3942692" y="3746093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TextBox 115"/>
          <p:cNvSpPr txBox="1"/>
          <p:nvPr/>
        </p:nvSpPr>
        <p:spPr>
          <a:xfrm>
            <a:off x="4182692" y="365659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9</a:t>
            </a:r>
          </a:p>
        </p:txBody>
      </p:sp>
      <p:sp>
        <p:nvSpPr>
          <p:cNvPr id="117" name="Rectangle 116"/>
          <p:cNvSpPr/>
          <p:nvPr/>
        </p:nvSpPr>
        <p:spPr>
          <a:xfrm rot="19638784">
            <a:off x="4747853" y="2124078"/>
            <a:ext cx="2104633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5589934" y="1723145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TextBox 118"/>
          <p:cNvSpPr txBox="1"/>
          <p:nvPr/>
        </p:nvSpPr>
        <p:spPr>
          <a:xfrm>
            <a:off x="5829934" y="1633645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5589934" y="1923145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5829934" y="1833645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122" name="Rectangle 121"/>
          <p:cNvSpPr/>
          <p:nvPr/>
        </p:nvSpPr>
        <p:spPr>
          <a:xfrm rot="5400000">
            <a:off x="5556612" y="2685000"/>
            <a:ext cx="2258447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7089385" y="2594500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7329385" y="2505000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7089385" y="2844500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TextBox 125"/>
          <p:cNvSpPr txBox="1"/>
          <p:nvPr/>
        </p:nvSpPr>
        <p:spPr>
          <a:xfrm>
            <a:off x="7329385" y="2755000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127" name="Rectangle 126"/>
          <p:cNvSpPr/>
          <p:nvPr/>
        </p:nvSpPr>
        <p:spPr>
          <a:xfrm rot="19697319">
            <a:off x="6526522" y="3253302"/>
            <a:ext cx="2134241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7808136" y="3526850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TextBox 128"/>
          <p:cNvSpPr txBox="1"/>
          <p:nvPr/>
        </p:nvSpPr>
        <p:spPr>
          <a:xfrm>
            <a:off x="8048136" y="3437350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7808136" y="3726850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TextBox 130"/>
          <p:cNvSpPr txBox="1"/>
          <p:nvPr/>
        </p:nvSpPr>
        <p:spPr>
          <a:xfrm>
            <a:off x="8048136" y="3637350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25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300000" y="4880000"/>
            <a:ext cx="85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1">
                <a:solidFill>
                  <a:srgbClr val="FF0000"/>
                </a:solidFill>
                <a:latin typeface="Calibri"/>
              </a:rPr>
              <a:t>SBCDET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– additional flow 3.  Arcs from A are now saturated, so start SB, then BC (the only exit from B). From D the only unsaturated exit is DE.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300000" y="5210000"/>
            <a:ext cx="8500000" cy="10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You cannot start at SA: all arcs leaving A are saturated. You cannot start at SB: all arcs leaving B now have zero forward numbers.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So there are no further flow-augmenting routes and the flow is maximal: 30 + 2 + 3 + 3 =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12" grpId="0" animBg="1"/>
      <p:bldP spid="117" grpId="0" animBg="1"/>
      <p:bldP spid="122" grpId="0" animBg="1"/>
      <p:bldP spid="127" grpId="0" animBg="1"/>
      <p:bldP spid="132" grpId="0" animBg="1"/>
      <p:bldP spid="108" grpId="0" animBg="1"/>
      <p:bldP spid="109" grpId="0" animBg="1"/>
      <p:bldP spid="110" grpId="0" animBg="1"/>
      <p:bldP spid="111" grpId="0" animBg="1"/>
      <p:bldP spid="113" grpId="0" animBg="1"/>
      <p:bldP spid="114" grpId="0" animBg="1"/>
      <p:bldP spid="115" grpId="0" animBg="1"/>
      <p:bldP spid="116" grpId="0" animBg="1"/>
      <p:bldP spid="118" grpId="0" animBg="1"/>
      <p:bldP spid="119" grpId="0" animBg="1"/>
      <p:bldP spid="120" grpId="0" animBg="1"/>
      <p:bldP spid="121" grpId="0" animBg="1"/>
      <p:bldP spid="123" grpId="0" animBg="1"/>
      <p:bldP spid="124" grpId="0" animBg="1"/>
      <p:bldP spid="125" grpId="0" animBg="1"/>
      <p:bldP spid="126" grpId="0" animBg="1"/>
      <p:bldP spid="128" grpId="0" animBg="1"/>
      <p:bldP spid="129" grpId="0" animBg="1"/>
      <p:bldP spid="130" grpId="0" animBg="1"/>
      <p:bldP spid="131" grpId="0" animBg="1"/>
      <p:bldP spid="133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Flow-Augmenting Routes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Drawing the final flow pattern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flow along each arc is the final number on the arrow pointing in the opposite direction to the arc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you have applied the labelling procedure correctly, the flow will satisfy the feasibility and conservation conditions</a:t>
            </a:r>
          </a:p>
        </p:txBody>
      </p:sp>
      <p:sp>
        <p:nvSpPr>
          <p:cNvPr id="5" name="Rectangle 4"/>
          <p:cNvSpPr/>
          <p:nvPr/>
        </p:nvSpPr>
        <p:spPr>
          <a:xfrm rot="19795885">
            <a:off x="3896408" y="2058103"/>
            <a:ext cx="135061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3595885">
            <a:off x="4585157" y="1987205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 rot="1784693">
            <a:off x="3898599" y="2730415"/>
            <a:ext cx="134623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Isosceles Triangle 7"/>
          <p:cNvSpPr/>
          <p:nvPr/>
        </p:nvSpPr>
        <p:spPr>
          <a:xfrm rot="7184693">
            <a:off x="4585157" y="272674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156143" y="1719750"/>
            <a:ext cx="242559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5400000">
            <a:off x="6445221" y="168268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 rot="1576228">
            <a:off x="5077186" y="2058103"/>
            <a:ext cx="152890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 rot="6976228">
            <a:off x="5865187" y="2054876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 rot="20041536">
            <a:off x="5079121" y="2730415"/>
            <a:ext cx="152503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 rot="3841536">
            <a:off x="5865187" y="265995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156143" y="3064374"/>
            <a:ext cx="242559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5400000">
            <a:off x="6445221" y="3027312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 rot="19638784">
            <a:off x="6427912" y="2058103"/>
            <a:ext cx="125304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Isosceles Triangle 17"/>
          <p:cNvSpPr/>
          <p:nvPr/>
        </p:nvSpPr>
        <p:spPr>
          <a:xfrm rot="3438784">
            <a:off x="7062167" y="1987205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 rot="1940847">
            <a:off x="6430275" y="2730415"/>
            <a:ext cx="124832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Isosceles Triangle 19"/>
          <p:cNvSpPr/>
          <p:nvPr/>
        </p:nvSpPr>
        <p:spPr>
          <a:xfrm rot="7340847">
            <a:off x="7062167" y="272674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 rot="5400000">
            <a:off x="6909428" y="2392062"/>
            <a:ext cx="134462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 rot="10800000">
            <a:off x="7536740" y="242223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 rot="1922834">
            <a:off x="7484568" y="2058103"/>
            <a:ext cx="127531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Isosceles Triangle 23"/>
          <p:cNvSpPr/>
          <p:nvPr/>
        </p:nvSpPr>
        <p:spPr>
          <a:xfrm rot="7322834">
            <a:off x="8131275" y="2054876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 rot="19697319">
            <a:off x="7486889" y="2730415"/>
            <a:ext cx="127067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Isosceles Triangle 25"/>
          <p:cNvSpPr/>
          <p:nvPr/>
        </p:nvSpPr>
        <p:spPr>
          <a:xfrm rot="3497319">
            <a:off x="8131275" y="265995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4369529" y="1800447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28" name="Oval 27"/>
          <p:cNvSpPr/>
          <p:nvPr/>
        </p:nvSpPr>
        <p:spPr>
          <a:xfrm>
            <a:off x="4370381" y="2774436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9" name="Oval 28"/>
          <p:cNvSpPr/>
          <p:nvPr/>
        </p:nvSpPr>
        <p:spPr>
          <a:xfrm>
            <a:off x="6253941" y="1438677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0" name="Oval 29"/>
          <p:cNvSpPr/>
          <p:nvPr/>
        </p:nvSpPr>
        <p:spPr>
          <a:xfrm>
            <a:off x="5649619" y="2107078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1" name="Oval 30"/>
          <p:cNvSpPr/>
          <p:nvPr/>
        </p:nvSpPr>
        <p:spPr>
          <a:xfrm>
            <a:off x="5650427" y="2466919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2" name="Oval 31"/>
          <p:cNvSpPr/>
          <p:nvPr/>
        </p:nvSpPr>
        <p:spPr>
          <a:xfrm>
            <a:off x="6253941" y="3131322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3" name="Oval 32"/>
          <p:cNvSpPr/>
          <p:nvPr/>
        </p:nvSpPr>
        <p:spPr>
          <a:xfrm>
            <a:off x="6845462" y="1804588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4" name="Oval 33"/>
          <p:cNvSpPr/>
          <p:nvPr/>
        </p:nvSpPr>
        <p:spPr>
          <a:xfrm>
            <a:off x="7032541" y="2476346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5" name="Oval 34"/>
          <p:cNvSpPr/>
          <p:nvPr/>
        </p:nvSpPr>
        <p:spPr>
          <a:xfrm>
            <a:off x="7719846" y="2285000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6" name="Oval 35"/>
          <p:cNvSpPr/>
          <p:nvPr/>
        </p:nvSpPr>
        <p:spPr>
          <a:xfrm>
            <a:off x="8099559" y="1803547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37" name="Oval 36"/>
          <p:cNvSpPr/>
          <p:nvPr/>
        </p:nvSpPr>
        <p:spPr>
          <a:xfrm>
            <a:off x="8098693" y="2771384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25</a:t>
            </a:r>
          </a:p>
        </p:txBody>
      </p:sp>
      <p:sp>
        <p:nvSpPr>
          <p:cNvPr id="38" name="Oval 37"/>
          <p:cNvSpPr/>
          <p:nvPr/>
        </p:nvSpPr>
        <p:spPr>
          <a:xfrm>
            <a:off x="3942286" y="235939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679095" y="2294394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40" name="Oval 39"/>
          <p:cNvSpPr/>
          <p:nvPr/>
        </p:nvSpPr>
        <p:spPr>
          <a:xfrm>
            <a:off x="5111143" y="1682687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006143" y="1483225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42" name="Oval 41"/>
          <p:cNvSpPr/>
          <p:nvPr/>
        </p:nvSpPr>
        <p:spPr>
          <a:xfrm>
            <a:off x="7536740" y="1682687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431740" y="1483225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44" name="Oval 43"/>
          <p:cNvSpPr/>
          <p:nvPr/>
        </p:nvSpPr>
        <p:spPr>
          <a:xfrm>
            <a:off x="6482133" y="235939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377133" y="2136203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46" name="Oval 45"/>
          <p:cNvSpPr/>
          <p:nvPr/>
        </p:nvSpPr>
        <p:spPr>
          <a:xfrm>
            <a:off x="5111143" y="3027312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006143" y="3120503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48" name="Oval 47"/>
          <p:cNvSpPr/>
          <p:nvPr/>
        </p:nvSpPr>
        <p:spPr>
          <a:xfrm>
            <a:off x="7536740" y="3027312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431740" y="3120503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50" name="Oval 49"/>
          <p:cNvSpPr/>
          <p:nvPr/>
        </p:nvSpPr>
        <p:spPr>
          <a:xfrm>
            <a:off x="8617713" y="235939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670904" y="2294394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750000" y="395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The final flow pattern has value 18 + 20 = 38 (13 + 25 arrive at T).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52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Flow-Augmenting Routes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When sending an extra flow f along a flow-augmenting route:
• subtract f from the number on each ‘forward’ arrow on the route
• add f to the number on each ‘backward’ arrow on the route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Sometimes a flow-augmenting route will reduce the flow along a particular arc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This is shown by using the arrow that points in the opposite direction to the arc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The diagram shows a capacitated directed network. The number on each arc represents the capacity of that arc. The numbers in circles represent an initial flow pattern.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  Write down the value of the initial flow.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Starting from this initial flow pattern, b  use the labelling procedure to obtain a maximum flow pattern through the network from S to T, listing each flow-augmenting route you use together with its flow.   c  Draw your final flow pattern.   d  State the value of the maximum flow through this network.</a:t>
            </a:r>
          </a:p>
        </p:txBody>
      </p:sp>
      <p:sp>
        <p:nvSpPr>
          <p:cNvPr id="6" name="Rectangle 5"/>
          <p:cNvSpPr/>
          <p:nvPr/>
        </p:nvSpPr>
        <p:spPr>
          <a:xfrm rot="19903889">
            <a:off x="3906576" y="3500842"/>
            <a:ext cx="122980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3703889">
            <a:off x="4530634" y="343465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1696111">
            <a:off x="3906576" y="4083282"/>
            <a:ext cx="122980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7096111">
            <a:off x="4530634" y="4075342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63045" y="3209622"/>
            <a:ext cx="2503472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5400000">
            <a:off x="6394955" y="317255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 rot="1497171">
            <a:off x="4934173" y="3792062"/>
            <a:ext cx="276121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6897171">
            <a:off x="6394955" y="381324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063045" y="4374502"/>
            <a:ext cx="2503472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5400000">
            <a:off x="6394955" y="433744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 rot="16200000">
            <a:off x="6984077" y="3792062"/>
            <a:ext cx="116488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>
            <a:off x="7521517" y="3696755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1669446">
            <a:off x="7494383" y="3500842"/>
            <a:ext cx="124784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7069446">
            <a:off x="8128482" y="349290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19930554">
            <a:off x="7494383" y="4083282"/>
            <a:ext cx="124784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3730554">
            <a:off x="8128482" y="401709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021627" y="3250286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3" name="Oval 22"/>
          <p:cNvSpPr/>
          <p:nvPr/>
        </p:nvSpPr>
        <p:spPr>
          <a:xfrm>
            <a:off x="4451627" y="3245286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1627" y="4129713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25" name="Oval 24"/>
          <p:cNvSpPr/>
          <p:nvPr/>
        </p:nvSpPr>
        <p:spPr>
          <a:xfrm>
            <a:off x="4451627" y="4124713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94781" y="2938958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27" name="Oval 26"/>
          <p:cNvSpPr/>
          <p:nvPr/>
        </p:nvSpPr>
        <p:spPr>
          <a:xfrm>
            <a:off x="6324781" y="2933958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91083" y="3595380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9" name="Oval 28"/>
          <p:cNvSpPr/>
          <p:nvPr/>
        </p:nvSpPr>
        <p:spPr>
          <a:xfrm>
            <a:off x="6521083" y="3590380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94781" y="4441041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1" name="Oval 30"/>
          <p:cNvSpPr/>
          <p:nvPr/>
        </p:nvSpPr>
        <p:spPr>
          <a:xfrm>
            <a:off x="6324781" y="4436041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76428" y="3690000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3" name="Oval 32"/>
          <p:cNvSpPr/>
          <p:nvPr/>
        </p:nvSpPr>
        <p:spPr>
          <a:xfrm>
            <a:off x="7806428" y="3685000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6999" y="3249671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35" name="Oval 34"/>
          <p:cNvSpPr/>
          <p:nvPr/>
        </p:nvSpPr>
        <p:spPr>
          <a:xfrm>
            <a:off x="8206999" y="3244671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76999" y="4130328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1000" i="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7" name="Oval 36"/>
          <p:cNvSpPr/>
          <p:nvPr/>
        </p:nvSpPr>
        <p:spPr>
          <a:xfrm>
            <a:off x="8206999" y="4125328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8" name="Oval 37"/>
          <p:cNvSpPr/>
          <p:nvPr/>
        </p:nvSpPr>
        <p:spPr>
          <a:xfrm>
            <a:off x="3934910" y="375500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676636" y="369000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40" name="Oval 39"/>
          <p:cNvSpPr/>
          <p:nvPr/>
        </p:nvSpPr>
        <p:spPr>
          <a:xfrm>
            <a:off x="5018045" y="3172559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913045" y="2977276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42" name="Oval 41"/>
          <p:cNvSpPr/>
          <p:nvPr/>
        </p:nvSpPr>
        <p:spPr>
          <a:xfrm>
            <a:off x="7521517" y="3172559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416517" y="2977276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44" name="Oval 43"/>
          <p:cNvSpPr/>
          <p:nvPr/>
        </p:nvSpPr>
        <p:spPr>
          <a:xfrm>
            <a:off x="7521517" y="433744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416517" y="4425714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46" name="Oval 45"/>
          <p:cNvSpPr/>
          <p:nvPr/>
        </p:nvSpPr>
        <p:spPr>
          <a:xfrm>
            <a:off x="5018045" y="433744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913045" y="4425714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48" name="Oval 47"/>
          <p:cNvSpPr/>
          <p:nvPr/>
        </p:nvSpPr>
        <p:spPr>
          <a:xfrm>
            <a:off x="8625089" y="375500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673363" y="369000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750000" y="5100000"/>
            <a:ext cx="515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The value of the initial flow is 5 + 8 = 13 (6 + 7 arriving at T).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Flow-Augmenting Routes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Rectangle 3"/>
          <p:cNvSpPr/>
          <p:nvPr/>
        </p:nvSpPr>
        <p:spPr>
          <a:xfrm rot="19903889">
            <a:off x="1121942" y="2304264"/>
            <a:ext cx="174321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3703889">
            <a:off x="2025317" y="2225922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 rot="1696111">
            <a:off x="1121942" y="3129860"/>
            <a:ext cx="174321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7096111">
            <a:off x="2025317" y="313407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761210" y="1891467"/>
            <a:ext cx="354861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5400000">
            <a:off x="4667946" y="185440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 rot="1497171">
            <a:off x="2578536" y="2717062"/>
            <a:ext cx="391395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6897171">
            <a:off x="4667946" y="276255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61210" y="3542657"/>
            <a:ext cx="354861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5400000">
            <a:off x="4667946" y="3505595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 rot="16200000">
            <a:off x="5484226" y="2717062"/>
            <a:ext cx="165119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>
            <a:off x="6264821" y="259744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 rot="1669446">
            <a:off x="6207572" y="2304264"/>
            <a:ext cx="176878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7069446">
            <a:off x="7125178" y="2308482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19930554">
            <a:off x="6207572" y="3129860"/>
            <a:ext cx="176878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3730554">
            <a:off x="7125178" y="305151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80892" y="268000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58630" y="261500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22" name="Oval 21"/>
          <p:cNvSpPr/>
          <p:nvPr/>
        </p:nvSpPr>
        <p:spPr>
          <a:xfrm>
            <a:off x="2716210" y="185440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611210" y="160473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24" name="Oval 23"/>
          <p:cNvSpPr/>
          <p:nvPr/>
        </p:nvSpPr>
        <p:spPr>
          <a:xfrm>
            <a:off x="6264821" y="185440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159821" y="160473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26" name="Oval 25"/>
          <p:cNvSpPr/>
          <p:nvPr/>
        </p:nvSpPr>
        <p:spPr>
          <a:xfrm>
            <a:off x="6264821" y="3505595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59821" y="3657857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28" name="Oval 27"/>
          <p:cNvSpPr/>
          <p:nvPr/>
        </p:nvSpPr>
        <p:spPr>
          <a:xfrm>
            <a:off x="2716210" y="3505595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611210" y="3657857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30" name="Oval 29"/>
          <p:cNvSpPr/>
          <p:nvPr/>
        </p:nvSpPr>
        <p:spPr>
          <a:xfrm>
            <a:off x="7829107" y="268000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941369" y="261500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32" name="Rectangle 31"/>
          <p:cNvSpPr/>
          <p:nvPr/>
        </p:nvSpPr>
        <p:spPr>
          <a:xfrm rot="19903889">
            <a:off x="1614207" y="1918826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3703889">
            <a:off x="1722762" y="1857155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859207" y="1830176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35" name="Rectangle 34"/>
          <p:cNvSpPr/>
          <p:nvPr/>
        </p:nvSpPr>
        <p:spPr>
          <a:xfrm rot="9103889">
            <a:off x="1614207" y="2118826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Isosceles Triangle 35"/>
          <p:cNvSpPr/>
          <p:nvPr/>
        </p:nvSpPr>
        <p:spPr>
          <a:xfrm rot="14503889">
            <a:off x="1590652" y="212819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859207" y="2030176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8</a:t>
            </a:r>
          </a:p>
        </p:txBody>
      </p:sp>
      <p:sp>
        <p:nvSpPr>
          <p:cNvPr id="38" name="Rectangle 37"/>
          <p:cNvSpPr/>
          <p:nvPr/>
        </p:nvSpPr>
        <p:spPr>
          <a:xfrm rot="1696111">
            <a:off x="1614207" y="3318473"/>
            <a:ext cx="149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Isosceles Triangle 38"/>
          <p:cNvSpPr/>
          <p:nvPr/>
        </p:nvSpPr>
        <p:spPr>
          <a:xfrm rot="7096111">
            <a:off x="1722762" y="3327844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859207" y="322982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6</a:t>
            </a:r>
          </a:p>
        </p:txBody>
      </p:sp>
      <p:sp>
        <p:nvSpPr>
          <p:cNvPr id="41" name="Rectangle 40"/>
          <p:cNvSpPr/>
          <p:nvPr/>
        </p:nvSpPr>
        <p:spPr>
          <a:xfrm rot="12496111">
            <a:off x="1614207" y="3518473"/>
            <a:ext cx="149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Isosceles Triangle 41"/>
          <p:cNvSpPr/>
          <p:nvPr/>
        </p:nvSpPr>
        <p:spPr>
          <a:xfrm rot="17896111">
            <a:off x="1590652" y="345680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859207" y="342982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5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310515" y="1467161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Isosceles Triangle 44"/>
          <p:cNvSpPr/>
          <p:nvPr/>
        </p:nvSpPr>
        <p:spPr>
          <a:xfrm rot="5400000">
            <a:off x="4428015" y="1441011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4555515" y="1378511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8</a:t>
            </a:r>
          </a:p>
        </p:txBody>
      </p:sp>
      <p:sp>
        <p:nvSpPr>
          <p:cNvPr id="47" name="Rectangle 46"/>
          <p:cNvSpPr/>
          <p:nvPr/>
        </p:nvSpPr>
        <p:spPr>
          <a:xfrm rot="10800000">
            <a:off x="4310515" y="1667161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Isosceles Triangle 47"/>
          <p:cNvSpPr/>
          <p:nvPr/>
        </p:nvSpPr>
        <p:spPr>
          <a:xfrm rot="16200000">
            <a:off x="4278015" y="1641011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555515" y="1578511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4</a:t>
            </a:r>
          </a:p>
        </p:txBody>
      </p:sp>
      <p:sp>
        <p:nvSpPr>
          <p:cNvPr id="50" name="Rectangle 49"/>
          <p:cNvSpPr/>
          <p:nvPr/>
        </p:nvSpPr>
        <p:spPr>
          <a:xfrm rot="1497171">
            <a:off x="4625431" y="2405737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Isosceles Triangle 50"/>
          <p:cNvSpPr/>
          <p:nvPr/>
        </p:nvSpPr>
        <p:spPr>
          <a:xfrm rot="6897171">
            <a:off x="4735930" y="2411227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870431" y="2317087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53" name="Rectangle 52"/>
          <p:cNvSpPr/>
          <p:nvPr/>
        </p:nvSpPr>
        <p:spPr>
          <a:xfrm rot="12297171">
            <a:off x="4625431" y="2605737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Isosceles Triangle 53"/>
          <p:cNvSpPr/>
          <p:nvPr/>
        </p:nvSpPr>
        <p:spPr>
          <a:xfrm rot="17697171">
            <a:off x="4599932" y="254794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4870431" y="2517087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4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310515" y="3770138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Isosceles Triangle 56"/>
          <p:cNvSpPr/>
          <p:nvPr/>
        </p:nvSpPr>
        <p:spPr>
          <a:xfrm rot="5400000">
            <a:off x="4428015" y="3743988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4555515" y="3681488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5</a:t>
            </a:r>
          </a:p>
        </p:txBody>
      </p:sp>
      <p:sp>
        <p:nvSpPr>
          <p:cNvPr id="59" name="Rectangle 58"/>
          <p:cNvSpPr/>
          <p:nvPr/>
        </p:nvSpPr>
        <p:spPr>
          <a:xfrm rot="10800000">
            <a:off x="4310515" y="3970138"/>
            <a:ext cx="150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Isosceles Triangle 59"/>
          <p:cNvSpPr/>
          <p:nvPr/>
        </p:nvSpPr>
        <p:spPr>
          <a:xfrm rot="16200000">
            <a:off x="4278015" y="3943988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4555515" y="3881488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5</a:t>
            </a:r>
          </a:p>
        </p:txBody>
      </p:sp>
      <p:sp>
        <p:nvSpPr>
          <p:cNvPr id="62" name="Rectangle 61"/>
          <p:cNvSpPr/>
          <p:nvPr/>
        </p:nvSpPr>
        <p:spPr>
          <a:xfrm rot="16200000">
            <a:off x="6427964" y="2593650"/>
            <a:ext cx="1155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Isosceles Triangle 62"/>
          <p:cNvSpPr/>
          <p:nvPr/>
        </p:nvSpPr>
        <p:spPr>
          <a:xfrm>
            <a:off x="6453214" y="2509750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655714" y="2505000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65" name="Rectangle 64"/>
          <p:cNvSpPr/>
          <p:nvPr/>
        </p:nvSpPr>
        <p:spPr>
          <a:xfrm rot="5400000">
            <a:off x="6427964" y="2843650"/>
            <a:ext cx="1155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Isosceles Triangle 65"/>
          <p:cNvSpPr/>
          <p:nvPr/>
        </p:nvSpPr>
        <p:spPr>
          <a:xfrm rot="10800000">
            <a:off x="6453214" y="2875250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655714" y="2755000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3</a:t>
            </a:r>
          </a:p>
        </p:txBody>
      </p:sp>
      <p:sp>
        <p:nvSpPr>
          <p:cNvPr id="68" name="Rectangle 67"/>
          <p:cNvSpPr/>
          <p:nvPr/>
        </p:nvSpPr>
        <p:spPr>
          <a:xfrm rot="1669446">
            <a:off x="7019077" y="1917637"/>
            <a:ext cx="149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Isosceles Triangle 68"/>
          <p:cNvSpPr/>
          <p:nvPr/>
        </p:nvSpPr>
        <p:spPr>
          <a:xfrm rot="7069446">
            <a:off x="7127906" y="1926494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264077" y="1828987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6</a:t>
            </a:r>
          </a:p>
        </p:txBody>
      </p:sp>
      <p:sp>
        <p:nvSpPr>
          <p:cNvPr id="71" name="Rectangle 70"/>
          <p:cNvSpPr/>
          <p:nvPr/>
        </p:nvSpPr>
        <p:spPr>
          <a:xfrm rot="12469446">
            <a:off x="7019077" y="2117637"/>
            <a:ext cx="149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Isosceles Triangle 71"/>
          <p:cNvSpPr/>
          <p:nvPr/>
        </p:nvSpPr>
        <p:spPr>
          <a:xfrm rot="17869446">
            <a:off x="6995248" y="2056480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264077" y="2028987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7</a:t>
            </a:r>
          </a:p>
        </p:txBody>
      </p:sp>
      <p:sp>
        <p:nvSpPr>
          <p:cNvPr id="74" name="Rectangle 73"/>
          <p:cNvSpPr/>
          <p:nvPr/>
        </p:nvSpPr>
        <p:spPr>
          <a:xfrm rot="19930554">
            <a:off x="7019077" y="3319662"/>
            <a:ext cx="149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Isosceles Triangle 74"/>
          <p:cNvSpPr/>
          <p:nvPr/>
        </p:nvSpPr>
        <p:spPr>
          <a:xfrm rot="3730554">
            <a:off x="7127906" y="3258505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7264077" y="3231012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77" name="Rectangle 76"/>
          <p:cNvSpPr/>
          <p:nvPr/>
        </p:nvSpPr>
        <p:spPr>
          <a:xfrm rot="9130554">
            <a:off x="7019077" y="3519662"/>
            <a:ext cx="149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Isosceles Triangle 77"/>
          <p:cNvSpPr/>
          <p:nvPr/>
        </p:nvSpPr>
        <p:spPr>
          <a:xfrm rot="14530554">
            <a:off x="6995248" y="352851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264077" y="3431012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0020C0"/>
                </a:solidFill>
                <a:latin typeface="Calibri"/>
              </a:rPr>
              <a:t>6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00000" y="4550000"/>
            <a:ext cx="8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Apply the labelling procedure.</a:t>
            </a:r>
          </a:p>
        </p:txBody>
      </p:sp>
      <p:sp>
        <p:nvSpPr>
          <p:cNvPr id="81" name="Rectangle 80"/>
          <p:cNvSpPr/>
          <p:nvPr/>
        </p:nvSpPr>
        <p:spPr>
          <a:xfrm rot="1696111">
            <a:off x="1121942" y="3097797"/>
            <a:ext cx="1743217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844207" y="3319323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2084207" y="322982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84" name="Rectangle 83"/>
          <p:cNvSpPr/>
          <p:nvPr/>
        </p:nvSpPr>
        <p:spPr>
          <a:xfrm>
            <a:off x="1844207" y="3519323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2084207" y="3429823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9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761210" y="3510595"/>
            <a:ext cx="3548611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4540515" y="3770988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4780515" y="3681488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89" name="Rectangle 88"/>
          <p:cNvSpPr/>
          <p:nvPr/>
        </p:nvSpPr>
        <p:spPr>
          <a:xfrm>
            <a:off x="4540515" y="3970988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4780515" y="3881488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9</a:t>
            </a:r>
          </a:p>
        </p:txBody>
      </p:sp>
      <p:sp>
        <p:nvSpPr>
          <p:cNvPr id="91" name="Rectangle 90"/>
          <p:cNvSpPr/>
          <p:nvPr/>
        </p:nvSpPr>
        <p:spPr>
          <a:xfrm rot="1497171">
            <a:off x="2578536" y="2685000"/>
            <a:ext cx="3913958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4855431" y="2406587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5095431" y="2317087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855431" y="2606587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5095431" y="2517087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96" name="Rectangle 95"/>
          <p:cNvSpPr/>
          <p:nvPr/>
        </p:nvSpPr>
        <p:spPr>
          <a:xfrm>
            <a:off x="2761210" y="1859404"/>
            <a:ext cx="3548611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4540515" y="1468011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4780515" y="1378511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99" name="Rectangle 98"/>
          <p:cNvSpPr/>
          <p:nvPr/>
        </p:nvSpPr>
        <p:spPr>
          <a:xfrm>
            <a:off x="4540515" y="1668011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4780515" y="1578511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101" name="Rectangle 100"/>
          <p:cNvSpPr/>
          <p:nvPr/>
        </p:nvSpPr>
        <p:spPr>
          <a:xfrm rot="1669446">
            <a:off x="6207572" y="2272202"/>
            <a:ext cx="1768784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7249077" y="1918487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7489077" y="1828987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7249077" y="2118487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7489077" y="2028987"/>
            <a:ext cx="215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1000" i="0" b="0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00000" y="4880000"/>
            <a:ext cx="85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1">
                <a:solidFill>
                  <a:srgbClr val="FF0000"/>
                </a:solidFill>
                <a:latin typeface="Calibri"/>
              </a:rPr>
              <a:t>SBDACT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– additional flow 4.  SA is saturated, so start SBD. From D, DC and DT have zero capacity, so use the backward arrow DA, then ACT.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00000" y="5210000"/>
            <a:ext cx="8500000" cy="10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This route uses the arrow from D to A, against the direction of the arc: it reduces the flow from A to D by 4. There are no further flow-augmenting routes, so the flow is maximal.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6" grpId="0" animBg="1"/>
      <p:bldP spid="91" grpId="0" animBg="1"/>
      <p:bldP spid="96" grpId="0" animBg="1"/>
      <p:bldP spid="101" grpId="0" animBg="1"/>
      <p:bldP spid="106" grpId="0" animBg="1"/>
      <p:bldP spid="82" grpId="0" animBg="1"/>
      <p:bldP spid="83" grpId="0" animBg="1"/>
      <p:bldP spid="84" grpId="0" animBg="1"/>
      <p:bldP spid="85" grpId="0" animBg="1"/>
      <p:bldP spid="87" grpId="0" animBg="1"/>
      <p:bldP spid="88" grpId="0" animBg="1"/>
      <p:bldP spid="89" grpId="0" animBg="1"/>
      <p:bldP spid="90" grpId="0" animBg="1"/>
      <p:bldP spid="92" grpId="0" animBg="1"/>
      <p:bldP spid="93" grpId="0" animBg="1"/>
      <p:bldP spid="94" grpId="0" animBg="1"/>
      <p:bldP spid="95" grpId="0" animBg="1"/>
      <p:bldP spid="97" grpId="0" animBg="1"/>
      <p:bldP spid="98" grpId="0" animBg="1"/>
      <p:bldP spid="99" grpId="0" animBg="1"/>
      <p:bldP spid="100" grpId="0" animBg="1"/>
      <p:bldP spid="102" grpId="0" animBg="1"/>
      <p:bldP spid="103" grpId="0" animBg="1"/>
      <p:bldP spid="104" grpId="0" animBg="1"/>
      <p:bldP spid="105" grpId="0" animBg="1"/>
      <p:bldP spid="107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Flow-Augmenting Routes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The value of the maximum flow is the value of the initial flow plus the values of the flow-augmenting routes</a:t>
            </a:r>
          </a:p>
        </p:txBody>
      </p:sp>
      <p:sp>
        <p:nvSpPr>
          <p:cNvPr id="5" name="Rectangle 4"/>
          <p:cNvSpPr/>
          <p:nvPr/>
        </p:nvSpPr>
        <p:spPr>
          <a:xfrm rot="19903889">
            <a:off x="3906576" y="2100842"/>
            <a:ext cx="122980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3703889">
            <a:off x="4530634" y="203465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 rot="1696111">
            <a:off x="3906576" y="2683282"/>
            <a:ext cx="122980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Isosceles Triangle 7"/>
          <p:cNvSpPr/>
          <p:nvPr/>
        </p:nvSpPr>
        <p:spPr>
          <a:xfrm rot="7096111">
            <a:off x="4530634" y="2675342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063045" y="1809622"/>
            <a:ext cx="2503472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5400000">
            <a:off x="6394955" y="177255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 rot="1497171">
            <a:off x="4934173" y="2392062"/>
            <a:ext cx="276121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 rot="6897171">
            <a:off x="6394955" y="241324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063045" y="2974502"/>
            <a:ext cx="2503472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 rot="5400000">
            <a:off x="6394955" y="293744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 rot="16200000">
            <a:off x="6984077" y="2392062"/>
            <a:ext cx="116488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7521517" y="2296755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 rot="1669446">
            <a:off x="7494383" y="2100842"/>
            <a:ext cx="124784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Isosceles Triangle 17"/>
          <p:cNvSpPr/>
          <p:nvPr/>
        </p:nvSpPr>
        <p:spPr>
          <a:xfrm rot="7069446">
            <a:off x="8128482" y="209290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 rot="19930554">
            <a:off x="7494383" y="2683282"/>
            <a:ext cx="124784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Isosceles Triangle 19"/>
          <p:cNvSpPr/>
          <p:nvPr/>
        </p:nvSpPr>
        <p:spPr>
          <a:xfrm rot="3730554">
            <a:off x="8128482" y="261709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4326627" y="1845286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2" name="Oval 21"/>
          <p:cNvSpPr/>
          <p:nvPr/>
        </p:nvSpPr>
        <p:spPr>
          <a:xfrm>
            <a:off x="4326627" y="2724713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3" name="Oval 22"/>
          <p:cNvSpPr/>
          <p:nvPr/>
        </p:nvSpPr>
        <p:spPr>
          <a:xfrm>
            <a:off x="6199781" y="1533958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4" name="Oval 23"/>
          <p:cNvSpPr/>
          <p:nvPr/>
        </p:nvSpPr>
        <p:spPr>
          <a:xfrm>
            <a:off x="6396083" y="2190380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5" name="Oval 24"/>
          <p:cNvSpPr/>
          <p:nvPr/>
        </p:nvSpPr>
        <p:spPr>
          <a:xfrm>
            <a:off x="6199781" y="3036041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6" name="Oval 25"/>
          <p:cNvSpPr/>
          <p:nvPr/>
        </p:nvSpPr>
        <p:spPr>
          <a:xfrm>
            <a:off x="7681428" y="2285000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7" name="Oval 26"/>
          <p:cNvSpPr/>
          <p:nvPr/>
        </p:nvSpPr>
        <p:spPr>
          <a:xfrm>
            <a:off x="8081999" y="1844671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28" name="Oval 27"/>
          <p:cNvSpPr/>
          <p:nvPr/>
        </p:nvSpPr>
        <p:spPr>
          <a:xfrm>
            <a:off x="8081999" y="2725328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29" name="Oval 28"/>
          <p:cNvSpPr/>
          <p:nvPr/>
        </p:nvSpPr>
        <p:spPr>
          <a:xfrm>
            <a:off x="3934910" y="235500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676636" y="229000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31" name="Oval 30"/>
          <p:cNvSpPr/>
          <p:nvPr/>
        </p:nvSpPr>
        <p:spPr>
          <a:xfrm>
            <a:off x="5018045" y="1772559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913045" y="1577276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33" name="Oval 32"/>
          <p:cNvSpPr/>
          <p:nvPr/>
        </p:nvSpPr>
        <p:spPr>
          <a:xfrm>
            <a:off x="7521517" y="1772559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416517" y="1577276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35" name="Oval 34"/>
          <p:cNvSpPr/>
          <p:nvPr/>
        </p:nvSpPr>
        <p:spPr>
          <a:xfrm>
            <a:off x="7521517" y="293744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16517" y="3025714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37" name="Oval 36"/>
          <p:cNvSpPr/>
          <p:nvPr/>
        </p:nvSpPr>
        <p:spPr>
          <a:xfrm>
            <a:off x="5018045" y="293744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913045" y="3025714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39" name="Oval 38"/>
          <p:cNvSpPr/>
          <p:nvPr/>
        </p:nvSpPr>
        <p:spPr>
          <a:xfrm>
            <a:off x="8625089" y="235500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73363" y="229000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750000" y="395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Final flow pattern shown above (AD now carries 0).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50000" y="445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  The value of the maximum flow is 13 + 4 = 17.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41" grpId="0" animBg="1"/>
      <p:bldP spid="42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Flow-Augmenting Routes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Work systematically: look at the arcs leaving S and follow arcs with spare capacity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Write out each flow-augmenting route together with its flow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In your exam you can just update your initial diagram, crossing out old values with a single neat 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1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The diagram shows a network of corridors used in evacuating a large cinema in the event of a fire. The capacity of each corridor is shown on each arc. The numbers in circles represent a possible flow of 41 people per second, from S to T. For a safety certificate it is necessary to show that it is possible for at least 70 people per second to pass from S to T.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  Use the initial flow and the labelling procedure to find a maximum flow through the network. You must list each flow-augmenting route you use, together with its flow.   b  Draw your maximal flow pattern.   c  Will the cinema achieve its safety certificate?</a:t>
            </a:r>
          </a:p>
        </p:txBody>
      </p:sp>
      <p:sp>
        <p:nvSpPr>
          <p:cNvPr id="6" name="Rectangle 5"/>
          <p:cNvSpPr/>
          <p:nvPr/>
        </p:nvSpPr>
        <p:spPr>
          <a:xfrm rot="19107199">
            <a:off x="3806564" y="3859250"/>
            <a:ext cx="146942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2907199">
            <a:off x="4551263" y="377345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991406" y="4346532"/>
            <a:ext cx="109973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5400000">
            <a:off x="4551263" y="430947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 rot="2477083">
            <a:off x="3809521" y="4829345"/>
            <a:ext cx="146350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7877083">
            <a:off x="4551263" y="484056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091145" y="3371967"/>
            <a:ext cx="245876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5400000">
            <a:off x="6398467" y="333490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 rot="1247092">
            <a:off x="5048512" y="3604432"/>
            <a:ext cx="131018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6647092">
            <a:off x="5719848" y="3590616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 rot="20244590">
            <a:off x="5040250" y="4091715"/>
            <a:ext cx="1326702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4044590">
            <a:off x="5719848" y="402917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1355410">
            <a:off x="5040250" y="4601350"/>
            <a:ext cx="1326702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6755410">
            <a:off x="5719848" y="458976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20374894">
            <a:off x="5050085" y="5084163"/>
            <a:ext cx="130703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4174894">
            <a:off x="5719848" y="502430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091145" y="5312157"/>
            <a:ext cx="245876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5400000">
            <a:off x="6398467" y="5275095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20361181">
            <a:off x="6273714" y="3604432"/>
            <a:ext cx="131854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4161181">
            <a:off x="6949678" y="3544123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1346565">
            <a:off x="6265504" y="4091715"/>
            <a:ext cx="1334962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6746565">
            <a:off x="6949678" y="408013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20253435">
            <a:off x="6265504" y="4601350"/>
            <a:ext cx="1334962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Isosceles Triangle 28"/>
          <p:cNvSpPr/>
          <p:nvPr/>
        </p:nvSpPr>
        <p:spPr>
          <a:xfrm rot="4053435">
            <a:off x="6949678" y="4538806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1216954">
            <a:off x="6275277" y="5084163"/>
            <a:ext cx="131541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6616954">
            <a:off x="6949678" y="506990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 rot="2478991">
            <a:off x="7366189" y="3859250"/>
            <a:ext cx="147612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7878991">
            <a:off x="8114687" y="3870915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549913" y="4346532"/>
            <a:ext cx="110868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Isosceles Triangle 34"/>
          <p:cNvSpPr/>
          <p:nvPr/>
        </p:nvSpPr>
        <p:spPr>
          <a:xfrm rot="5400000">
            <a:off x="8114687" y="430947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 rot="19136711">
            <a:off x="7369133" y="4829345"/>
            <a:ext cx="147023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2936711">
            <a:off x="8114687" y="474400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003863" y="3624694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39" name="Oval 38"/>
          <p:cNvSpPr/>
          <p:nvPr/>
        </p:nvSpPr>
        <p:spPr>
          <a:xfrm>
            <a:off x="4433863" y="3619694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76263" y="4067439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32</a:t>
            </a:r>
          </a:p>
        </p:txBody>
      </p:sp>
      <p:sp>
        <p:nvSpPr>
          <p:cNvPr id="41" name="Oval 40"/>
          <p:cNvSpPr/>
          <p:nvPr/>
        </p:nvSpPr>
        <p:spPr>
          <a:xfrm>
            <a:off x="4606263" y="4062439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004470" y="4860311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43" name="Oval 42"/>
          <p:cNvSpPr/>
          <p:nvPr/>
        </p:nvSpPr>
        <p:spPr>
          <a:xfrm>
            <a:off x="4434470" y="4855311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00529" y="3092873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45" name="Oval 44"/>
          <p:cNvSpPr/>
          <p:nvPr/>
        </p:nvSpPr>
        <p:spPr>
          <a:xfrm>
            <a:off x="6330529" y="3087873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159535" y="3644633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7" name="Oval 46"/>
          <p:cNvSpPr/>
          <p:nvPr/>
        </p:nvSpPr>
        <p:spPr>
          <a:xfrm>
            <a:off x="5589535" y="3639633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412852" y="4127619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9" name="Oval 48"/>
          <p:cNvSpPr/>
          <p:nvPr/>
        </p:nvSpPr>
        <p:spPr>
          <a:xfrm>
            <a:off x="5842852" y="4122619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154352" y="4637255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51" name="Oval 50"/>
          <p:cNvSpPr/>
          <p:nvPr/>
        </p:nvSpPr>
        <p:spPr>
          <a:xfrm>
            <a:off x="5584352" y="4632255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283086" y="4793392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53" name="Oval 52"/>
          <p:cNvSpPr/>
          <p:nvPr/>
        </p:nvSpPr>
        <p:spPr>
          <a:xfrm>
            <a:off x="5713086" y="4788392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900529" y="5387126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55" name="Oval 54"/>
          <p:cNvSpPr/>
          <p:nvPr/>
        </p:nvSpPr>
        <p:spPr>
          <a:xfrm>
            <a:off x="6330529" y="5382126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512255" y="3313462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57" name="Oval 56"/>
          <p:cNvSpPr/>
          <p:nvPr/>
        </p:nvSpPr>
        <p:spPr>
          <a:xfrm>
            <a:off x="6942255" y="3308462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580569" y="3826029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59" name="Oval 58"/>
          <p:cNvSpPr/>
          <p:nvPr/>
        </p:nvSpPr>
        <p:spPr>
          <a:xfrm>
            <a:off x="7010569" y="3821029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445402" y="4335665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61" name="Oval 60"/>
          <p:cNvSpPr/>
          <p:nvPr/>
        </p:nvSpPr>
        <p:spPr>
          <a:xfrm>
            <a:off x="6875402" y="4330665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451618" y="5148155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63" name="Oval 62"/>
          <p:cNvSpPr/>
          <p:nvPr/>
        </p:nvSpPr>
        <p:spPr>
          <a:xfrm>
            <a:off x="6881618" y="5143155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801132" y="3624223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65" name="Oval 64"/>
          <p:cNvSpPr/>
          <p:nvPr/>
        </p:nvSpPr>
        <p:spPr>
          <a:xfrm>
            <a:off x="8231132" y="3619223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684253" y="4421501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31</a:t>
            </a:r>
          </a:p>
        </p:txBody>
      </p:sp>
      <p:sp>
        <p:nvSpPr>
          <p:cNvPr id="67" name="Oval 66"/>
          <p:cNvSpPr/>
          <p:nvPr/>
        </p:nvSpPr>
        <p:spPr>
          <a:xfrm>
            <a:off x="8114253" y="4416501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800524" y="4860778"/>
            <a:ext cx="4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r"/>
            <a:r>
              <a:rPr sz="900" i="0" b="0">
                <a:solidFill>
                  <a:srgbClr val="000000"/>
                </a:solidFill>
                <a:latin typeface="Calibri"/>
              </a:rPr>
              <a:t>25</a:t>
            </a:r>
          </a:p>
        </p:txBody>
      </p:sp>
      <p:sp>
        <p:nvSpPr>
          <p:cNvPr id="69" name="Oval 68"/>
          <p:cNvSpPr/>
          <p:nvPr/>
        </p:nvSpPr>
        <p:spPr>
          <a:xfrm>
            <a:off x="8230524" y="4855778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80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70" name="Oval 69"/>
          <p:cNvSpPr/>
          <p:nvPr/>
        </p:nvSpPr>
        <p:spPr>
          <a:xfrm>
            <a:off x="3946406" y="430947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3680468" y="424447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72" name="Oval 71"/>
          <p:cNvSpPr/>
          <p:nvPr/>
        </p:nvSpPr>
        <p:spPr>
          <a:xfrm>
            <a:off x="5046145" y="333490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4941145" y="3133107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74" name="Oval 73"/>
          <p:cNvSpPr/>
          <p:nvPr/>
        </p:nvSpPr>
        <p:spPr>
          <a:xfrm>
            <a:off x="7504913" y="333490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7399913" y="3133107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76" name="Oval 75"/>
          <p:cNvSpPr/>
          <p:nvPr/>
        </p:nvSpPr>
        <p:spPr>
          <a:xfrm>
            <a:off x="6271059" y="3799835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166059" y="3573897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78" name="Oval 77"/>
          <p:cNvSpPr/>
          <p:nvPr/>
        </p:nvSpPr>
        <p:spPr>
          <a:xfrm>
            <a:off x="5046145" y="430947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900911" y="408353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80" name="Oval 79"/>
          <p:cNvSpPr/>
          <p:nvPr/>
        </p:nvSpPr>
        <p:spPr>
          <a:xfrm>
            <a:off x="7504913" y="430947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440147" y="408353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G</a:t>
            </a:r>
          </a:p>
        </p:txBody>
      </p:sp>
      <p:sp>
        <p:nvSpPr>
          <p:cNvPr id="82" name="Oval 81"/>
          <p:cNvSpPr/>
          <p:nvPr/>
        </p:nvSpPr>
        <p:spPr>
          <a:xfrm>
            <a:off x="6271059" y="4819105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6166059" y="492309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84" name="Oval 83"/>
          <p:cNvSpPr/>
          <p:nvPr/>
        </p:nvSpPr>
        <p:spPr>
          <a:xfrm>
            <a:off x="5046145" y="5275095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4941145" y="537103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86" name="Oval 85"/>
          <p:cNvSpPr/>
          <p:nvPr/>
        </p:nvSpPr>
        <p:spPr>
          <a:xfrm>
            <a:off x="7504913" y="5275095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7399913" y="537103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H</a:t>
            </a:r>
          </a:p>
        </p:txBody>
      </p:sp>
      <p:sp>
        <p:nvSpPr>
          <p:cNvPr id="88" name="Oval 87"/>
          <p:cNvSpPr/>
          <p:nvPr/>
        </p:nvSpPr>
        <p:spPr>
          <a:xfrm>
            <a:off x="8613593" y="430947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8669531" y="424447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Flow-Augmenting Routes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Rectangle 3"/>
          <p:cNvSpPr/>
          <p:nvPr/>
        </p:nvSpPr>
        <p:spPr>
          <a:xfrm rot="18532189">
            <a:off x="791814" y="2055687"/>
            <a:ext cx="249244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2332189">
            <a:off x="2071245" y="192159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255967" y="3025964"/>
            <a:ext cx="156414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5400000">
            <a:off x="2071245" y="298890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3052315">
            <a:off x="798732" y="3987339"/>
            <a:ext cx="247861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8452315">
            <a:off x="2071245" y="404641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20108" y="1085410"/>
            <a:ext cx="349706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5400000">
            <a:off x="4698494" y="104834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 rot="1679135">
            <a:off x="2704760" y="1548295"/>
            <a:ext cx="197287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7079135">
            <a:off x="3733304" y="155752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 rot="19786799">
            <a:off x="2683108" y="2518571"/>
            <a:ext cx="201617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3586799">
            <a:off x="3733304" y="243076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 rot="1813201">
            <a:off x="2683108" y="3533356"/>
            <a:ext cx="201617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7213201">
            <a:off x="3733304" y="3547033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19948375">
            <a:off x="2708906" y="4494731"/>
            <a:ext cx="196457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3748375">
            <a:off x="3733304" y="441227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820108" y="4948714"/>
            <a:ext cx="349706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5400000">
            <a:off x="4698494" y="491165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19931204">
            <a:off x="4447674" y="1548295"/>
            <a:ext cx="198410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3731204">
            <a:off x="5482473" y="146494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1802347">
            <a:off x="4426142" y="2518571"/>
            <a:ext cx="202717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7202347">
            <a:off x="5482473" y="253224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19797653">
            <a:off x="4426142" y="3533356"/>
            <a:ext cx="202717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3597653">
            <a:off x="5482473" y="344555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1641399">
            <a:off x="4451796" y="4494731"/>
            <a:ext cx="197586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Isosceles Triangle 28"/>
          <p:cNvSpPr/>
          <p:nvPr/>
        </p:nvSpPr>
        <p:spPr>
          <a:xfrm rot="7041399">
            <a:off x="5482473" y="450306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3054199">
            <a:off x="5855380" y="2055687"/>
            <a:ext cx="250044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8454199">
            <a:off x="7139446" y="2115652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317174" y="3025964"/>
            <a:ext cx="157685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5400000">
            <a:off x="7139446" y="298890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18561323">
            <a:off x="5862276" y="3987339"/>
            <a:ext cx="248665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Isosceles Triangle 34"/>
          <p:cNvSpPr/>
          <p:nvPr/>
        </p:nvSpPr>
        <p:spPr>
          <a:xfrm rot="2361323">
            <a:off x="7139446" y="385413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210967" y="298890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77068" y="2923901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38" name="Oval 37"/>
          <p:cNvSpPr/>
          <p:nvPr/>
        </p:nvSpPr>
        <p:spPr>
          <a:xfrm>
            <a:off x="2775108" y="1048348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670108" y="788784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40" name="Oval 39"/>
          <p:cNvSpPr/>
          <p:nvPr/>
        </p:nvSpPr>
        <p:spPr>
          <a:xfrm>
            <a:off x="6272174" y="1048348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167174" y="788784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42" name="Oval 41"/>
          <p:cNvSpPr/>
          <p:nvPr/>
        </p:nvSpPr>
        <p:spPr>
          <a:xfrm>
            <a:off x="4517283" y="1974116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12283" y="1680217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44" name="Oval 43"/>
          <p:cNvSpPr/>
          <p:nvPr/>
        </p:nvSpPr>
        <p:spPr>
          <a:xfrm>
            <a:off x="2775108" y="298890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2612884" y="269500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46" name="Oval 45"/>
          <p:cNvSpPr/>
          <p:nvPr/>
        </p:nvSpPr>
        <p:spPr>
          <a:xfrm>
            <a:off x="6272174" y="298890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224399" y="269500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G</a:t>
            </a:r>
          </a:p>
        </p:txBody>
      </p:sp>
      <p:sp>
        <p:nvSpPr>
          <p:cNvPr id="48" name="Oval 47"/>
          <p:cNvSpPr/>
          <p:nvPr/>
        </p:nvSpPr>
        <p:spPr>
          <a:xfrm>
            <a:off x="4517283" y="4003686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412283" y="417903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50" name="Oval 49"/>
          <p:cNvSpPr/>
          <p:nvPr/>
        </p:nvSpPr>
        <p:spPr>
          <a:xfrm>
            <a:off x="2775108" y="491165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2670108" y="507555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52" name="Oval 51"/>
          <p:cNvSpPr/>
          <p:nvPr/>
        </p:nvSpPr>
        <p:spPr>
          <a:xfrm>
            <a:off x="6272174" y="491165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167174" y="507555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H</a:t>
            </a:r>
          </a:p>
        </p:txBody>
      </p:sp>
      <p:sp>
        <p:nvSpPr>
          <p:cNvPr id="54" name="Oval 53"/>
          <p:cNvSpPr/>
          <p:nvPr/>
        </p:nvSpPr>
        <p:spPr>
          <a:xfrm>
            <a:off x="7849032" y="298890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972931" y="2923901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56" name="Rectangle 55"/>
          <p:cNvSpPr/>
          <p:nvPr/>
        </p:nvSpPr>
        <p:spPr>
          <a:xfrm rot="18532189">
            <a:off x="1239867" y="1756805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Isosceles Triangle 56"/>
          <p:cNvSpPr/>
          <p:nvPr/>
        </p:nvSpPr>
        <p:spPr>
          <a:xfrm rot="2332189">
            <a:off x="1309089" y="1681994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1447367" y="1668155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4</a:t>
            </a:r>
          </a:p>
        </p:txBody>
      </p:sp>
      <p:sp>
        <p:nvSpPr>
          <p:cNvPr id="59" name="Rectangle 58"/>
          <p:cNvSpPr/>
          <p:nvPr/>
        </p:nvSpPr>
        <p:spPr>
          <a:xfrm rot="7732189">
            <a:off x="1239867" y="1926805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Isosceles Triangle 59"/>
          <p:cNvSpPr/>
          <p:nvPr/>
        </p:nvSpPr>
        <p:spPr>
          <a:xfrm rot="13132189">
            <a:off x="1230645" y="194931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447367" y="1838155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11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928745" y="259920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Isosceles Triangle 62"/>
          <p:cNvSpPr/>
          <p:nvPr/>
        </p:nvSpPr>
        <p:spPr>
          <a:xfrm rot="5400000">
            <a:off x="2021245" y="257305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2136245" y="251055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22</a:t>
            </a:r>
          </a:p>
        </p:txBody>
      </p:sp>
      <p:sp>
        <p:nvSpPr>
          <p:cNvPr id="65" name="Rectangle 64"/>
          <p:cNvSpPr/>
          <p:nvPr/>
        </p:nvSpPr>
        <p:spPr>
          <a:xfrm rot="10800000">
            <a:off x="1928745" y="276920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Isosceles Triangle 65"/>
          <p:cNvSpPr/>
          <p:nvPr/>
        </p:nvSpPr>
        <p:spPr>
          <a:xfrm rot="16200000">
            <a:off x="1896245" y="274305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2136245" y="268055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10</a:t>
            </a:r>
          </a:p>
        </p:txBody>
      </p:sp>
      <p:sp>
        <p:nvSpPr>
          <p:cNvPr id="68" name="Rectangle 67"/>
          <p:cNvSpPr/>
          <p:nvPr/>
        </p:nvSpPr>
        <p:spPr>
          <a:xfrm rot="3052315">
            <a:off x="1240841" y="4120598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Isosceles Triangle 68"/>
          <p:cNvSpPr/>
          <p:nvPr/>
        </p:nvSpPr>
        <p:spPr>
          <a:xfrm rot="8452315">
            <a:off x="1310282" y="4142932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1448341" y="403194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10</a:t>
            </a:r>
          </a:p>
        </p:txBody>
      </p:sp>
      <p:sp>
        <p:nvSpPr>
          <p:cNvPr id="71" name="Rectangle 70"/>
          <p:cNvSpPr/>
          <p:nvPr/>
        </p:nvSpPr>
        <p:spPr>
          <a:xfrm rot="13852315">
            <a:off x="1240841" y="4290598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Isosceles Triangle 71"/>
          <p:cNvSpPr/>
          <p:nvPr/>
        </p:nvSpPr>
        <p:spPr>
          <a:xfrm rot="19252315">
            <a:off x="1231400" y="4215965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1448341" y="420194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20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206288" y="1345346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Isosceles Triangle 74"/>
          <p:cNvSpPr/>
          <p:nvPr/>
        </p:nvSpPr>
        <p:spPr>
          <a:xfrm rot="5400000">
            <a:off x="4298788" y="131919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4413788" y="1256696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77" name="Rectangle 76"/>
          <p:cNvSpPr/>
          <p:nvPr/>
        </p:nvSpPr>
        <p:spPr>
          <a:xfrm rot="10800000">
            <a:off x="4206288" y="1515346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Isosceles Triangle 77"/>
          <p:cNvSpPr/>
          <p:nvPr/>
        </p:nvSpPr>
        <p:spPr>
          <a:xfrm rot="16200000">
            <a:off x="4173788" y="148919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413788" y="1426696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11</a:t>
            </a:r>
          </a:p>
        </p:txBody>
      </p:sp>
      <p:sp>
        <p:nvSpPr>
          <p:cNvPr id="80" name="Rectangle 79"/>
          <p:cNvSpPr/>
          <p:nvPr/>
        </p:nvSpPr>
        <p:spPr>
          <a:xfrm rot="1679135">
            <a:off x="3255471" y="172179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Isosceles Triangle 80"/>
          <p:cNvSpPr/>
          <p:nvPr/>
        </p:nvSpPr>
        <p:spPr>
          <a:xfrm rot="7079135">
            <a:off x="3340663" y="1724971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3462971" y="163314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10</a:t>
            </a:r>
          </a:p>
        </p:txBody>
      </p:sp>
      <p:sp>
        <p:nvSpPr>
          <p:cNvPr id="83" name="Rectangle 82"/>
          <p:cNvSpPr/>
          <p:nvPr/>
        </p:nvSpPr>
        <p:spPr>
          <a:xfrm rot="12479135">
            <a:off x="3255471" y="189179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Isosceles Triangle 83"/>
          <p:cNvSpPr/>
          <p:nvPr/>
        </p:nvSpPr>
        <p:spPr>
          <a:xfrm rot="17879135">
            <a:off x="3230279" y="1836315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3462971" y="180314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86" name="Rectangle 85"/>
          <p:cNvSpPr/>
          <p:nvPr/>
        </p:nvSpPr>
        <p:spPr>
          <a:xfrm rot="19786799">
            <a:off x="3763619" y="2681106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Isosceles Triangle 86"/>
          <p:cNvSpPr/>
          <p:nvPr/>
        </p:nvSpPr>
        <p:spPr>
          <a:xfrm rot="3586799">
            <a:off x="3847625" y="262349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3971119" y="2592456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89" name="Rectangle 88"/>
          <p:cNvSpPr/>
          <p:nvPr/>
        </p:nvSpPr>
        <p:spPr>
          <a:xfrm rot="8986799">
            <a:off x="3763619" y="2851106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Isosceles Triangle 89"/>
          <p:cNvSpPr/>
          <p:nvPr/>
        </p:nvSpPr>
        <p:spPr>
          <a:xfrm rot="14386799">
            <a:off x="3739613" y="2856414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3971119" y="2762456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10</a:t>
            </a:r>
          </a:p>
        </p:txBody>
      </p:sp>
      <p:sp>
        <p:nvSpPr>
          <p:cNvPr id="92" name="Rectangle 91"/>
          <p:cNvSpPr/>
          <p:nvPr/>
        </p:nvSpPr>
        <p:spPr>
          <a:xfrm rot="1813201">
            <a:off x="3589402" y="3102517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Isosceles Triangle 92"/>
          <p:cNvSpPr/>
          <p:nvPr/>
        </p:nvSpPr>
        <p:spPr>
          <a:xfrm rot="7213201">
            <a:off x="3673408" y="3107825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3796902" y="3013867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18</a:t>
            </a:r>
          </a:p>
        </p:txBody>
      </p:sp>
      <p:sp>
        <p:nvSpPr>
          <p:cNvPr id="95" name="Rectangle 94"/>
          <p:cNvSpPr/>
          <p:nvPr/>
        </p:nvSpPr>
        <p:spPr>
          <a:xfrm rot="12613201">
            <a:off x="3589402" y="3272517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Isosceles Triangle 95"/>
          <p:cNvSpPr/>
          <p:nvPr/>
        </p:nvSpPr>
        <p:spPr>
          <a:xfrm rot="18013201">
            <a:off x="3565395" y="3214910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3796902" y="3183867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98" name="Rectangle 97"/>
          <p:cNvSpPr/>
          <p:nvPr/>
        </p:nvSpPr>
        <p:spPr>
          <a:xfrm rot="19948375">
            <a:off x="3432120" y="4061442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Isosceles Triangle 98"/>
          <p:cNvSpPr/>
          <p:nvPr/>
        </p:nvSpPr>
        <p:spPr>
          <a:xfrm rot="3748375">
            <a:off x="3517544" y="400640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3639620" y="397279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20</a:t>
            </a:r>
          </a:p>
        </p:txBody>
      </p:sp>
      <p:sp>
        <p:nvSpPr>
          <p:cNvPr id="101" name="Rectangle 100"/>
          <p:cNvSpPr/>
          <p:nvPr/>
        </p:nvSpPr>
        <p:spPr>
          <a:xfrm rot="9148375">
            <a:off x="3432120" y="4231442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Isosceles Triangle 101"/>
          <p:cNvSpPr/>
          <p:nvPr/>
        </p:nvSpPr>
        <p:spPr>
          <a:xfrm rot="14548375">
            <a:off x="3406695" y="4234177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3639620" y="414279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4206288" y="452195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Isosceles Triangle 104"/>
          <p:cNvSpPr/>
          <p:nvPr/>
        </p:nvSpPr>
        <p:spPr>
          <a:xfrm rot="5400000">
            <a:off x="4298788" y="449580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4413788" y="443330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107" name="Rectangle 106"/>
          <p:cNvSpPr/>
          <p:nvPr/>
        </p:nvSpPr>
        <p:spPr>
          <a:xfrm rot="10800000">
            <a:off x="4206288" y="469195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Isosceles Triangle 107"/>
          <p:cNvSpPr/>
          <p:nvPr/>
        </p:nvSpPr>
        <p:spPr>
          <a:xfrm rot="16200000">
            <a:off x="4173788" y="466580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4413788" y="460330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20</a:t>
            </a:r>
          </a:p>
        </p:txBody>
      </p:sp>
      <p:sp>
        <p:nvSpPr>
          <p:cNvPr id="110" name="Rectangle 109"/>
          <p:cNvSpPr/>
          <p:nvPr/>
        </p:nvSpPr>
        <p:spPr>
          <a:xfrm rot="19931204">
            <a:off x="5179770" y="1114911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Isosceles Triangle 110"/>
          <p:cNvSpPr/>
          <p:nvPr/>
        </p:nvSpPr>
        <p:spPr>
          <a:xfrm rot="3731204">
            <a:off x="5265049" y="105959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5387270" y="1026261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5</a:t>
            </a:r>
          </a:p>
        </p:txBody>
      </p:sp>
      <p:sp>
        <p:nvSpPr>
          <p:cNvPr id="113" name="Rectangle 112"/>
          <p:cNvSpPr/>
          <p:nvPr/>
        </p:nvSpPr>
        <p:spPr>
          <a:xfrm rot="9131204">
            <a:off x="5179770" y="1284911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Isosceles Triangle 113"/>
          <p:cNvSpPr/>
          <p:nvPr/>
        </p:nvSpPr>
        <p:spPr>
          <a:xfrm rot="14531204">
            <a:off x="5154490" y="128792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5387270" y="1196261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116" name="Rectangle 115"/>
          <p:cNvSpPr/>
          <p:nvPr/>
        </p:nvSpPr>
        <p:spPr>
          <a:xfrm rot="1802347">
            <a:off x="5424105" y="2137928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Isosceles Triangle 116"/>
          <p:cNvSpPr/>
          <p:nvPr/>
        </p:nvSpPr>
        <p:spPr>
          <a:xfrm rot="7202347">
            <a:off x="5508211" y="2143065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5631605" y="204927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6</a:t>
            </a:r>
          </a:p>
        </p:txBody>
      </p:sp>
      <p:sp>
        <p:nvSpPr>
          <p:cNvPr id="119" name="Rectangle 118"/>
          <p:cNvSpPr/>
          <p:nvPr/>
        </p:nvSpPr>
        <p:spPr>
          <a:xfrm rot="12602347">
            <a:off x="5424105" y="2307928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Isosceles Triangle 119"/>
          <p:cNvSpPr/>
          <p:nvPr/>
        </p:nvSpPr>
        <p:spPr>
          <a:xfrm rot="18002347">
            <a:off x="5400000" y="2250491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5631605" y="221927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10</a:t>
            </a:r>
          </a:p>
        </p:txBody>
      </p:sp>
      <p:sp>
        <p:nvSpPr>
          <p:cNvPr id="122" name="Rectangle 121"/>
          <p:cNvSpPr/>
          <p:nvPr/>
        </p:nvSpPr>
        <p:spPr>
          <a:xfrm rot="19797653">
            <a:off x="5080351" y="3152712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Isosceles Triangle 122"/>
          <p:cNvSpPr/>
          <p:nvPr/>
        </p:nvSpPr>
        <p:spPr>
          <a:xfrm rot="3597653">
            <a:off x="5164457" y="309527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5287851" y="306406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22</a:t>
            </a:r>
          </a:p>
        </p:txBody>
      </p:sp>
      <p:sp>
        <p:nvSpPr>
          <p:cNvPr id="125" name="Rectangle 124"/>
          <p:cNvSpPr/>
          <p:nvPr/>
        </p:nvSpPr>
        <p:spPr>
          <a:xfrm rot="8997653">
            <a:off x="5080351" y="3322712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Isosceles Triangle 125"/>
          <p:cNvSpPr/>
          <p:nvPr/>
        </p:nvSpPr>
        <p:spPr>
          <a:xfrm rot="14397653">
            <a:off x="5056246" y="332784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5287851" y="323406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128" name="Rectangle 127"/>
          <p:cNvSpPr/>
          <p:nvPr/>
        </p:nvSpPr>
        <p:spPr>
          <a:xfrm rot="1641399">
            <a:off x="5094450" y="4716268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Isosceles Triangle 128"/>
          <p:cNvSpPr/>
          <p:nvPr/>
        </p:nvSpPr>
        <p:spPr>
          <a:xfrm rot="7041399">
            <a:off x="5179960" y="4718838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TextBox 129"/>
          <p:cNvSpPr txBox="1"/>
          <p:nvPr/>
        </p:nvSpPr>
        <p:spPr>
          <a:xfrm>
            <a:off x="5301950" y="462761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8</a:t>
            </a:r>
          </a:p>
        </p:txBody>
      </p:sp>
      <p:sp>
        <p:nvSpPr>
          <p:cNvPr id="131" name="Rectangle 130"/>
          <p:cNvSpPr/>
          <p:nvPr/>
        </p:nvSpPr>
        <p:spPr>
          <a:xfrm rot="12441399">
            <a:off x="5094450" y="4886268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Isosceles Triangle 131"/>
          <p:cNvSpPr/>
          <p:nvPr/>
        </p:nvSpPr>
        <p:spPr>
          <a:xfrm rot="17841399">
            <a:off x="5068940" y="4831397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TextBox 132"/>
          <p:cNvSpPr txBox="1"/>
          <p:nvPr/>
        </p:nvSpPr>
        <p:spPr>
          <a:xfrm>
            <a:off x="5301950" y="479761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134" name="Rectangle 133"/>
          <p:cNvSpPr/>
          <p:nvPr/>
        </p:nvSpPr>
        <p:spPr>
          <a:xfrm rot="3054199">
            <a:off x="7184570" y="1755748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Isosceles Triangle 134"/>
          <p:cNvSpPr/>
          <p:nvPr/>
        </p:nvSpPr>
        <p:spPr>
          <a:xfrm rot="8454199">
            <a:off x="7253984" y="1778104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TextBox 135"/>
          <p:cNvSpPr txBox="1"/>
          <p:nvPr/>
        </p:nvSpPr>
        <p:spPr>
          <a:xfrm>
            <a:off x="7392070" y="166709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9</a:t>
            </a:r>
          </a:p>
        </p:txBody>
      </p:sp>
      <p:sp>
        <p:nvSpPr>
          <p:cNvPr id="137" name="Rectangle 136"/>
          <p:cNvSpPr/>
          <p:nvPr/>
        </p:nvSpPr>
        <p:spPr>
          <a:xfrm rot="13854199">
            <a:off x="7184570" y="1925748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8" name="Isosceles Triangle 137"/>
          <p:cNvSpPr/>
          <p:nvPr/>
        </p:nvSpPr>
        <p:spPr>
          <a:xfrm rot="19254199">
            <a:off x="7175155" y="185109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TextBox 138"/>
          <p:cNvSpPr txBox="1"/>
          <p:nvPr/>
        </p:nvSpPr>
        <p:spPr>
          <a:xfrm>
            <a:off x="7392070" y="183709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11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6918103" y="3285899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1" name="Isosceles Triangle 140"/>
          <p:cNvSpPr/>
          <p:nvPr/>
        </p:nvSpPr>
        <p:spPr>
          <a:xfrm rot="5400000">
            <a:off x="7010603" y="325974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TextBox 141"/>
          <p:cNvSpPr txBox="1"/>
          <p:nvPr/>
        </p:nvSpPr>
        <p:spPr>
          <a:xfrm>
            <a:off x="7125603" y="3197249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21</a:t>
            </a:r>
          </a:p>
        </p:txBody>
      </p:sp>
      <p:sp>
        <p:nvSpPr>
          <p:cNvPr id="143" name="Rectangle 142"/>
          <p:cNvSpPr/>
          <p:nvPr/>
        </p:nvSpPr>
        <p:spPr>
          <a:xfrm rot="10800000">
            <a:off x="6918103" y="3455899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4" name="Isosceles Triangle 143"/>
          <p:cNvSpPr/>
          <p:nvPr/>
        </p:nvSpPr>
        <p:spPr>
          <a:xfrm rot="16200000">
            <a:off x="6885603" y="342974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TextBox 144"/>
          <p:cNvSpPr txBox="1"/>
          <p:nvPr/>
        </p:nvSpPr>
        <p:spPr>
          <a:xfrm>
            <a:off x="7125603" y="3367249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10</a:t>
            </a:r>
          </a:p>
        </p:txBody>
      </p:sp>
      <p:sp>
        <p:nvSpPr>
          <p:cNvPr id="146" name="Rectangle 145"/>
          <p:cNvSpPr/>
          <p:nvPr/>
        </p:nvSpPr>
        <p:spPr>
          <a:xfrm rot="18561323">
            <a:off x="7183590" y="412165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7" name="Isosceles Triangle 146"/>
          <p:cNvSpPr/>
          <p:nvPr/>
        </p:nvSpPr>
        <p:spPr>
          <a:xfrm rot="2361323">
            <a:off x="7253223" y="404717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8" name="TextBox 147"/>
          <p:cNvSpPr txBox="1"/>
          <p:nvPr/>
        </p:nvSpPr>
        <p:spPr>
          <a:xfrm>
            <a:off x="7391090" y="403300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5</a:t>
            </a:r>
          </a:p>
        </p:txBody>
      </p:sp>
      <p:sp>
        <p:nvSpPr>
          <p:cNvPr id="149" name="Rectangle 148"/>
          <p:cNvSpPr/>
          <p:nvPr/>
        </p:nvSpPr>
        <p:spPr>
          <a:xfrm rot="7761323">
            <a:off x="7183590" y="429165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0" name="Isosceles Triangle 149"/>
          <p:cNvSpPr/>
          <p:nvPr/>
        </p:nvSpPr>
        <p:spPr>
          <a:xfrm rot="13161323">
            <a:off x="7173957" y="4313830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TextBox 150"/>
          <p:cNvSpPr txBox="1"/>
          <p:nvPr/>
        </p:nvSpPr>
        <p:spPr>
          <a:xfrm>
            <a:off x="7391090" y="420300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20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00000" y="5450000"/>
            <a:ext cx="8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Apply the labelling procedure to the initial flow of 41.</a:t>
            </a:r>
          </a:p>
        </p:txBody>
      </p:sp>
      <p:sp>
        <p:nvSpPr>
          <p:cNvPr id="153" name="Rectangle 152"/>
          <p:cNvSpPr/>
          <p:nvPr/>
        </p:nvSpPr>
        <p:spPr>
          <a:xfrm rot="18532189">
            <a:off x="791814" y="2023624"/>
            <a:ext cx="2492446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>
            <a:off x="1432367" y="1757655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5" name="TextBox 154"/>
          <p:cNvSpPr txBox="1"/>
          <p:nvPr/>
        </p:nvSpPr>
        <p:spPr>
          <a:xfrm>
            <a:off x="1647367" y="1668155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156" name="Rectangle 155"/>
          <p:cNvSpPr/>
          <p:nvPr/>
        </p:nvSpPr>
        <p:spPr>
          <a:xfrm>
            <a:off x="1432367" y="1927655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7" name="TextBox 156"/>
          <p:cNvSpPr txBox="1"/>
          <p:nvPr/>
        </p:nvSpPr>
        <p:spPr>
          <a:xfrm>
            <a:off x="1647367" y="1838155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15</a:t>
            </a:r>
          </a:p>
        </p:txBody>
      </p:sp>
      <p:sp>
        <p:nvSpPr>
          <p:cNvPr id="158" name="Rectangle 157"/>
          <p:cNvSpPr/>
          <p:nvPr/>
        </p:nvSpPr>
        <p:spPr>
          <a:xfrm rot="1679135">
            <a:off x="2704760" y="1516232"/>
            <a:ext cx="1972870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9" name="Rectangle 158"/>
          <p:cNvSpPr/>
          <p:nvPr/>
        </p:nvSpPr>
        <p:spPr>
          <a:xfrm>
            <a:off x="3447971" y="1722643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0" name="TextBox 159"/>
          <p:cNvSpPr txBox="1"/>
          <p:nvPr/>
        </p:nvSpPr>
        <p:spPr>
          <a:xfrm>
            <a:off x="3662971" y="163314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161" name="Rectangle 160"/>
          <p:cNvSpPr/>
          <p:nvPr/>
        </p:nvSpPr>
        <p:spPr>
          <a:xfrm>
            <a:off x="3447971" y="1892643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2" name="TextBox 161"/>
          <p:cNvSpPr txBox="1"/>
          <p:nvPr/>
        </p:nvSpPr>
        <p:spPr>
          <a:xfrm>
            <a:off x="3662971" y="180314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163" name="Rectangle 162"/>
          <p:cNvSpPr/>
          <p:nvPr/>
        </p:nvSpPr>
        <p:spPr>
          <a:xfrm rot="19931204">
            <a:off x="4447674" y="1516232"/>
            <a:ext cx="1984109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4" name="Rectangle 163"/>
          <p:cNvSpPr/>
          <p:nvPr/>
        </p:nvSpPr>
        <p:spPr>
          <a:xfrm>
            <a:off x="5372270" y="1115761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5" name="TextBox 164"/>
          <p:cNvSpPr txBox="1"/>
          <p:nvPr/>
        </p:nvSpPr>
        <p:spPr>
          <a:xfrm>
            <a:off x="5587270" y="1026261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166" name="Rectangle 165"/>
          <p:cNvSpPr/>
          <p:nvPr/>
        </p:nvSpPr>
        <p:spPr>
          <a:xfrm>
            <a:off x="5372270" y="1285761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7" name="TextBox 166"/>
          <p:cNvSpPr txBox="1"/>
          <p:nvPr/>
        </p:nvSpPr>
        <p:spPr>
          <a:xfrm>
            <a:off x="5587270" y="1196261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168" name="Rectangle 167"/>
          <p:cNvSpPr/>
          <p:nvPr/>
        </p:nvSpPr>
        <p:spPr>
          <a:xfrm rot="3054199">
            <a:off x="5855380" y="2023624"/>
            <a:ext cx="2500446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9" name="Rectangle 168"/>
          <p:cNvSpPr/>
          <p:nvPr/>
        </p:nvSpPr>
        <p:spPr>
          <a:xfrm>
            <a:off x="7377070" y="1756598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0" name="TextBox 169"/>
          <p:cNvSpPr txBox="1"/>
          <p:nvPr/>
        </p:nvSpPr>
        <p:spPr>
          <a:xfrm>
            <a:off x="7592070" y="166709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171" name="Rectangle 170"/>
          <p:cNvSpPr/>
          <p:nvPr/>
        </p:nvSpPr>
        <p:spPr>
          <a:xfrm>
            <a:off x="7377070" y="1926598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2" name="TextBox 171"/>
          <p:cNvSpPr txBox="1"/>
          <p:nvPr/>
        </p:nvSpPr>
        <p:spPr>
          <a:xfrm>
            <a:off x="7592070" y="183709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15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300000" y="5710000"/>
            <a:ext cx="85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1">
                <a:solidFill>
                  <a:srgbClr val="FF0000"/>
                </a:solidFill>
                <a:latin typeface="Calibri"/>
              </a:rPr>
              <a:t>SADFT</a:t>
            </a:r>
            <a:r>
              <a:rPr sz="1000" b="0" i="0">
                <a:solidFill>
                  <a:srgbClr val="FF0000"/>
                </a:solidFill>
                <a:latin typeface="Calibri"/>
              </a:rPr>
              <a:t> – additional flow 4.  </a:t>
            </a:r>
          </a:p>
        </p:txBody>
      </p:sp>
      <p:sp>
        <p:nvSpPr>
          <p:cNvPr id="174" name="Rectangle 173"/>
          <p:cNvSpPr/>
          <p:nvPr/>
        </p:nvSpPr>
        <p:spPr>
          <a:xfrm>
            <a:off x="1255967" y="2993901"/>
            <a:ext cx="1564141" cy="80000"/>
          </a:xfrm>
          <a:prstGeom prst="rect">
            <a:avLst/>
          </a:prstGeom>
          <a:solidFill>
            <a:srgbClr val="0099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5" name="Rectangle 174"/>
          <p:cNvSpPr/>
          <p:nvPr/>
        </p:nvSpPr>
        <p:spPr>
          <a:xfrm>
            <a:off x="2121245" y="2600053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6" name="TextBox 175"/>
          <p:cNvSpPr txBox="1"/>
          <p:nvPr/>
        </p:nvSpPr>
        <p:spPr>
          <a:xfrm>
            <a:off x="2336245" y="251055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177" name="Rectangle 176"/>
          <p:cNvSpPr/>
          <p:nvPr/>
        </p:nvSpPr>
        <p:spPr>
          <a:xfrm>
            <a:off x="2121245" y="2770053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8" name="TextBox 177"/>
          <p:cNvSpPr txBox="1"/>
          <p:nvPr/>
        </p:nvSpPr>
        <p:spPr>
          <a:xfrm>
            <a:off x="2336245" y="268055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28</a:t>
            </a:r>
          </a:p>
        </p:txBody>
      </p:sp>
      <p:sp>
        <p:nvSpPr>
          <p:cNvPr id="179" name="Rectangle 178"/>
          <p:cNvSpPr/>
          <p:nvPr/>
        </p:nvSpPr>
        <p:spPr>
          <a:xfrm rot="1813201">
            <a:off x="2683108" y="3501294"/>
            <a:ext cx="2016174" cy="80000"/>
          </a:xfrm>
          <a:prstGeom prst="rect">
            <a:avLst/>
          </a:prstGeom>
          <a:solidFill>
            <a:srgbClr val="0099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0" name="Rectangle 179"/>
          <p:cNvSpPr/>
          <p:nvPr/>
        </p:nvSpPr>
        <p:spPr>
          <a:xfrm>
            <a:off x="3781902" y="3103367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1" name="TextBox 180"/>
          <p:cNvSpPr txBox="1"/>
          <p:nvPr/>
        </p:nvSpPr>
        <p:spPr>
          <a:xfrm>
            <a:off x="3996902" y="3013867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182" name="Rectangle 181"/>
          <p:cNvSpPr/>
          <p:nvPr/>
        </p:nvSpPr>
        <p:spPr>
          <a:xfrm>
            <a:off x="3781902" y="3273367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3" name="TextBox 182"/>
          <p:cNvSpPr txBox="1"/>
          <p:nvPr/>
        </p:nvSpPr>
        <p:spPr>
          <a:xfrm>
            <a:off x="3996902" y="3183867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18</a:t>
            </a:r>
          </a:p>
        </p:txBody>
      </p:sp>
      <p:sp>
        <p:nvSpPr>
          <p:cNvPr id="184" name="Rectangle 183"/>
          <p:cNvSpPr/>
          <p:nvPr/>
        </p:nvSpPr>
        <p:spPr>
          <a:xfrm rot="19797653">
            <a:off x="4426142" y="3501294"/>
            <a:ext cx="2027173" cy="80000"/>
          </a:xfrm>
          <a:prstGeom prst="rect">
            <a:avLst/>
          </a:prstGeom>
          <a:solidFill>
            <a:srgbClr val="0099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5" name="Rectangle 184"/>
          <p:cNvSpPr/>
          <p:nvPr/>
        </p:nvSpPr>
        <p:spPr>
          <a:xfrm>
            <a:off x="5272851" y="3153562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6" name="TextBox 185"/>
          <p:cNvSpPr txBox="1"/>
          <p:nvPr/>
        </p:nvSpPr>
        <p:spPr>
          <a:xfrm>
            <a:off x="5487851" y="306406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187" name="Rectangle 186"/>
          <p:cNvSpPr/>
          <p:nvPr/>
        </p:nvSpPr>
        <p:spPr>
          <a:xfrm>
            <a:off x="5272851" y="3323562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8" name="TextBox 187"/>
          <p:cNvSpPr txBox="1"/>
          <p:nvPr/>
        </p:nvSpPr>
        <p:spPr>
          <a:xfrm>
            <a:off x="5487851" y="323406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18</a:t>
            </a:r>
          </a:p>
        </p:txBody>
      </p:sp>
      <p:sp>
        <p:nvSpPr>
          <p:cNvPr id="189" name="Rectangle 188"/>
          <p:cNvSpPr/>
          <p:nvPr/>
        </p:nvSpPr>
        <p:spPr>
          <a:xfrm>
            <a:off x="6317174" y="2993901"/>
            <a:ext cx="1576858" cy="80000"/>
          </a:xfrm>
          <a:prstGeom prst="rect">
            <a:avLst/>
          </a:prstGeom>
          <a:solidFill>
            <a:srgbClr val="0099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0" name="Rectangle 189"/>
          <p:cNvSpPr/>
          <p:nvPr/>
        </p:nvSpPr>
        <p:spPr>
          <a:xfrm>
            <a:off x="7110603" y="3286749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1" name="TextBox 190"/>
          <p:cNvSpPr txBox="1"/>
          <p:nvPr/>
        </p:nvSpPr>
        <p:spPr>
          <a:xfrm>
            <a:off x="7325603" y="3197249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192" name="Rectangle 191"/>
          <p:cNvSpPr/>
          <p:nvPr/>
        </p:nvSpPr>
        <p:spPr>
          <a:xfrm>
            <a:off x="7110603" y="3456749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3" name="TextBox 192"/>
          <p:cNvSpPr txBox="1"/>
          <p:nvPr/>
        </p:nvSpPr>
        <p:spPr>
          <a:xfrm>
            <a:off x="7325603" y="3367249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28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300000" y="5970000"/>
            <a:ext cx="85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1">
                <a:solidFill>
                  <a:srgbClr val="009900"/>
                </a:solidFill>
                <a:latin typeface="Calibri"/>
              </a:rPr>
              <a:t>SBEGT</a:t>
            </a:r>
            <a:r>
              <a:rPr sz="1000" b="0" i="0">
                <a:solidFill>
                  <a:srgbClr val="009900"/>
                </a:solidFill>
                <a:latin typeface="Calibri"/>
              </a:rPr>
              <a:t> – additional flow 18.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8" grpId="0" animBg="1"/>
      <p:bldP spid="163" grpId="0" animBg="1"/>
      <p:bldP spid="168" grpId="0" animBg="1"/>
      <p:bldP spid="173" grpId="0" animBg="1"/>
      <p:bldP spid="154" grpId="0" animBg="1"/>
      <p:bldP spid="155" grpId="0" animBg="1"/>
      <p:bldP spid="156" grpId="0" animBg="1"/>
      <p:bldP spid="157" grpId="0" animBg="1"/>
      <p:bldP spid="159" grpId="0" animBg="1"/>
      <p:bldP spid="160" grpId="0" animBg="1"/>
      <p:bldP spid="161" grpId="0" animBg="1"/>
      <p:bldP spid="162" grpId="0" animBg="1"/>
      <p:bldP spid="164" grpId="0" animBg="1"/>
      <p:bldP spid="165" grpId="0" animBg="1"/>
      <p:bldP spid="166" grpId="0" animBg="1"/>
      <p:bldP spid="167" grpId="0" animBg="1"/>
      <p:bldP spid="169" grpId="0" animBg="1"/>
      <p:bldP spid="170" grpId="0" animBg="1"/>
      <p:bldP spid="171" grpId="0" animBg="1"/>
      <p:bldP spid="172" grpId="0" animBg="1"/>
      <p:bldP spid="174" grpId="0" animBg="1"/>
      <p:bldP spid="179" grpId="0" animBg="1"/>
      <p:bldP spid="184" grpId="0" animBg="1"/>
      <p:bldP spid="189" grpId="0" animBg="1"/>
      <p:bldP spid="194" grpId="0" animBg="1"/>
      <p:bldP spid="175" grpId="0" animBg="1"/>
      <p:bldP spid="176" grpId="0" animBg="1"/>
      <p:bldP spid="177" grpId="0" animBg="1"/>
      <p:bldP spid="178" grpId="0" animBg="1"/>
      <p:bldP spid="180" grpId="0" animBg="1"/>
      <p:bldP spid="181" grpId="0" animBg="1"/>
      <p:bldP spid="182" grpId="0" animBg="1"/>
      <p:bldP spid="183" grpId="0" animBg="1"/>
      <p:bldP spid="185" grpId="0" animBg="1"/>
      <p:bldP spid="186" grpId="0" animBg="1"/>
      <p:bldP spid="187" grpId="0" animBg="1"/>
      <p:bldP spid="188" grpId="0" animBg="1"/>
      <p:bldP spid="190" grpId="0" animBg="1"/>
      <p:bldP spid="191" grpId="0" animBg="1"/>
      <p:bldP spid="192" grpId="0" animBg="1"/>
      <p:bldP spid="193" grpId="0" animBg="1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Flow-Augmenting Routes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Rectangle 3"/>
          <p:cNvSpPr/>
          <p:nvPr/>
        </p:nvSpPr>
        <p:spPr>
          <a:xfrm rot="18532189">
            <a:off x="791814" y="2055687"/>
            <a:ext cx="249244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2332189">
            <a:off x="2071245" y="192159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255967" y="3025964"/>
            <a:ext cx="156414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5400000">
            <a:off x="2071245" y="298890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3052315">
            <a:off x="798732" y="3987339"/>
            <a:ext cx="247861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8452315">
            <a:off x="2071245" y="404641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20108" y="1085410"/>
            <a:ext cx="349706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5400000">
            <a:off x="4698494" y="104834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 rot="1679135">
            <a:off x="2704760" y="1548295"/>
            <a:ext cx="197287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7079135">
            <a:off x="3733304" y="155752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 rot="19786799">
            <a:off x="2683108" y="2518571"/>
            <a:ext cx="201617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3586799">
            <a:off x="3733304" y="243076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 rot="1813201">
            <a:off x="2683108" y="3533356"/>
            <a:ext cx="201617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7213201">
            <a:off x="3733304" y="3547033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19948375">
            <a:off x="2708906" y="4494731"/>
            <a:ext cx="196457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3748375">
            <a:off x="3733304" y="441227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820108" y="4948714"/>
            <a:ext cx="349706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5400000">
            <a:off x="4698494" y="491165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19931204">
            <a:off x="4447674" y="1548295"/>
            <a:ext cx="198410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3731204">
            <a:off x="5482473" y="146494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1802347">
            <a:off x="4426142" y="2518571"/>
            <a:ext cx="202717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7202347">
            <a:off x="5482473" y="253224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19797653">
            <a:off x="4426142" y="3533356"/>
            <a:ext cx="202717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3597653">
            <a:off x="5482473" y="344555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1641399">
            <a:off x="4451796" y="4494731"/>
            <a:ext cx="197586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Isosceles Triangle 28"/>
          <p:cNvSpPr/>
          <p:nvPr/>
        </p:nvSpPr>
        <p:spPr>
          <a:xfrm rot="7041399">
            <a:off x="5482473" y="450306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3054199">
            <a:off x="5855380" y="2055687"/>
            <a:ext cx="250044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8454199">
            <a:off x="7139446" y="2115652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317174" y="3025964"/>
            <a:ext cx="157685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5400000">
            <a:off x="7139446" y="298890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18561323">
            <a:off x="5862276" y="3987339"/>
            <a:ext cx="248665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Isosceles Triangle 34"/>
          <p:cNvSpPr/>
          <p:nvPr/>
        </p:nvSpPr>
        <p:spPr>
          <a:xfrm rot="2361323">
            <a:off x="7139446" y="385413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210967" y="298890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77068" y="2923901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38" name="Oval 37"/>
          <p:cNvSpPr/>
          <p:nvPr/>
        </p:nvSpPr>
        <p:spPr>
          <a:xfrm>
            <a:off x="2775108" y="1048348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670108" y="788784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40" name="Oval 39"/>
          <p:cNvSpPr/>
          <p:nvPr/>
        </p:nvSpPr>
        <p:spPr>
          <a:xfrm>
            <a:off x="6272174" y="1048348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167174" y="788784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42" name="Oval 41"/>
          <p:cNvSpPr/>
          <p:nvPr/>
        </p:nvSpPr>
        <p:spPr>
          <a:xfrm>
            <a:off x="4517283" y="1974116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12283" y="1680217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44" name="Oval 43"/>
          <p:cNvSpPr/>
          <p:nvPr/>
        </p:nvSpPr>
        <p:spPr>
          <a:xfrm>
            <a:off x="2775108" y="298890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2612884" y="269500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46" name="Oval 45"/>
          <p:cNvSpPr/>
          <p:nvPr/>
        </p:nvSpPr>
        <p:spPr>
          <a:xfrm>
            <a:off x="6272174" y="298890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224399" y="269500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G</a:t>
            </a:r>
          </a:p>
        </p:txBody>
      </p:sp>
      <p:sp>
        <p:nvSpPr>
          <p:cNvPr id="48" name="Oval 47"/>
          <p:cNvSpPr/>
          <p:nvPr/>
        </p:nvSpPr>
        <p:spPr>
          <a:xfrm>
            <a:off x="4517283" y="4003686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412283" y="417903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50" name="Oval 49"/>
          <p:cNvSpPr/>
          <p:nvPr/>
        </p:nvSpPr>
        <p:spPr>
          <a:xfrm>
            <a:off x="2775108" y="491165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2670108" y="507555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52" name="Oval 51"/>
          <p:cNvSpPr/>
          <p:nvPr/>
        </p:nvSpPr>
        <p:spPr>
          <a:xfrm>
            <a:off x="6272174" y="491165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167174" y="507555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H</a:t>
            </a:r>
          </a:p>
        </p:txBody>
      </p:sp>
      <p:sp>
        <p:nvSpPr>
          <p:cNvPr id="54" name="Oval 53"/>
          <p:cNvSpPr/>
          <p:nvPr/>
        </p:nvSpPr>
        <p:spPr>
          <a:xfrm>
            <a:off x="7849032" y="298890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972931" y="2923901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56" name="Rectangle 55"/>
          <p:cNvSpPr/>
          <p:nvPr/>
        </p:nvSpPr>
        <p:spPr>
          <a:xfrm rot="18532189">
            <a:off x="1239867" y="1756805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Isosceles Triangle 56"/>
          <p:cNvSpPr/>
          <p:nvPr/>
        </p:nvSpPr>
        <p:spPr>
          <a:xfrm rot="2332189">
            <a:off x="1309089" y="1681994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1447367" y="1668155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59" name="Rectangle 58"/>
          <p:cNvSpPr/>
          <p:nvPr/>
        </p:nvSpPr>
        <p:spPr>
          <a:xfrm rot="7732189">
            <a:off x="1239867" y="1926805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Isosceles Triangle 59"/>
          <p:cNvSpPr/>
          <p:nvPr/>
        </p:nvSpPr>
        <p:spPr>
          <a:xfrm rot="13132189">
            <a:off x="1230645" y="194931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447367" y="1838155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15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928745" y="259920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Isosceles Triangle 62"/>
          <p:cNvSpPr/>
          <p:nvPr/>
        </p:nvSpPr>
        <p:spPr>
          <a:xfrm rot="5400000">
            <a:off x="2021245" y="257305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2136245" y="251055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4</a:t>
            </a:r>
          </a:p>
        </p:txBody>
      </p:sp>
      <p:sp>
        <p:nvSpPr>
          <p:cNvPr id="65" name="Rectangle 64"/>
          <p:cNvSpPr/>
          <p:nvPr/>
        </p:nvSpPr>
        <p:spPr>
          <a:xfrm rot="10800000">
            <a:off x="1928745" y="276920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Isosceles Triangle 65"/>
          <p:cNvSpPr/>
          <p:nvPr/>
        </p:nvSpPr>
        <p:spPr>
          <a:xfrm rot="16200000">
            <a:off x="1896245" y="274305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2136245" y="268055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28</a:t>
            </a:r>
          </a:p>
        </p:txBody>
      </p:sp>
      <p:sp>
        <p:nvSpPr>
          <p:cNvPr id="68" name="Rectangle 67"/>
          <p:cNvSpPr/>
          <p:nvPr/>
        </p:nvSpPr>
        <p:spPr>
          <a:xfrm rot="3052315">
            <a:off x="1240841" y="4120598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Isosceles Triangle 68"/>
          <p:cNvSpPr/>
          <p:nvPr/>
        </p:nvSpPr>
        <p:spPr>
          <a:xfrm rot="8452315">
            <a:off x="1310282" y="4142932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1448341" y="403194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10</a:t>
            </a:r>
          </a:p>
        </p:txBody>
      </p:sp>
      <p:sp>
        <p:nvSpPr>
          <p:cNvPr id="71" name="Rectangle 70"/>
          <p:cNvSpPr/>
          <p:nvPr/>
        </p:nvSpPr>
        <p:spPr>
          <a:xfrm rot="13852315">
            <a:off x="1240841" y="4290598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Isosceles Triangle 71"/>
          <p:cNvSpPr/>
          <p:nvPr/>
        </p:nvSpPr>
        <p:spPr>
          <a:xfrm rot="19252315">
            <a:off x="1231400" y="4215965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1448341" y="420194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20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206288" y="1345346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Isosceles Triangle 74"/>
          <p:cNvSpPr/>
          <p:nvPr/>
        </p:nvSpPr>
        <p:spPr>
          <a:xfrm rot="5400000">
            <a:off x="4298788" y="131919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4413788" y="1256696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77" name="Rectangle 76"/>
          <p:cNvSpPr/>
          <p:nvPr/>
        </p:nvSpPr>
        <p:spPr>
          <a:xfrm rot="10800000">
            <a:off x="4206288" y="1515346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Isosceles Triangle 77"/>
          <p:cNvSpPr/>
          <p:nvPr/>
        </p:nvSpPr>
        <p:spPr>
          <a:xfrm rot="16200000">
            <a:off x="4173788" y="148919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413788" y="1426696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11</a:t>
            </a:r>
          </a:p>
        </p:txBody>
      </p:sp>
      <p:sp>
        <p:nvSpPr>
          <p:cNvPr id="80" name="Rectangle 79"/>
          <p:cNvSpPr/>
          <p:nvPr/>
        </p:nvSpPr>
        <p:spPr>
          <a:xfrm rot="1679135">
            <a:off x="3255471" y="172179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Isosceles Triangle 80"/>
          <p:cNvSpPr/>
          <p:nvPr/>
        </p:nvSpPr>
        <p:spPr>
          <a:xfrm rot="7079135">
            <a:off x="3340663" y="1724971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3462971" y="163314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6</a:t>
            </a:r>
          </a:p>
        </p:txBody>
      </p:sp>
      <p:sp>
        <p:nvSpPr>
          <p:cNvPr id="83" name="Rectangle 82"/>
          <p:cNvSpPr/>
          <p:nvPr/>
        </p:nvSpPr>
        <p:spPr>
          <a:xfrm rot="12479135">
            <a:off x="3255471" y="189179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Isosceles Triangle 83"/>
          <p:cNvSpPr/>
          <p:nvPr/>
        </p:nvSpPr>
        <p:spPr>
          <a:xfrm rot="17879135">
            <a:off x="3230279" y="1836315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3462971" y="180314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4</a:t>
            </a:r>
          </a:p>
        </p:txBody>
      </p:sp>
      <p:sp>
        <p:nvSpPr>
          <p:cNvPr id="86" name="Rectangle 85"/>
          <p:cNvSpPr/>
          <p:nvPr/>
        </p:nvSpPr>
        <p:spPr>
          <a:xfrm rot="19786799">
            <a:off x="3763619" y="2681106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Isosceles Triangle 86"/>
          <p:cNvSpPr/>
          <p:nvPr/>
        </p:nvSpPr>
        <p:spPr>
          <a:xfrm rot="3586799">
            <a:off x="3847625" y="262349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3971119" y="2592456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89" name="Rectangle 88"/>
          <p:cNvSpPr/>
          <p:nvPr/>
        </p:nvSpPr>
        <p:spPr>
          <a:xfrm rot="8986799">
            <a:off x="3763619" y="2851106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Isosceles Triangle 89"/>
          <p:cNvSpPr/>
          <p:nvPr/>
        </p:nvSpPr>
        <p:spPr>
          <a:xfrm rot="14386799">
            <a:off x="3739613" y="2856414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3971119" y="2762456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10</a:t>
            </a:r>
          </a:p>
        </p:txBody>
      </p:sp>
      <p:sp>
        <p:nvSpPr>
          <p:cNvPr id="92" name="Rectangle 91"/>
          <p:cNvSpPr/>
          <p:nvPr/>
        </p:nvSpPr>
        <p:spPr>
          <a:xfrm rot="1813201">
            <a:off x="3589402" y="3102517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Isosceles Triangle 92"/>
          <p:cNvSpPr/>
          <p:nvPr/>
        </p:nvSpPr>
        <p:spPr>
          <a:xfrm rot="7213201">
            <a:off x="3673408" y="3107825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3796902" y="3013867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95" name="Rectangle 94"/>
          <p:cNvSpPr/>
          <p:nvPr/>
        </p:nvSpPr>
        <p:spPr>
          <a:xfrm rot="12613201">
            <a:off x="3589402" y="3272517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Isosceles Triangle 95"/>
          <p:cNvSpPr/>
          <p:nvPr/>
        </p:nvSpPr>
        <p:spPr>
          <a:xfrm rot="18013201">
            <a:off x="3565395" y="3214910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3796902" y="3183867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18</a:t>
            </a:r>
          </a:p>
        </p:txBody>
      </p:sp>
      <p:sp>
        <p:nvSpPr>
          <p:cNvPr id="98" name="Rectangle 97"/>
          <p:cNvSpPr/>
          <p:nvPr/>
        </p:nvSpPr>
        <p:spPr>
          <a:xfrm rot="19948375">
            <a:off x="3432120" y="4061442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Isosceles Triangle 98"/>
          <p:cNvSpPr/>
          <p:nvPr/>
        </p:nvSpPr>
        <p:spPr>
          <a:xfrm rot="3748375">
            <a:off x="3517544" y="400640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3639620" y="397279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20</a:t>
            </a:r>
          </a:p>
        </p:txBody>
      </p:sp>
      <p:sp>
        <p:nvSpPr>
          <p:cNvPr id="101" name="Rectangle 100"/>
          <p:cNvSpPr/>
          <p:nvPr/>
        </p:nvSpPr>
        <p:spPr>
          <a:xfrm rot="9148375">
            <a:off x="3432120" y="4231442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Isosceles Triangle 101"/>
          <p:cNvSpPr/>
          <p:nvPr/>
        </p:nvSpPr>
        <p:spPr>
          <a:xfrm rot="14548375">
            <a:off x="3406695" y="4234177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3639620" y="414279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4206288" y="452195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Isosceles Triangle 104"/>
          <p:cNvSpPr/>
          <p:nvPr/>
        </p:nvSpPr>
        <p:spPr>
          <a:xfrm rot="5400000">
            <a:off x="4298788" y="449580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4413788" y="443330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107" name="Rectangle 106"/>
          <p:cNvSpPr/>
          <p:nvPr/>
        </p:nvSpPr>
        <p:spPr>
          <a:xfrm rot="10800000">
            <a:off x="4206288" y="469195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Isosceles Triangle 107"/>
          <p:cNvSpPr/>
          <p:nvPr/>
        </p:nvSpPr>
        <p:spPr>
          <a:xfrm rot="16200000">
            <a:off x="4173788" y="466580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4413788" y="460330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20</a:t>
            </a:r>
          </a:p>
        </p:txBody>
      </p:sp>
      <p:sp>
        <p:nvSpPr>
          <p:cNvPr id="110" name="Rectangle 109"/>
          <p:cNvSpPr/>
          <p:nvPr/>
        </p:nvSpPr>
        <p:spPr>
          <a:xfrm rot="19931204">
            <a:off x="5179770" y="1114911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Isosceles Triangle 110"/>
          <p:cNvSpPr/>
          <p:nvPr/>
        </p:nvSpPr>
        <p:spPr>
          <a:xfrm rot="3731204">
            <a:off x="5265049" y="105959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5387270" y="1026261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</a:t>
            </a:r>
          </a:p>
        </p:txBody>
      </p:sp>
      <p:sp>
        <p:nvSpPr>
          <p:cNvPr id="113" name="Rectangle 112"/>
          <p:cNvSpPr/>
          <p:nvPr/>
        </p:nvSpPr>
        <p:spPr>
          <a:xfrm rot="9131204">
            <a:off x="5179770" y="1284911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Isosceles Triangle 113"/>
          <p:cNvSpPr/>
          <p:nvPr/>
        </p:nvSpPr>
        <p:spPr>
          <a:xfrm rot="14531204">
            <a:off x="5154490" y="128792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5387270" y="1196261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4</a:t>
            </a:r>
          </a:p>
        </p:txBody>
      </p:sp>
      <p:sp>
        <p:nvSpPr>
          <p:cNvPr id="116" name="Rectangle 115"/>
          <p:cNvSpPr/>
          <p:nvPr/>
        </p:nvSpPr>
        <p:spPr>
          <a:xfrm rot="1802347">
            <a:off x="5424105" y="2137928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Isosceles Triangle 116"/>
          <p:cNvSpPr/>
          <p:nvPr/>
        </p:nvSpPr>
        <p:spPr>
          <a:xfrm rot="7202347">
            <a:off x="5508211" y="2143065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5631605" y="204927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6</a:t>
            </a:r>
          </a:p>
        </p:txBody>
      </p:sp>
      <p:sp>
        <p:nvSpPr>
          <p:cNvPr id="119" name="Rectangle 118"/>
          <p:cNvSpPr/>
          <p:nvPr/>
        </p:nvSpPr>
        <p:spPr>
          <a:xfrm rot="12602347">
            <a:off x="5424105" y="2307928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Isosceles Triangle 119"/>
          <p:cNvSpPr/>
          <p:nvPr/>
        </p:nvSpPr>
        <p:spPr>
          <a:xfrm rot="18002347">
            <a:off x="5400000" y="2250491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5631605" y="221927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10</a:t>
            </a:r>
          </a:p>
        </p:txBody>
      </p:sp>
      <p:sp>
        <p:nvSpPr>
          <p:cNvPr id="122" name="Rectangle 121"/>
          <p:cNvSpPr/>
          <p:nvPr/>
        </p:nvSpPr>
        <p:spPr>
          <a:xfrm rot="19797653">
            <a:off x="5080351" y="3152712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Isosceles Triangle 122"/>
          <p:cNvSpPr/>
          <p:nvPr/>
        </p:nvSpPr>
        <p:spPr>
          <a:xfrm rot="3597653">
            <a:off x="5164457" y="309527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5287851" y="306406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4</a:t>
            </a:r>
          </a:p>
        </p:txBody>
      </p:sp>
      <p:sp>
        <p:nvSpPr>
          <p:cNvPr id="125" name="Rectangle 124"/>
          <p:cNvSpPr/>
          <p:nvPr/>
        </p:nvSpPr>
        <p:spPr>
          <a:xfrm rot="8997653">
            <a:off x="5080351" y="3322712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Isosceles Triangle 125"/>
          <p:cNvSpPr/>
          <p:nvPr/>
        </p:nvSpPr>
        <p:spPr>
          <a:xfrm rot="14397653">
            <a:off x="5056246" y="332784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5287851" y="323406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18</a:t>
            </a:r>
          </a:p>
        </p:txBody>
      </p:sp>
      <p:sp>
        <p:nvSpPr>
          <p:cNvPr id="128" name="Rectangle 127"/>
          <p:cNvSpPr/>
          <p:nvPr/>
        </p:nvSpPr>
        <p:spPr>
          <a:xfrm rot="1641399">
            <a:off x="5094450" y="4716268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Isosceles Triangle 128"/>
          <p:cNvSpPr/>
          <p:nvPr/>
        </p:nvSpPr>
        <p:spPr>
          <a:xfrm rot="7041399">
            <a:off x="5179960" y="4718838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TextBox 129"/>
          <p:cNvSpPr txBox="1"/>
          <p:nvPr/>
        </p:nvSpPr>
        <p:spPr>
          <a:xfrm>
            <a:off x="5301950" y="462761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8</a:t>
            </a:r>
          </a:p>
        </p:txBody>
      </p:sp>
      <p:sp>
        <p:nvSpPr>
          <p:cNvPr id="131" name="Rectangle 130"/>
          <p:cNvSpPr/>
          <p:nvPr/>
        </p:nvSpPr>
        <p:spPr>
          <a:xfrm rot="12441399">
            <a:off x="5094450" y="4886268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Isosceles Triangle 131"/>
          <p:cNvSpPr/>
          <p:nvPr/>
        </p:nvSpPr>
        <p:spPr>
          <a:xfrm rot="17841399">
            <a:off x="5068940" y="4831397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TextBox 132"/>
          <p:cNvSpPr txBox="1"/>
          <p:nvPr/>
        </p:nvSpPr>
        <p:spPr>
          <a:xfrm>
            <a:off x="5301950" y="479761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134" name="Rectangle 133"/>
          <p:cNvSpPr/>
          <p:nvPr/>
        </p:nvSpPr>
        <p:spPr>
          <a:xfrm rot="3054199">
            <a:off x="7184570" y="1755748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Isosceles Triangle 134"/>
          <p:cNvSpPr/>
          <p:nvPr/>
        </p:nvSpPr>
        <p:spPr>
          <a:xfrm rot="8454199">
            <a:off x="7253984" y="1778104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TextBox 135"/>
          <p:cNvSpPr txBox="1"/>
          <p:nvPr/>
        </p:nvSpPr>
        <p:spPr>
          <a:xfrm>
            <a:off x="7392070" y="166709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5</a:t>
            </a:r>
          </a:p>
        </p:txBody>
      </p:sp>
      <p:sp>
        <p:nvSpPr>
          <p:cNvPr id="137" name="Rectangle 136"/>
          <p:cNvSpPr/>
          <p:nvPr/>
        </p:nvSpPr>
        <p:spPr>
          <a:xfrm rot="13854199">
            <a:off x="7184570" y="1925748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8" name="Isosceles Triangle 137"/>
          <p:cNvSpPr/>
          <p:nvPr/>
        </p:nvSpPr>
        <p:spPr>
          <a:xfrm rot="19254199">
            <a:off x="7175155" y="185109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TextBox 138"/>
          <p:cNvSpPr txBox="1"/>
          <p:nvPr/>
        </p:nvSpPr>
        <p:spPr>
          <a:xfrm>
            <a:off x="7392070" y="183709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15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6918103" y="3285899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1" name="Isosceles Triangle 140"/>
          <p:cNvSpPr/>
          <p:nvPr/>
        </p:nvSpPr>
        <p:spPr>
          <a:xfrm rot="5400000">
            <a:off x="7010603" y="325974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TextBox 141"/>
          <p:cNvSpPr txBox="1"/>
          <p:nvPr/>
        </p:nvSpPr>
        <p:spPr>
          <a:xfrm>
            <a:off x="7125603" y="3197249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3</a:t>
            </a:r>
          </a:p>
        </p:txBody>
      </p:sp>
      <p:sp>
        <p:nvSpPr>
          <p:cNvPr id="143" name="Rectangle 142"/>
          <p:cNvSpPr/>
          <p:nvPr/>
        </p:nvSpPr>
        <p:spPr>
          <a:xfrm rot="10800000">
            <a:off x="6918103" y="3455899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4" name="Isosceles Triangle 143"/>
          <p:cNvSpPr/>
          <p:nvPr/>
        </p:nvSpPr>
        <p:spPr>
          <a:xfrm rot="16200000">
            <a:off x="6885603" y="342974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TextBox 144"/>
          <p:cNvSpPr txBox="1"/>
          <p:nvPr/>
        </p:nvSpPr>
        <p:spPr>
          <a:xfrm>
            <a:off x="7125603" y="3367249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28</a:t>
            </a:r>
          </a:p>
        </p:txBody>
      </p:sp>
      <p:sp>
        <p:nvSpPr>
          <p:cNvPr id="146" name="Rectangle 145"/>
          <p:cNvSpPr/>
          <p:nvPr/>
        </p:nvSpPr>
        <p:spPr>
          <a:xfrm rot="18561323">
            <a:off x="7183590" y="412165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7" name="Isosceles Triangle 146"/>
          <p:cNvSpPr/>
          <p:nvPr/>
        </p:nvSpPr>
        <p:spPr>
          <a:xfrm rot="2361323">
            <a:off x="7253223" y="404717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8" name="TextBox 147"/>
          <p:cNvSpPr txBox="1"/>
          <p:nvPr/>
        </p:nvSpPr>
        <p:spPr>
          <a:xfrm>
            <a:off x="7391090" y="403300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5</a:t>
            </a:r>
          </a:p>
        </p:txBody>
      </p:sp>
      <p:sp>
        <p:nvSpPr>
          <p:cNvPr id="149" name="Rectangle 148"/>
          <p:cNvSpPr/>
          <p:nvPr/>
        </p:nvSpPr>
        <p:spPr>
          <a:xfrm rot="7761323">
            <a:off x="7183590" y="429165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0" name="Isosceles Triangle 149"/>
          <p:cNvSpPr/>
          <p:nvPr/>
        </p:nvSpPr>
        <p:spPr>
          <a:xfrm rot="13161323">
            <a:off x="7173957" y="4313830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TextBox 150"/>
          <p:cNvSpPr txBox="1"/>
          <p:nvPr/>
        </p:nvSpPr>
        <p:spPr>
          <a:xfrm>
            <a:off x="7391090" y="420300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20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00000" y="5450000"/>
            <a:ext cx="8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The updated diagram (flow 63).</a:t>
            </a:r>
          </a:p>
        </p:txBody>
      </p:sp>
      <p:sp>
        <p:nvSpPr>
          <p:cNvPr id="153" name="Rectangle 152"/>
          <p:cNvSpPr/>
          <p:nvPr/>
        </p:nvSpPr>
        <p:spPr>
          <a:xfrm rot="3052315">
            <a:off x="798732" y="3955276"/>
            <a:ext cx="2478610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>
            <a:off x="1433341" y="4121448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5" name="TextBox 154"/>
          <p:cNvSpPr txBox="1"/>
          <p:nvPr/>
        </p:nvSpPr>
        <p:spPr>
          <a:xfrm>
            <a:off x="1648341" y="403194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156" name="Rectangle 155"/>
          <p:cNvSpPr/>
          <p:nvPr/>
        </p:nvSpPr>
        <p:spPr>
          <a:xfrm>
            <a:off x="1433341" y="4291448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7" name="TextBox 156"/>
          <p:cNvSpPr txBox="1"/>
          <p:nvPr/>
        </p:nvSpPr>
        <p:spPr>
          <a:xfrm>
            <a:off x="1648341" y="420194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25</a:t>
            </a:r>
          </a:p>
        </p:txBody>
      </p:sp>
      <p:sp>
        <p:nvSpPr>
          <p:cNvPr id="158" name="Rectangle 157"/>
          <p:cNvSpPr/>
          <p:nvPr/>
        </p:nvSpPr>
        <p:spPr>
          <a:xfrm rot="19948375">
            <a:off x="2708906" y="4462669"/>
            <a:ext cx="1964579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9" name="Rectangle 158"/>
          <p:cNvSpPr/>
          <p:nvPr/>
        </p:nvSpPr>
        <p:spPr>
          <a:xfrm>
            <a:off x="3624620" y="4062292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0" name="TextBox 159"/>
          <p:cNvSpPr txBox="1"/>
          <p:nvPr/>
        </p:nvSpPr>
        <p:spPr>
          <a:xfrm>
            <a:off x="3839620" y="397279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15</a:t>
            </a:r>
          </a:p>
        </p:txBody>
      </p:sp>
      <p:sp>
        <p:nvSpPr>
          <p:cNvPr id="161" name="Rectangle 160"/>
          <p:cNvSpPr/>
          <p:nvPr/>
        </p:nvSpPr>
        <p:spPr>
          <a:xfrm>
            <a:off x="3624620" y="4232292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2" name="TextBox 161"/>
          <p:cNvSpPr txBox="1"/>
          <p:nvPr/>
        </p:nvSpPr>
        <p:spPr>
          <a:xfrm>
            <a:off x="3839620" y="414279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163" name="Rectangle 162"/>
          <p:cNvSpPr/>
          <p:nvPr/>
        </p:nvSpPr>
        <p:spPr>
          <a:xfrm rot="1641399">
            <a:off x="4451796" y="4462669"/>
            <a:ext cx="1975865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4" name="Rectangle 163"/>
          <p:cNvSpPr/>
          <p:nvPr/>
        </p:nvSpPr>
        <p:spPr>
          <a:xfrm>
            <a:off x="5286950" y="4717118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5" name="TextBox 164"/>
          <p:cNvSpPr txBox="1"/>
          <p:nvPr/>
        </p:nvSpPr>
        <p:spPr>
          <a:xfrm>
            <a:off x="5501950" y="462761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166" name="Rectangle 165"/>
          <p:cNvSpPr/>
          <p:nvPr/>
        </p:nvSpPr>
        <p:spPr>
          <a:xfrm>
            <a:off x="5286950" y="4887118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7" name="TextBox 166"/>
          <p:cNvSpPr txBox="1"/>
          <p:nvPr/>
        </p:nvSpPr>
        <p:spPr>
          <a:xfrm>
            <a:off x="5501950" y="479761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168" name="Rectangle 167"/>
          <p:cNvSpPr/>
          <p:nvPr/>
        </p:nvSpPr>
        <p:spPr>
          <a:xfrm rot="18561323">
            <a:off x="5862276" y="3955276"/>
            <a:ext cx="2486654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9" name="Rectangle 168"/>
          <p:cNvSpPr/>
          <p:nvPr/>
        </p:nvSpPr>
        <p:spPr>
          <a:xfrm>
            <a:off x="7376090" y="4122503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0" name="TextBox 169"/>
          <p:cNvSpPr txBox="1"/>
          <p:nvPr/>
        </p:nvSpPr>
        <p:spPr>
          <a:xfrm>
            <a:off x="7591090" y="403300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171" name="Rectangle 170"/>
          <p:cNvSpPr/>
          <p:nvPr/>
        </p:nvSpPr>
        <p:spPr>
          <a:xfrm>
            <a:off x="7376090" y="4292503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2" name="TextBox 171"/>
          <p:cNvSpPr txBox="1"/>
          <p:nvPr/>
        </p:nvSpPr>
        <p:spPr>
          <a:xfrm>
            <a:off x="7591090" y="420300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25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300000" y="5710000"/>
            <a:ext cx="85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1">
                <a:solidFill>
                  <a:srgbClr val="FF0000"/>
                </a:solidFill>
                <a:latin typeface="Calibri"/>
              </a:rPr>
              <a:t>SCEHT</a:t>
            </a:r>
            <a:r>
              <a:rPr sz="1000" b="0" i="0">
                <a:solidFill>
                  <a:srgbClr val="FF0000"/>
                </a:solidFill>
                <a:latin typeface="Calibri"/>
              </a:rPr>
              <a:t> – additional flow 5.  </a:t>
            </a:r>
          </a:p>
        </p:txBody>
      </p:sp>
      <p:sp>
        <p:nvSpPr>
          <p:cNvPr id="174" name="Rectangle 173"/>
          <p:cNvSpPr/>
          <p:nvPr/>
        </p:nvSpPr>
        <p:spPr>
          <a:xfrm rot="3052315">
            <a:off x="798732" y="3955276"/>
            <a:ext cx="2478610" cy="80000"/>
          </a:xfrm>
          <a:prstGeom prst="rect">
            <a:avLst/>
          </a:prstGeom>
          <a:solidFill>
            <a:srgbClr val="0099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5" name="Rectangle 174"/>
          <p:cNvSpPr/>
          <p:nvPr/>
        </p:nvSpPr>
        <p:spPr>
          <a:xfrm>
            <a:off x="1633341" y="4121448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6" name="TextBox 175"/>
          <p:cNvSpPr txBox="1"/>
          <p:nvPr/>
        </p:nvSpPr>
        <p:spPr>
          <a:xfrm>
            <a:off x="1848341" y="403194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177" name="Rectangle 176"/>
          <p:cNvSpPr/>
          <p:nvPr/>
        </p:nvSpPr>
        <p:spPr>
          <a:xfrm>
            <a:off x="1633341" y="4291448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8" name="TextBox 177"/>
          <p:cNvSpPr txBox="1"/>
          <p:nvPr/>
        </p:nvSpPr>
        <p:spPr>
          <a:xfrm>
            <a:off x="1848341" y="420194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28</a:t>
            </a:r>
          </a:p>
        </p:txBody>
      </p:sp>
      <p:sp>
        <p:nvSpPr>
          <p:cNvPr id="179" name="Rectangle 178"/>
          <p:cNvSpPr/>
          <p:nvPr/>
        </p:nvSpPr>
        <p:spPr>
          <a:xfrm rot="19948375">
            <a:off x="2708906" y="4462669"/>
            <a:ext cx="1964579" cy="80000"/>
          </a:xfrm>
          <a:prstGeom prst="rect">
            <a:avLst/>
          </a:prstGeom>
          <a:solidFill>
            <a:srgbClr val="0099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0" name="Rectangle 179"/>
          <p:cNvSpPr/>
          <p:nvPr/>
        </p:nvSpPr>
        <p:spPr>
          <a:xfrm>
            <a:off x="3824620" y="4062292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1" name="TextBox 180"/>
          <p:cNvSpPr txBox="1"/>
          <p:nvPr/>
        </p:nvSpPr>
        <p:spPr>
          <a:xfrm>
            <a:off x="4039620" y="397279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12</a:t>
            </a:r>
          </a:p>
        </p:txBody>
      </p:sp>
      <p:sp>
        <p:nvSpPr>
          <p:cNvPr id="182" name="Rectangle 181"/>
          <p:cNvSpPr/>
          <p:nvPr/>
        </p:nvSpPr>
        <p:spPr>
          <a:xfrm>
            <a:off x="3824620" y="4232292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3" name="TextBox 182"/>
          <p:cNvSpPr txBox="1"/>
          <p:nvPr/>
        </p:nvSpPr>
        <p:spPr>
          <a:xfrm>
            <a:off x="4039620" y="414279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184" name="Rectangle 183"/>
          <p:cNvSpPr/>
          <p:nvPr/>
        </p:nvSpPr>
        <p:spPr>
          <a:xfrm rot="19797653">
            <a:off x="4426142" y="3501294"/>
            <a:ext cx="2027173" cy="80000"/>
          </a:xfrm>
          <a:prstGeom prst="rect">
            <a:avLst/>
          </a:prstGeom>
          <a:solidFill>
            <a:srgbClr val="0099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5" name="Rectangle 184"/>
          <p:cNvSpPr/>
          <p:nvPr/>
        </p:nvSpPr>
        <p:spPr>
          <a:xfrm>
            <a:off x="5272851" y="3153562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6" name="TextBox 185"/>
          <p:cNvSpPr txBox="1"/>
          <p:nvPr/>
        </p:nvSpPr>
        <p:spPr>
          <a:xfrm>
            <a:off x="5487851" y="306406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187" name="Rectangle 186"/>
          <p:cNvSpPr/>
          <p:nvPr/>
        </p:nvSpPr>
        <p:spPr>
          <a:xfrm>
            <a:off x="5272851" y="3323562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8" name="TextBox 187"/>
          <p:cNvSpPr txBox="1"/>
          <p:nvPr/>
        </p:nvSpPr>
        <p:spPr>
          <a:xfrm>
            <a:off x="5487851" y="323406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21</a:t>
            </a:r>
          </a:p>
        </p:txBody>
      </p:sp>
      <p:sp>
        <p:nvSpPr>
          <p:cNvPr id="189" name="Rectangle 188"/>
          <p:cNvSpPr/>
          <p:nvPr/>
        </p:nvSpPr>
        <p:spPr>
          <a:xfrm>
            <a:off x="6317174" y="2993901"/>
            <a:ext cx="1576858" cy="80000"/>
          </a:xfrm>
          <a:prstGeom prst="rect">
            <a:avLst/>
          </a:prstGeom>
          <a:solidFill>
            <a:srgbClr val="0099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0" name="Rectangle 189"/>
          <p:cNvSpPr/>
          <p:nvPr/>
        </p:nvSpPr>
        <p:spPr>
          <a:xfrm>
            <a:off x="7110603" y="3286749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1" name="TextBox 190"/>
          <p:cNvSpPr txBox="1"/>
          <p:nvPr/>
        </p:nvSpPr>
        <p:spPr>
          <a:xfrm>
            <a:off x="7325603" y="3197249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192" name="Rectangle 191"/>
          <p:cNvSpPr/>
          <p:nvPr/>
        </p:nvSpPr>
        <p:spPr>
          <a:xfrm>
            <a:off x="7110603" y="3456749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3" name="TextBox 192"/>
          <p:cNvSpPr txBox="1"/>
          <p:nvPr/>
        </p:nvSpPr>
        <p:spPr>
          <a:xfrm>
            <a:off x="7325603" y="3367249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31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300000" y="5970000"/>
            <a:ext cx="85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1">
                <a:solidFill>
                  <a:srgbClr val="009900"/>
                </a:solidFill>
                <a:latin typeface="Calibri"/>
              </a:rPr>
              <a:t>SCEGT</a:t>
            </a:r>
            <a:r>
              <a:rPr sz="1000" b="0" i="0">
                <a:solidFill>
                  <a:srgbClr val="009900"/>
                </a:solidFill>
                <a:latin typeface="Calibri"/>
              </a:rPr>
              <a:t> – additional flow 3.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8" grpId="0" animBg="1"/>
      <p:bldP spid="163" grpId="0" animBg="1"/>
      <p:bldP spid="168" grpId="0" animBg="1"/>
      <p:bldP spid="173" grpId="0" animBg="1"/>
      <p:bldP spid="154" grpId="0" animBg="1"/>
      <p:bldP spid="155" grpId="0" animBg="1"/>
      <p:bldP spid="156" grpId="0" animBg="1"/>
      <p:bldP spid="157" grpId="0" animBg="1"/>
      <p:bldP spid="159" grpId="0" animBg="1"/>
      <p:bldP spid="160" grpId="0" animBg="1"/>
      <p:bldP spid="161" grpId="0" animBg="1"/>
      <p:bldP spid="162" grpId="0" animBg="1"/>
      <p:bldP spid="164" grpId="0" animBg="1"/>
      <p:bldP spid="165" grpId="0" animBg="1"/>
      <p:bldP spid="166" grpId="0" animBg="1"/>
      <p:bldP spid="167" grpId="0" animBg="1"/>
      <p:bldP spid="169" grpId="0" animBg="1"/>
      <p:bldP spid="170" grpId="0" animBg="1"/>
      <p:bldP spid="171" grpId="0" animBg="1"/>
      <p:bldP spid="172" grpId="0" animBg="1"/>
      <p:bldP spid="174" grpId="0" animBg="1"/>
      <p:bldP spid="179" grpId="0" animBg="1"/>
      <p:bldP spid="184" grpId="0" animBg="1"/>
      <p:bldP spid="189" grpId="0" animBg="1"/>
      <p:bldP spid="194" grpId="0" animBg="1"/>
      <p:bldP spid="175" grpId="0" animBg="1"/>
      <p:bldP spid="176" grpId="0" animBg="1"/>
      <p:bldP spid="177" grpId="0" animBg="1"/>
      <p:bldP spid="178" grpId="0" animBg="1"/>
      <p:bldP spid="180" grpId="0" animBg="1"/>
      <p:bldP spid="181" grpId="0" animBg="1"/>
      <p:bldP spid="182" grpId="0" animBg="1"/>
      <p:bldP spid="183" grpId="0" animBg="1"/>
      <p:bldP spid="185" grpId="0" animBg="1"/>
      <p:bldP spid="186" grpId="0" animBg="1"/>
      <p:bldP spid="187" grpId="0" animBg="1"/>
      <p:bldP spid="188" grpId="0" animBg="1"/>
      <p:bldP spid="190" grpId="0" animBg="1"/>
      <p:bldP spid="191" grpId="0" animBg="1"/>
      <p:bldP spid="192" grpId="0" animBg="1"/>
      <p:bldP spid="193" grpId="0" animBg="1"/>
    </p:bld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Flow-Augmenting Routes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Rectangle 3"/>
          <p:cNvSpPr/>
          <p:nvPr/>
        </p:nvSpPr>
        <p:spPr>
          <a:xfrm rot="18532189">
            <a:off x="791814" y="2055687"/>
            <a:ext cx="249244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2332189">
            <a:off x="2071245" y="192159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255967" y="3025964"/>
            <a:ext cx="156414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5400000">
            <a:off x="2071245" y="298890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3052315">
            <a:off x="798732" y="3987339"/>
            <a:ext cx="247861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8452315">
            <a:off x="2071245" y="404641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20108" y="1085410"/>
            <a:ext cx="349706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5400000">
            <a:off x="4698494" y="104834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 rot="1679135">
            <a:off x="2704760" y="1548295"/>
            <a:ext cx="197287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7079135">
            <a:off x="3733304" y="155752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 rot="19786799">
            <a:off x="2683108" y="2518571"/>
            <a:ext cx="201617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3586799">
            <a:off x="3733304" y="243076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 rot="1813201">
            <a:off x="2683108" y="3533356"/>
            <a:ext cx="201617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7213201">
            <a:off x="3733304" y="3547033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19948375">
            <a:off x="2708906" y="4494731"/>
            <a:ext cx="196457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3748375">
            <a:off x="3733304" y="441227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820108" y="4948714"/>
            <a:ext cx="349706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5400000">
            <a:off x="4698494" y="491165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19931204">
            <a:off x="4447674" y="1548295"/>
            <a:ext cx="1984109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3731204">
            <a:off x="5482473" y="146494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1802347">
            <a:off x="4426142" y="2518571"/>
            <a:ext cx="202717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7202347">
            <a:off x="5482473" y="253224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19797653">
            <a:off x="4426142" y="3533356"/>
            <a:ext cx="2027173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3597653">
            <a:off x="5482473" y="344555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1641399">
            <a:off x="4451796" y="4494731"/>
            <a:ext cx="1975865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Isosceles Triangle 28"/>
          <p:cNvSpPr/>
          <p:nvPr/>
        </p:nvSpPr>
        <p:spPr>
          <a:xfrm rot="7041399">
            <a:off x="5482473" y="450306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3054199">
            <a:off x="5855380" y="2055687"/>
            <a:ext cx="250044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8454199">
            <a:off x="7139446" y="2115652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317174" y="3025964"/>
            <a:ext cx="157685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5400000">
            <a:off x="7139446" y="298890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18561323">
            <a:off x="5862276" y="3987339"/>
            <a:ext cx="248665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Isosceles Triangle 34"/>
          <p:cNvSpPr/>
          <p:nvPr/>
        </p:nvSpPr>
        <p:spPr>
          <a:xfrm rot="2361323">
            <a:off x="7139446" y="3854139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210967" y="298890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77068" y="2923901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38" name="Oval 37"/>
          <p:cNvSpPr/>
          <p:nvPr/>
        </p:nvSpPr>
        <p:spPr>
          <a:xfrm>
            <a:off x="2775108" y="1048348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670108" y="788784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40" name="Oval 39"/>
          <p:cNvSpPr/>
          <p:nvPr/>
        </p:nvSpPr>
        <p:spPr>
          <a:xfrm>
            <a:off x="6272174" y="1048348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167174" y="788784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42" name="Oval 41"/>
          <p:cNvSpPr/>
          <p:nvPr/>
        </p:nvSpPr>
        <p:spPr>
          <a:xfrm>
            <a:off x="4517283" y="1974116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12283" y="1680217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44" name="Oval 43"/>
          <p:cNvSpPr/>
          <p:nvPr/>
        </p:nvSpPr>
        <p:spPr>
          <a:xfrm>
            <a:off x="2775108" y="298890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2612884" y="269500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46" name="Oval 45"/>
          <p:cNvSpPr/>
          <p:nvPr/>
        </p:nvSpPr>
        <p:spPr>
          <a:xfrm>
            <a:off x="6272174" y="298890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224399" y="2695002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G</a:t>
            </a:r>
          </a:p>
        </p:txBody>
      </p:sp>
      <p:sp>
        <p:nvSpPr>
          <p:cNvPr id="48" name="Oval 47"/>
          <p:cNvSpPr/>
          <p:nvPr/>
        </p:nvSpPr>
        <p:spPr>
          <a:xfrm>
            <a:off x="4517283" y="4003686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412283" y="417903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50" name="Oval 49"/>
          <p:cNvSpPr/>
          <p:nvPr/>
        </p:nvSpPr>
        <p:spPr>
          <a:xfrm>
            <a:off x="2775108" y="491165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2670108" y="507555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52" name="Oval 51"/>
          <p:cNvSpPr/>
          <p:nvPr/>
        </p:nvSpPr>
        <p:spPr>
          <a:xfrm>
            <a:off x="6272174" y="491165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167174" y="5075550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H</a:t>
            </a:r>
          </a:p>
        </p:txBody>
      </p:sp>
      <p:sp>
        <p:nvSpPr>
          <p:cNvPr id="54" name="Oval 53"/>
          <p:cNvSpPr/>
          <p:nvPr/>
        </p:nvSpPr>
        <p:spPr>
          <a:xfrm>
            <a:off x="7849032" y="298890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972931" y="2923901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56" name="Rectangle 55"/>
          <p:cNvSpPr/>
          <p:nvPr/>
        </p:nvSpPr>
        <p:spPr>
          <a:xfrm rot="18532189">
            <a:off x="1239867" y="1756805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Isosceles Triangle 56"/>
          <p:cNvSpPr/>
          <p:nvPr/>
        </p:nvSpPr>
        <p:spPr>
          <a:xfrm rot="2332189">
            <a:off x="1309089" y="1681994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1447367" y="1668155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59" name="Rectangle 58"/>
          <p:cNvSpPr/>
          <p:nvPr/>
        </p:nvSpPr>
        <p:spPr>
          <a:xfrm rot="7732189">
            <a:off x="1239867" y="1926805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Isosceles Triangle 59"/>
          <p:cNvSpPr/>
          <p:nvPr/>
        </p:nvSpPr>
        <p:spPr>
          <a:xfrm rot="13132189">
            <a:off x="1230645" y="194931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447367" y="1838155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15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928745" y="259920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Isosceles Triangle 62"/>
          <p:cNvSpPr/>
          <p:nvPr/>
        </p:nvSpPr>
        <p:spPr>
          <a:xfrm rot="5400000">
            <a:off x="2021245" y="257305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2136245" y="251055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4</a:t>
            </a:r>
          </a:p>
        </p:txBody>
      </p:sp>
      <p:sp>
        <p:nvSpPr>
          <p:cNvPr id="65" name="Rectangle 64"/>
          <p:cNvSpPr/>
          <p:nvPr/>
        </p:nvSpPr>
        <p:spPr>
          <a:xfrm rot="10800000">
            <a:off x="1928745" y="276920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Isosceles Triangle 65"/>
          <p:cNvSpPr/>
          <p:nvPr/>
        </p:nvSpPr>
        <p:spPr>
          <a:xfrm rot="16200000">
            <a:off x="1896245" y="274305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2136245" y="268055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28</a:t>
            </a:r>
          </a:p>
        </p:txBody>
      </p:sp>
      <p:sp>
        <p:nvSpPr>
          <p:cNvPr id="68" name="Rectangle 67"/>
          <p:cNvSpPr/>
          <p:nvPr/>
        </p:nvSpPr>
        <p:spPr>
          <a:xfrm rot="3052315">
            <a:off x="1240841" y="4120598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Isosceles Triangle 68"/>
          <p:cNvSpPr/>
          <p:nvPr/>
        </p:nvSpPr>
        <p:spPr>
          <a:xfrm rot="8452315">
            <a:off x="1310282" y="4142932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1448341" y="403194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2</a:t>
            </a:r>
          </a:p>
        </p:txBody>
      </p:sp>
      <p:sp>
        <p:nvSpPr>
          <p:cNvPr id="71" name="Rectangle 70"/>
          <p:cNvSpPr/>
          <p:nvPr/>
        </p:nvSpPr>
        <p:spPr>
          <a:xfrm rot="13852315">
            <a:off x="1240841" y="4290598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Isosceles Triangle 71"/>
          <p:cNvSpPr/>
          <p:nvPr/>
        </p:nvSpPr>
        <p:spPr>
          <a:xfrm rot="19252315">
            <a:off x="1231400" y="4215965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1448341" y="420194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28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206288" y="1345346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Isosceles Triangle 74"/>
          <p:cNvSpPr/>
          <p:nvPr/>
        </p:nvSpPr>
        <p:spPr>
          <a:xfrm rot="5400000">
            <a:off x="4298788" y="131919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4413788" y="1256696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77" name="Rectangle 76"/>
          <p:cNvSpPr/>
          <p:nvPr/>
        </p:nvSpPr>
        <p:spPr>
          <a:xfrm rot="10800000">
            <a:off x="4206288" y="1515346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Isosceles Triangle 77"/>
          <p:cNvSpPr/>
          <p:nvPr/>
        </p:nvSpPr>
        <p:spPr>
          <a:xfrm rot="16200000">
            <a:off x="4173788" y="148919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413788" y="1426696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11</a:t>
            </a:r>
          </a:p>
        </p:txBody>
      </p:sp>
      <p:sp>
        <p:nvSpPr>
          <p:cNvPr id="80" name="Rectangle 79"/>
          <p:cNvSpPr/>
          <p:nvPr/>
        </p:nvSpPr>
        <p:spPr>
          <a:xfrm rot="1679135">
            <a:off x="3255471" y="172179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Isosceles Triangle 80"/>
          <p:cNvSpPr/>
          <p:nvPr/>
        </p:nvSpPr>
        <p:spPr>
          <a:xfrm rot="7079135">
            <a:off x="3340663" y="1724971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3462971" y="163314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6</a:t>
            </a:r>
          </a:p>
        </p:txBody>
      </p:sp>
      <p:sp>
        <p:nvSpPr>
          <p:cNvPr id="83" name="Rectangle 82"/>
          <p:cNvSpPr/>
          <p:nvPr/>
        </p:nvSpPr>
        <p:spPr>
          <a:xfrm rot="12479135">
            <a:off x="3255471" y="189179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Isosceles Triangle 83"/>
          <p:cNvSpPr/>
          <p:nvPr/>
        </p:nvSpPr>
        <p:spPr>
          <a:xfrm rot="17879135">
            <a:off x="3230279" y="1836315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3462971" y="180314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4</a:t>
            </a:r>
          </a:p>
        </p:txBody>
      </p:sp>
      <p:sp>
        <p:nvSpPr>
          <p:cNvPr id="86" name="Rectangle 85"/>
          <p:cNvSpPr/>
          <p:nvPr/>
        </p:nvSpPr>
        <p:spPr>
          <a:xfrm rot="19786799">
            <a:off x="3763619" y="2681106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Isosceles Triangle 86"/>
          <p:cNvSpPr/>
          <p:nvPr/>
        </p:nvSpPr>
        <p:spPr>
          <a:xfrm rot="3586799">
            <a:off x="3847625" y="262349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3971119" y="2592456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89" name="Rectangle 88"/>
          <p:cNvSpPr/>
          <p:nvPr/>
        </p:nvSpPr>
        <p:spPr>
          <a:xfrm rot="8986799">
            <a:off x="3763619" y="2851106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Isosceles Triangle 89"/>
          <p:cNvSpPr/>
          <p:nvPr/>
        </p:nvSpPr>
        <p:spPr>
          <a:xfrm rot="14386799">
            <a:off x="3739613" y="2856414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3971119" y="2762456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10</a:t>
            </a:r>
          </a:p>
        </p:txBody>
      </p:sp>
      <p:sp>
        <p:nvSpPr>
          <p:cNvPr id="92" name="Rectangle 91"/>
          <p:cNvSpPr/>
          <p:nvPr/>
        </p:nvSpPr>
        <p:spPr>
          <a:xfrm rot="1813201">
            <a:off x="3589402" y="3102517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Isosceles Triangle 92"/>
          <p:cNvSpPr/>
          <p:nvPr/>
        </p:nvSpPr>
        <p:spPr>
          <a:xfrm rot="7213201">
            <a:off x="3673408" y="3107825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3796902" y="3013867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95" name="Rectangle 94"/>
          <p:cNvSpPr/>
          <p:nvPr/>
        </p:nvSpPr>
        <p:spPr>
          <a:xfrm rot="12613201">
            <a:off x="3589402" y="3272517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Isosceles Triangle 95"/>
          <p:cNvSpPr/>
          <p:nvPr/>
        </p:nvSpPr>
        <p:spPr>
          <a:xfrm rot="18013201">
            <a:off x="3565395" y="3214910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3796902" y="3183867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18</a:t>
            </a:r>
          </a:p>
        </p:txBody>
      </p:sp>
      <p:sp>
        <p:nvSpPr>
          <p:cNvPr id="98" name="Rectangle 97"/>
          <p:cNvSpPr/>
          <p:nvPr/>
        </p:nvSpPr>
        <p:spPr>
          <a:xfrm rot="19948375">
            <a:off x="3432120" y="4061442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Isosceles Triangle 98"/>
          <p:cNvSpPr/>
          <p:nvPr/>
        </p:nvSpPr>
        <p:spPr>
          <a:xfrm rot="3748375">
            <a:off x="3517544" y="400640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3639620" y="397279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12</a:t>
            </a:r>
          </a:p>
        </p:txBody>
      </p:sp>
      <p:sp>
        <p:nvSpPr>
          <p:cNvPr id="101" name="Rectangle 100"/>
          <p:cNvSpPr/>
          <p:nvPr/>
        </p:nvSpPr>
        <p:spPr>
          <a:xfrm rot="9148375">
            <a:off x="3432120" y="4231442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Isosceles Triangle 101"/>
          <p:cNvSpPr/>
          <p:nvPr/>
        </p:nvSpPr>
        <p:spPr>
          <a:xfrm rot="14548375">
            <a:off x="3406695" y="4234177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3639620" y="414279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8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4206288" y="452195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Isosceles Triangle 104"/>
          <p:cNvSpPr/>
          <p:nvPr/>
        </p:nvSpPr>
        <p:spPr>
          <a:xfrm rot="5400000">
            <a:off x="4298788" y="449580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4413788" y="443330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107" name="Rectangle 106"/>
          <p:cNvSpPr/>
          <p:nvPr/>
        </p:nvSpPr>
        <p:spPr>
          <a:xfrm rot="10800000">
            <a:off x="4206288" y="469195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Isosceles Triangle 107"/>
          <p:cNvSpPr/>
          <p:nvPr/>
        </p:nvSpPr>
        <p:spPr>
          <a:xfrm rot="16200000">
            <a:off x="4173788" y="466580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4413788" y="460330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20</a:t>
            </a:r>
          </a:p>
        </p:txBody>
      </p:sp>
      <p:sp>
        <p:nvSpPr>
          <p:cNvPr id="110" name="Rectangle 109"/>
          <p:cNvSpPr/>
          <p:nvPr/>
        </p:nvSpPr>
        <p:spPr>
          <a:xfrm rot="19931204">
            <a:off x="5179770" y="1114911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Isosceles Triangle 110"/>
          <p:cNvSpPr/>
          <p:nvPr/>
        </p:nvSpPr>
        <p:spPr>
          <a:xfrm rot="3731204">
            <a:off x="5265049" y="105959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5387270" y="1026261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</a:t>
            </a:r>
          </a:p>
        </p:txBody>
      </p:sp>
      <p:sp>
        <p:nvSpPr>
          <p:cNvPr id="113" name="Rectangle 112"/>
          <p:cNvSpPr/>
          <p:nvPr/>
        </p:nvSpPr>
        <p:spPr>
          <a:xfrm rot="9131204">
            <a:off x="5179770" y="1284911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Isosceles Triangle 113"/>
          <p:cNvSpPr/>
          <p:nvPr/>
        </p:nvSpPr>
        <p:spPr>
          <a:xfrm rot="14531204">
            <a:off x="5154490" y="128792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5387270" y="1196261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4</a:t>
            </a:r>
          </a:p>
        </p:txBody>
      </p:sp>
      <p:sp>
        <p:nvSpPr>
          <p:cNvPr id="116" name="Rectangle 115"/>
          <p:cNvSpPr/>
          <p:nvPr/>
        </p:nvSpPr>
        <p:spPr>
          <a:xfrm rot="1802347">
            <a:off x="5424105" y="2137928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Isosceles Triangle 116"/>
          <p:cNvSpPr/>
          <p:nvPr/>
        </p:nvSpPr>
        <p:spPr>
          <a:xfrm rot="7202347">
            <a:off x="5508211" y="2143065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5631605" y="204927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6</a:t>
            </a:r>
          </a:p>
        </p:txBody>
      </p:sp>
      <p:sp>
        <p:nvSpPr>
          <p:cNvPr id="119" name="Rectangle 118"/>
          <p:cNvSpPr/>
          <p:nvPr/>
        </p:nvSpPr>
        <p:spPr>
          <a:xfrm rot="12602347">
            <a:off x="5424105" y="2307928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Isosceles Triangle 119"/>
          <p:cNvSpPr/>
          <p:nvPr/>
        </p:nvSpPr>
        <p:spPr>
          <a:xfrm rot="18002347">
            <a:off x="5400000" y="2250491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5631605" y="221927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10</a:t>
            </a:r>
          </a:p>
        </p:txBody>
      </p:sp>
      <p:sp>
        <p:nvSpPr>
          <p:cNvPr id="122" name="Rectangle 121"/>
          <p:cNvSpPr/>
          <p:nvPr/>
        </p:nvSpPr>
        <p:spPr>
          <a:xfrm rot="19797653">
            <a:off x="5080351" y="3152712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Isosceles Triangle 122"/>
          <p:cNvSpPr/>
          <p:nvPr/>
        </p:nvSpPr>
        <p:spPr>
          <a:xfrm rot="3597653">
            <a:off x="5164457" y="309527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5287851" y="306406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</a:t>
            </a:r>
          </a:p>
        </p:txBody>
      </p:sp>
      <p:sp>
        <p:nvSpPr>
          <p:cNvPr id="125" name="Rectangle 124"/>
          <p:cNvSpPr/>
          <p:nvPr/>
        </p:nvSpPr>
        <p:spPr>
          <a:xfrm rot="8997653">
            <a:off x="5080351" y="3322712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Isosceles Triangle 125"/>
          <p:cNvSpPr/>
          <p:nvPr/>
        </p:nvSpPr>
        <p:spPr>
          <a:xfrm rot="14397653">
            <a:off x="5056246" y="332784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5287851" y="323406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21</a:t>
            </a:r>
          </a:p>
        </p:txBody>
      </p:sp>
      <p:sp>
        <p:nvSpPr>
          <p:cNvPr id="128" name="Rectangle 127"/>
          <p:cNvSpPr/>
          <p:nvPr/>
        </p:nvSpPr>
        <p:spPr>
          <a:xfrm rot="1641399">
            <a:off x="5094450" y="4716268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Isosceles Triangle 128"/>
          <p:cNvSpPr/>
          <p:nvPr/>
        </p:nvSpPr>
        <p:spPr>
          <a:xfrm rot="7041399">
            <a:off x="5179960" y="4718838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TextBox 129"/>
          <p:cNvSpPr txBox="1"/>
          <p:nvPr/>
        </p:nvSpPr>
        <p:spPr>
          <a:xfrm>
            <a:off x="5301950" y="462761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3</a:t>
            </a:r>
          </a:p>
        </p:txBody>
      </p:sp>
      <p:sp>
        <p:nvSpPr>
          <p:cNvPr id="131" name="Rectangle 130"/>
          <p:cNvSpPr/>
          <p:nvPr/>
        </p:nvSpPr>
        <p:spPr>
          <a:xfrm rot="12441399">
            <a:off x="5094450" y="4886268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Isosceles Triangle 131"/>
          <p:cNvSpPr/>
          <p:nvPr/>
        </p:nvSpPr>
        <p:spPr>
          <a:xfrm rot="17841399">
            <a:off x="5068940" y="4831397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TextBox 132"/>
          <p:cNvSpPr txBox="1"/>
          <p:nvPr/>
        </p:nvSpPr>
        <p:spPr>
          <a:xfrm>
            <a:off x="5301950" y="479761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5</a:t>
            </a:r>
          </a:p>
        </p:txBody>
      </p:sp>
      <p:sp>
        <p:nvSpPr>
          <p:cNvPr id="134" name="Rectangle 133"/>
          <p:cNvSpPr/>
          <p:nvPr/>
        </p:nvSpPr>
        <p:spPr>
          <a:xfrm rot="3054199">
            <a:off x="7184570" y="1755748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Isosceles Triangle 134"/>
          <p:cNvSpPr/>
          <p:nvPr/>
        </p:nvSpPr>
        <p:spPr>
          <a:xfrm rot="8454199">
            <a:off x="7253984" y="1778104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TextBox 135"/>
          <p:cNvSpPr txBox="1"/>
          <p:nvPr/>
        </p:nvSpPr>
        <p:spPr>
          <a:xfrm>
            <a:off x="7392070" y="166709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5</a:t>
            </a:r>
          </a:p>
        </p:txBody>
      </p:sp>
      <p:sp>
        <p:nvSpPr>
          <p:cNvPr id="137" name="Rectangle 136"/>
          <p:cNvSpPr/>
          <p:nvPr/>
        </p:nvSpPr>
        <p:spPr>
          <a:xfrm rot="13854199">
            <a:off x="7184570" y="1925748"/>
            <a:ext cx="124999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8" name="Isosceles Triangle 137"/>
          <p:cNvSpPr/>
          <p:nvPr/>
        </p:nvSpPr>
        <p:spPr>
          <a:xfrm rot="19254199">
            <a:off x="7175155" y="1851093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TextBox 138"/>
          <p:cNvSpPr txBox="1"/>
          <p:nvPr/>
        </p:nvSpPr>
        <p:spPr>
          <a:xfrm>
            <a:off x="7392070" y="183709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15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6918103" y="3285899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1" name="Isosceles Triangle 140"/>
          <p:cNvSpPr/>
          <p:nvPr/>
        </p:nvSpPr>
        <p:spPr>
          <a:xfrm rot="5400000">
            <a:off x="7010603" y="325974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TextBox 141"/>
          <p:cNvSpPr txBox="1"/>
          <p:nvPr/>
        </p:nvSpPr>
        <p:spPr>
          <a:xfrm>
            <a:off x="7125603" y="3197249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143" name="Rectangle 142"/>
          <p:cNvSpPr/>
          <p:nvPr/>
        </p:nvSpPr>
        <p:spPr>
          <a:xfrm rot="10800000">
            <a:off x="6918103" y="3455899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4" name="Isosceles Triangle 143"/>
          <p:cNvSpPr/>
          <p:nvPr/>
        </p:nvSpPr>
        <p:spPr>
          <a:xfrm rot="16200000">
            <a:off x="6885603" y="3429749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TextBox 144"/>
          <p:cNvSpPr txBox="1"/>
          <p:nvPr/>
        </p:nvSpPr>
        <p:spPr>
          <a:xfrm>
            <a:off x="7125603" y="3367249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31</a:t>
            </a:r>
          </a:p>
        </p:txBody>
      </p:sp>
      <p:sp>
        <p:nvSpPr>
          <p:cNvPr id="146" name="Rectangle 145"/>
          <p:cNvSpPr/>
          <p:nvPr/>
        </p:nvSpPr>
        <p:spPr>
          <a:xfrm rot="18561323">
            <a:off x="7183590" y="412165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7" name="Isosceles Triangle 146"/>
          <p:cNvSpPr/>
          <p:nvPr/>
        </p:nvSpPr>
        <p:spPr>
          <a:xfrm rot="2361323">
            <a:off x="7253223" y="4047176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8" name="TextBox 147"/>
          <p:cNvSpPr txBox="1"/>
          <p:nvPr/>
        </p:nvSpPr>
        <p:spPr>
          <a:xfrm>
            <a:off x="7391090" y="403300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0</a:t>
            </a:r>
          </a:p>
        </p:txBody>
      </p:sp>
      <p:sp>
        <p:nvSpPr>
          <p:cNvPr id="149" name="Rectangle 148"/>
          <p:cNvSpPr/>
          <p:nvPr/>
        </p:nvSpPr>
        <p:spPr>
          <a:xfrm rot="7761323">
            <a:off x="7183590" y="4291653"/>
            <a:ext cx="125000" cy="12700"/>
          </a:xfrm>
          <a:prstGeom prst="rect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0" name="Isosceles Triangle 149"/>
          <p:cNvSpPr/>
          <p:nvPr/>
        </p:nvSpPr>
        <p:spPr>
          <a:xfrm rot="13161323">
            <a:off x="7173957" y="4313830"/>
            <a:ext cx="65000" cy="65000"/>
          </a:xfrm>
          <a:prstGeom prst="triangle">
            <a:avLst/>
          </a:prstGeom>
          <a:solidFill>
            <a:srgbClr val="002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TextBox 150"/>
          <p:cNvSpPr txBox="1"/>
          <p:nvPr/>
        </p:nvSpPr>
        <p:spPr>
          <a:xfrm>
            <a:off x="7391090" y="4203003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0020C0"/>
                </a:solidFill>
                <a:latin typeface="Calibri"/>
              </a:rPr>
              <a:t>25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00000" y="5450000"/>
            <a:ext cx="8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Look for a further route: SA and SB cannot be used; SC must go along CE, and from E only EG has capacity.</a:t>
            </a:r>
          </a:p>
        </p:txBody>
      </p:sp>
      <p:sp>
        <p:nvSpPr>
          <p:cNvPr id="153" name="Rectangle 152"/>
          <p:cNvSpPr/>
          <p:nvPr/>
        </p:nvSpPr>
        <p:spPr>
          <a:xfrm rot="3052315">
            <a:off x="798732" y="3955276"/>
            <a:ext cx="2478610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>
            <a:off x="1433341" y="4121448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5" name="TextBox 154"/>
          <p:cNvSpPr txBox="1"/>
          <p:nvPr/>
        </p:nvSpPr>
        <p:spPr>
          <a:xfrm>
            <a:off x="1648341" y="403194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156" name="Rectangle 155"/>
          <p:cNvSpPr/>
          <p:nvPr/>
        </p:nvSpPr>
        <p:spPr>
          <a:xfrm>
            <a:off x="1433341" y="4291448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7" name="TextBox 156"/>
          <p:cNvSpPr txBox="1"/>
          <p:nvPr/>
        </p:nvSpPr>
        <p:spPr>
          <a:xfrm>
            <a:off x="1648341" y="420194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29</a:t>
            </a:r>
          </a:p>
        </p:txBody>
      </p:sp>
      <p:sp>
        <p:nvSpPr>
          <p:cNvPr id="158" name="Rectangle 157"/>
          <p:cNvSpPr/>
          <p:nvPr/>
        </p:nvSpPr>
        <p:spPr>
          <a:xfrm rot="19948375">
            <a:off x="2708906" y="4462669"/>
            <a:ext cx="1964579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9" name="Rectangle 158"/>
          <p:cNvSpPr/>
          <p:nvPr/>
        </p:nvSpPr>
        <p:spPr>
          <a:xfrm>
            <a:off x="3624620" y="4062292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0" name="TextBox 159"/>
          <p:cNvSpPr txBox="1"/>
          <p:nvPr/>
        </p:nvSpPr>
        <p:spPr>
          <a:xfrm>
            <a:off x="3839620" y="397279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161" name="Rectangle 160"/>
          <p:cNvSpPr/>
          <p:nvPr/>
        </p:nvSpPr>
        <p:spPr>
          <a:xfrm>
            <a:off x="3624620" y="4232292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2" name="TextBox 161"/>
          <p:cNvSpPr txBox="1"/>
          <p:nvPr/>
        </p:nvSpPr>
        <p:spPr>
          <a:xfrm>
            <a:off x="3839620" y="414279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9</a:t>
            </a:r>
          </a:p>
        </p:txBody>
      </p:sp>
      <p:sp>
        <p:nvSpPr>
          <p:cNvPr id="163" name="Rectangle 162"/>
          <p:cNvSpPr/>
          <p:nvPr/>
        </p:nvSpPr>
        <p:spPr>
          <a:xfrm rot="19797653">
            <a:off x="4426142" y="3501294"/>
            <a:ext cx="2027173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4" name="Rectangle 163"/>
          <p:cNvSpPr/>
          <p:nvPr/>
        </p:nvSpPr>
        <p:spPr>
          <a:xfrm>
            <a:off x="5272851" y="3153562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5" name="TextBox 164"/>
          <p:cNvSpPr txBox="1"/>
          <p:nvPr/>
        </p:nvSpPr>
        <p:spPr>
          <a:xfrm>
            <a:off x="5487851" y="306406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166" name="Rectangle 165"/>
          <p:cNvSpPr/>
          <p:nvPr/>
        </p:nvSpPr>
        <p:spPr>
          <a:xfrm>
            <a:off x="5272851" y="3323562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7" name="TextBox 166"/>
          <p:cNvSpPr txBox="1"/>
          <p:nvPr/>
        </p:nvSpPr>
        <p:spPr>
          <a:xfrm>
            <a:off x="5487851" y="3234062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22</a:t>
            </a:r>
          </a:p>
        </p:txBody>
      </p:sp>
      <p:sp>
        <p:nvSpPr>
          <p:cNvPr id="168" name="Rectangle 167"/>
          <p:cNvSpPr/>
          <p:nvPr/>
        </p:nvSpPr>
        <p:spPr>
          <a:xfrm rot="1802347">
            <a:off x="4426142" y="2486509"/>
            <a:ext cx="2027173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9" name="Rectangle 168"/>
          <p:cNvSpPr/>
          <p:nvPr/>
        </p:nvSpPr>
        <p:spPr>
          <a:xfrm>
            <a:off x="5616605" y="2138778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0" name="TextBox 169"/>
          <p:cNvSpPr txBox="1"/>
          <p:nvPr/>
        </p:nvSpPr>
        <p:spPr>
          <a:xfrm>
            <a:off x="5831605" y="204927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171" name="Rectangle 170"/>
          <p:cNvSpPr/>
          <p:nvPr/>
        </p:nvSpPr>
        <p:spPr>
          <a:xfrm>
            <a:off x="5616605" y="2308778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2" name="TextBox 171"/>
          <p:cNvSpPr txBox="1"/>
          <p:nvPr/>
        </p:nvSpPr>
        <p:spPr>
          <a:xfrm>
            <a:off x="5831605" y="221927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9</a:t>
            </a:r>
          </a:p>
        </p:txBody>
      </p:sp>
      <p:sp>
        <p:nvSpPr>
          <p:cNvPr id="173" name="Rectangle 172"/>
          <p:cNvSpPr/>
          <p:nvPr/>
        </p:nvSpPr>
        <p:spPr>
          <a:xfrm rot="19931204">
            <a:off x="4447674" y="1516232"/>
            <a:ext cx="1984109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4" name="Rectangle 173"/>
          <p:cNvSpPr/>
          <p:nvPr/>
        </p:nvSpPr>
        <p:spPr>
          <a:xfrm>
            <a:off x="5372270" y="1115761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5" name="TextBox 174"/>
          <p:cNvSpPr txBox="1"/>
          <p:nvPr/>
        </p:nvSpPr>
        <p:spPr>
          <a:xfrm>
            <a:off x="5587270" y="1026261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176" name="Rectangle 175"/>
          <p:cNvSpPr/>
          <p:nvPr/>
        </p:nvSpPr>
        <p:spPr>
          <a:xfrm>
            <a:off x="5372270" y="1285761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7" name="TextBox 176"/>
          <p:cNvSpPr txBox="1"/>
          <p:nvPr/>
        </p:nvSpPr>
        <p:spPr>
          <a:xfrm>
            <a:off x="5587270" y="1196261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178" name="Rectangle 177"/>
          <p:cNvSpPr/>
          <p:nvPr/>
        </p:nvSpPr>
        <p:spPr>
          <a:xfrm rot="3054199">
            <a:off x="5855380" y="2023624"/>
            <a:ext cx="2500446" cy="80000"/>
          </a:xfrm>
          <a:prstGeom prst="rect">
            <a:avLst/>
          </a:prstGeom>
          <a:solidFill>
            <a:srgbClr val="FF0000">
              <a:alpha val="3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9" name="Rectangle 178"/>
          <p:cNvSpPr/>
          <p:nvPr/>
        </p:nvSpPr>
        <p:spPr>
          <a:xfrm>
            <a:off x="7377070" y="1756598"/>
            <a:ext cx="117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0" name="TextBox 179"/>
          <p:cNvSpPr txBox="1"/>
          <p:nvPr/>
        </p:nvSpPr>
        <p:spPr>
          <a:xfrm>
            <a:off x="7592070" y="166709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181" name="Rectangle 180"/>
          <p:cNvSpPr/>
          <p:nvPr/>
        </p:nvSpPr>
        <p:spPr>
          <a:xfrm>
            <a:off x="7377070" y="1926598"/>
            <a:ext cx="179000" cy="11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2" name="TextBox 181"/>
          <p:cNvSpPr txBox="1"/>
          <p:nvPr/>
        </p:nvSpPr>
        <p:spPr>
          <a:xfrm>
            <a:off x="7592070" y="1837098"/>
            <a:ext cx="190000" cy="19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l"/>
            <a:r>
              <a:rPr sz="900" i="0" b="0">
                <a:solidFill>
                  <a:srgbClr val="FF0000"/>
                </a:solidFill>
                <a:latin typeface="Calibri"/>
              </a:rPr>
              <a:t>16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300000" y="5710000"/>
            <a:ext cx="85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1">
                <a:solidFill>
                  <a:srgbClr val="FF0000"/>
                </a:solidFill>
                <a:latin typeface="Calibri"/>
              </a:rPr>
              <a:t>SCEGDFT</a:t>
            </a:r>
            <a:r>
              <a:rPr sz="1000" b="0" i="0">
                <a:solidFill>
                  <a:srgbClr val="FF0000"/>
                </a:solidFill>
                <a:latin typeface="Calibri"/>
              </a:rPr>
              <a:t> – additional flow 1.  From G you cannot reach T, but you can move to D using the backward arrow, then DF and FT.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300000" y="5970000"/>
            <a:ext cx="85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This increases the total flow by 1: it diverts one unit from DG to DF, creating spare capacity along GT. There are now no further flow-augmenting routes.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8" grpId="0" animBg="1"/>
      <p:bldP spid="163" grpId="0" animBg="1"/>
      <p:bldP spid="168" grpId="0" animBg="1"/>
      <p:bldP spid="173" grpId="0" animBg="1"/>
      <p:bldP spid="178" grpId="0" animBg="1"/>
      <p:bldP spid="183" grpId="0" animBg="1"/>
      <p:bldP spid="154" grpId="0" animBg="1"/>
      <p:bldP spid="155" grpId="0" animBg="1"/>
      <p:bldP spid="156" grpId="0" animBg="1"/>
      <p:bldP spid="157" grpId="0" animBg="1"/>
      <p:bldP spid="159" grpId="0" animBg="1"/>
      <p:bldP spid="160" grpId="0" animBg="1"/>
      <p:bldP spid="161" grpId="0" animBg="1"/>
      <p:bldP spid="162" grpId="0" animBg="1"/>
      <p:bldP spid="164" grpId="0" animBg="1"/>
      <p:bldP spid="165" grpId="0" animBg="1"/>
      <p:bldP spid="166" grpId="0" animBg="1"/>
      <p:bldP spid="167" grpId="0" animBg="1"/>
      <p:bldP spid="169" grpId="0" animBg="1"/>
      <p:bldP spid="170" grpId="0" animBg="1"/>
      <p:bldP spid="171" grpId="0" animBg="1"/>
      <p:bldP spid="172" grpId="0" animBg="1"/>
      <p:bldP spid="174" grpId="0" animBg="1"/>
      <p:bldP spid="175" grpId="0" animBg="1"/>
      <p:bldP spid="176" grpId="0" animBg="1"/>
      <p:bldP spid="177" grpId="0" animBg="1"/>
      <p:bldP spid="179" grpId="0" animBg="1"/>
      <p:bldP spid="180" grpId="0" animBg="1"/>
      <p:bldP spid="181" grpId="0" animBg="1"/>
      <p:bldP spid="182" grpId="0" animBg="1"/>
      <p:bldP spid="184" grpId="0" animBg="1"/>
    </p:bld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Flow-Augmenting Routes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Interpreting the maximum flow in context</a:t>
            </a:r>
          </a:p>
        </p:txBody>
      </p:sp>
      <p:sp>
        <p:nvSpPr>
          <p:cNvPr id="5" name="Rectangle 4"/>
          <p:cNvSpPr/>
          <p:nvPr/>
        </p:nvSpPr>
        <p:spPr>
          <a:xfrm rot="18532189">
            <a:off x="3996886" y="1800447"/>
            <a:ext cx="1533812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2332189">
            <a:off x="4766920" y="1703675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282518" y="2397540"/>
            <a:ext cx="96254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Isosceles Triangle 7"/>
          <p:cNvSpPr/>
          <p:nvPr/>
        </p:nvSpPr>
        <p:spPr>
          <a:xfrm rot="5400000">
            <a:off x="4766920" y="236047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 rot="3052315">
            <a:off x="4001143" y="2989155"/>
            <a:ext cx="152529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8452315">
            <a:off x="4766920" y="3011254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245067" y="1203353"/>
            <a:ext cx="215204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 rot="5400000">
            <a:off x="6383689" y="116629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 rot="1679135">
            <a:off x="5174083" y="1488205"/>
            <a:ext cx="121407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 rot="7079135">
            <a:off x="5789726" y="147962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 rot="19786799">
            <a:off x="5160759" y="2085298"/>
            <a:ext cx="1240722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3586799">
            <a:off x="5789726" y="2017012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 rot="1813201">
            <a:off x="5160759" y="2709781"/>
            <a:ext cx="1240722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Isosceles Triangle 17"/>
          <p:cNvSpPr/>
          <p:nvPr/>
        </p:nvSpPr>
        <p:spPr>
          <a:xfrm rot="7213201">
            <a:off x="5789726" y="2703943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 rot="19948375">
            <a:off x="5176634" y="3301397"/>
            <a:ext cx="1208972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Isosceles Triangle 19"/>
          <p:cNvSpPr/>
          <p:nvPr/>
        </p:nvSpPr>
        <p:spPr>
          <a:xfrm rot="3748375">
            <a:off x="5789726" y="323639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245067" y="3580771"/>
            <a:ext cx="215204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 rot="5400000">
            <a:off x="6383689" y="3543708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 rot="19931204">
            <a:off x="6246645" y="1488205"/>
            <a:ext cx="1220990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Isosceles Triangle 23"/>
          <p:cNvSpPr/>
          <p:nvPr/>
        </p:nvSpPr>
        <p:spPr>
          <a:xfrm rot="3731204">
            <a:off x="6866137" y="142265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 rot="1802347">
            <a:off x="6233395" y="2085298"/>
            <a:ext cx="124749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Isosceles Triangle 25"/>
          <p:cNvSpPr/>
          <p:nvPr/>
        </p:nvSpPr>
        <p:spPr>
          <a:xfrm rot="7202347">
            <a:off x="6866137" y="2079460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 rot="19797653">
            <a:off x="6233395" y="2709781"/>
            <a:ext cx="1247491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3597653">
            <a:off x="6866137" y="2641495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 rot="1641399">
            <a:off x="6249182" y="3301397"/>
            <a:ext cx="1215917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Isosceles Triangle 29"/>
          <p:cNvSpPr/>
          <p:nvPr/>
        </p:nvSpPr>
        <p:spPr>
          <a:xfrm rot="7041399">
            <a:off x="6866137" y="3292272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 rot="3054199">
            <a:off x="7112926" y="1800447"/>
            <a:ext cx="1538736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Isosceles Triangle 31"/>
          <p:cNvSpPr/>
          <p:nvPr/>
        </p:nvSpPr>
        <p:spPr>
          <a:xfrm rot="8454199">
            <a:off x="7885813" y="1823093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397107" y="2397540"/>
            <a:ext cx="970374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Isosceles Triangle 33"/>
          <p:cNvSpPr/>
          <p:nvPr/>
        </p:nvSpPr>
        <p:spPr>
          <a:xfrm rot="5400000">
            <a:off x="7885813" y="2360477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 rot="18561323">
            <a:off x="7117170" y="2989155"/>
            <a:ext cx="1530248" cy="1587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Isosceles Triangle 35"/>
          <p:cNvSpPr/>
          <p:nvPr/>
        </p:nvSpPr>
        <p:spPr>
          <a:xfrm rot="2361323">
            <a:off x="7885813" y="2892931"/>
            <a:ext cx="90000" cy="9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528155" y="1596147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38" name="Oval 37"/>
          <p:cNvSpPr/>
          <p:nvPr/>
        </p:nvSpPr>
        <p:spPr>
          <a:xfrm>
            <a:off x="4696920" y="2135531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39" name="Oval 38"/>
          <p:cNvSpPr/>
          <p:nvPr/>
        </p:nvSpPr>
        <p:spPr>
          <a:xfrm>
            <a:off x="4528594" y="2979873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29</a:t>
            </a:r>
          </a:p>
        </p:txBody>
      </p:sp>
      <p:sp>
        <p:nvSpPr>
          <p:cNvPr id="40" name="Oval 39"/>
          <p:cNvSpPr/>
          <p:nvPr/>
        </p:nvSpPr>
        <p:spPr>
          <a:xfrm>
            <a:off x="6206087" y="941344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41" name="Oval 40"/>
          <p:cNvSpPr/>
          <p:nvPr/>
        </p:nvSpPr>
        <p:spPr>
          <a:xfrm>
            <a:off x="5539806" y="1489486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2" name="Oval 41"/>
          <p:cNvSpPr/>
          <p:nvPr/>
        </p:nvSpPr>
        <p:spPr>
          <a:xfrm>
            <a:off x="5797714" y="2080901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3" name="Oval 42"/>
          <p:cNvSpPr/>
          <p:nvPr/>
        </p:nvSpPr>
        <p:spPr>
          <a:xfrm>
            <a:off x="5534527" y="2705384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44" name="Oval 43"/>
          <p:cNvSpPr/>
          <p:nvPr/>
        </p:nvSpPr>
        <p:spPr>
          <a:xfrm>
            <a:off x="5648114" y="3028991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45" name="Oval 44"/>
          <p:cNvSpPr/>
          <p:nvPr/>
        </p:nvSpPr>
        <p:spPr>
          <a:xfrm>
            <a:off x="6206087" y="3628655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46" name="Oval 45"/>
          <p:cNvSpPr/>
          <p:nvPr/>
        </p:nvSpPr>
        <p:spPr>
          <a:xfrm>
            <a:off x="6723840" y="1215611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47" name="Oval 46"/>
          <p:cNvSpPr/>
          <p:nvPr/>
        </p:nvSpPr>
        <p:spPr>
          <a:xfrm>
            <a:off x="6819705" y="1844101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48" name="Oval 47"/>
          <p:cNvSpPr/>
          <p:nvPr/>
        </p:nvSpPr>
        <p:spPr>
          <a:xfrm>
            <a:off x="6664575" y="2468584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49" name="Oval 48"/>
          <p:cNvSpPr/>
          <p:nvPr/>
        </p:nvSpPr>
        <p:spPr>
          <a:xfrm>
            <a:off x="6670938" y="3331952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50" name="Oval 49"/>
          <p:cNvSpPr/>
          <p:nvPr/>
        </p:nvSpPr>
        <p:spPr>
          <a:xfrm>
            <a:off x="7887546" y="1595670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51" name="Oval 50"/>
          <p:cNvSpPr/>
          <p:nvPr/>
        </p:nvSpPr>
        <p:spPr>
          <a:xfrm>
            <a:off x="7767294" y="2445424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31</a:t>
            </a:r>
          </a:p>
        </p:txBody>
      </p:sp>
      <p:sp>
        <p:nvSpPr>
          <p:cNvPr id="52" name="Oval 51"/>
          <p:cNvSpPr/>
          <p:nvPr/>
        </p:nvSpPr>
        <p:spPr>
          <a:xfrm>
            <a:off x="7887103" y="2980349"/>
            <a:ext cx="230000" cy="23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900">
                <a:solidFill>
                  <a:srgbClr val="000000"/>
                </a:solidFill>
                <a:latin typeface="Calibri"/>
              </a:rPr>
              <a:t>25</a:t>
            </a:r>
          </a:p>
        </p:txBody>
      </p:sp>
      <p:sp>
        <p:nvSpPr>
          <p:cNvPr id="53" name="Oval 52"/>
          <p:cNvSpPr/>
          <p:nvPr/>
        </p:nvSpPr>
        <p:spPr>
          <a:xfrm>
            <a:off x="4237518" y="2360477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3991657" y="2295477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55" name="Oval 54"/>
          <p:cNvSpPr/>
          <p:nvPr/>
        </p:nvSpPr>
        <p:spPr>
          <a:xfrm>
            <a:off x="5200067" y="116629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5095067" y="981559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57" name="Oval 56"/>
          <p:cNvSpPr/>
          <p:nvPr/>
        </p:nvSpPr>
        <p:spPr>
          <a:xfrm>
            <a:off x="7352107" y="1166291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247107" y="981559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59" name="Oval 58"/>
          <p:cNvSpPr/>
          <p:nvPr/>
        </p:nvSpPr>
        <p:spPr>
          <a:xfrm>
            <a:off x="6272174" y="1735994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167174" y="1530134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61" name="Oval 60"/>
          <p:cNvSpPr/>
          <p:nvPr/>
        </p:nvSpPr>
        <p:spPr>
          <a:xfrm>
            <a:off x="5200067" y="2360477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059851" y="2154617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63" name="Oval 62"/>
          <p:cNvSpPr/>
          <p:nvPr/>
        </p:nvSpPr>
        <p:spPr>
          <a:xfrm>
            <a:off x="7352107" y="2360477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7282322" y="2154617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G</a:t>
            </a:r>
          </a:p>
        </p:txBody>
      </p:sp>
      <p:sp>
        <p:nvSpPr>
          <p:cNvPr id="65" name="Oval 64"/>
          <p:cNvSpPr/>
          <p:nvPr/>
        </p:nvSpPr>
        <p:spPr>
          <a:xfrm>
            <a:off x="6272174" y="2984960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167174" y="3067864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67" name="Oval 66"/>
          <p:cNvSpPr/>
          <p:nvPr/>
        </p:nvSpPr>
        <p:spPr>
          <a:xfrm>
            <a:off x="5200067" y="3543708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5095067" y="3619569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69" name="Oval 68"/>
          <p:cNvSpPr/>
          <p:nvPr/>
        </p:nvSpPr>
        <p:spPr>
          <a:xfrm>
            <a:off x="7352107" y="3543708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247107" y="3619569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H</a:t>
            </a:r>
          </a:p>
        </p:txBody>
      </p:sp>
      <p:sp>
        <p:nvSpPr>
          <p:cNvPr id="71" name="Oval 70"/>
          <p:cNvSpPr/>
          <p:nvPr/>
        </p:nvSpPr>
        <p:spPr>
          <a:xfrm>
            <a:off x="8322481" y="2360477"/>
            <a:ext cx="90000" cy="900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358342" y="2295477"/>
            <a:ext cx="3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750000" y="395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The maximal flow pattern is shown above: 41 + 4 + 18 + 5 + 3 + 1 = 72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750000" y="445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72 people per second can leave the cinema, which is at least 70, so the cinema will get its safety certificate.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73" grpId="0" animBg="1"/>
      <p:bldP spid="7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