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Flows in Networks 1</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Decision 2 Chapter 3</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3C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Finding an Initial Flow</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3C</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When looking for a maximal flow you need to start with an initial flow</a:t>
            </a:r>
          </a:p>
          <a:p>
            <a:pPr algn="ctr"/>
            <a:r>
              <a:rPr sz="1100" b="0" i="0">
                <a:solidFill>
                  <a:srgbClr val="000000"/>
                </a:solidFill>
                <a:latin typeface="Calibri"/>
              </a:rPr>
              <a:t/>
            </a:r>
          </a:p>
          <a:p>
            <a:pPr algn="ctr"/>
            <a:r>
              <a:rPr sz="1100" b="0" i="0">
                <a:solidFill>
                  <a:srgbClr val="000000"/>
                </a:solidFill>
                <a:latin typeface="Calibri"/>
              </a:rPr>
              <a:t>In your exam you could be given an initial flow, or you may need to find one</a:t>
            </a:r>
          </a:p>
          <a:p>
            <a:pPr algn="ctr"/>
            <a:r>
              <a:rPr sz="1100" b="0" i="0">
                <a:solidFill>
                  <a:srgbClr val="000000"/>
                </a:solidFill>
                <a:latin typeface="Calibri"/>
              </a:rPr>
              <a:t/>
            </a:r>
          </a:p>
          <a:p>
            <a:pPr algn="ctr"/>
            <a:r>
              <a:rPr sz="1100" b="0" i="0">
                <a:solidFill>
                  <a:srgbClr val="000000"/>
                </a:solidFill>
                <a:latin typeface="Calibri"/>
              </a:rPr>
              <a:t>The maximum flow along a route is the smallest capacity of the arcs on that route</a:t>
            </a:r>
          </a:p>
          <a:p>
            <a:pPr algn="ctr"/>
            <a:r>
              <a:rPr sz="1100" b="0" i="0">
                <a:solidFill>
                  <a:srgbClr val="000000"/>
                </a:solidFill>
                <a:latin typeface="Calibri"/>
              </a:rPr>
              <a:t/>
            </a:r>
          </a:p>
          <a:p>
            <a:pPr algn="ctr"/>
            <a:r>
              <a:rPr sz="1100" b="0" i="0">
                <a:solidFill>
                  <a:srgbClr val="000000"/>
                </a:solidFill>
                <a:latin typeface="Calibri"/>
              </a:rPr>
              <a:t>Sending flows along several routes gives an initial flow pattern</a:t>
            </a:r>
          </a:p>
        </p:txBody>
      </p:sp>
      <p:sp>
        <p:nvSpPr>
          <p:cNvPr id="5" name="TextBox 4"/>
          <p:cNvSpPr txBox="1"/>
          <p:nvPr/>
        </p:nvSpPr>
        <p:spPr>
          <a:xfrm>
            <a:off x="3750000" y="1000000"/>
            <a:ext cx="5150000" cy="1000000"/>
          </a:xfrm>
          <a:prstGeom prst="rect">
            <a:avLst/>
          </a:prstGeom>
          <a:noFill/>
        </p:spPr>
        <p:txBody>
          <a:bodyPr wrap="square" anchor="t" lIns="45720" rIns="45720">
            <a:spAutoFit/>
          </a:bodyPr>
          <a:lstStyle/>
          <a:p>
            <a:pPr algn="l"/>
            <a:r>
              <a:rPr sz="1000" b="0" i="0">
                <a:solidFill>
                  <a:srgbClr val="000000"/>
                </a:solidFill>
                <a:latin typeface="Calibri"/>
              </a:rPr>
              <a:t>The diagram shows a capacitated directed network. The number on each arc represents the capacity of that arc.</a:t>
            </a:r>
          </a:p>
          <a:p>
            <a:pPr algn="l"/>
            <a:r>
              <a:rPr sz="1000" b="0" i="0">
                <a:solidFill>
                  <a:srgbClr val="000000"/>
                </a:solidFill>
                <a:latin typeface="Calibri"/>
              </a:rPr>
              <a:t>a  State the maximum flows along SACT and SBADT.   b  Show these on a diagram.</a:t>
            </a:r>
          </a:p>
          <a:p>
            <a:pPr algn="l"/>
            <a:r>
              <a:rPr sz="1000" b="0" i="0">
                <a:solidFill>
                  <a:srgbClr val="000000"/>
                </a:solidFill>
                <a:latin typeface="Calibri"/>
              </a:rPr>
              <a:t>Using this as your initial flow pattern,  c  calculate the value of the initial flow.</a:t>
            </a:r>
          </a:p>
        </p:txBody>
      </p:sp>
      <p:sp>
        <p:nvSpPr>
          <p:cNvPr id="6" name="Rectangle 5"/>
          <p:cNvSpPr/>
          <p:nvPr/>
        </p:nvSpPr>
        <p:spPr>
          <a:xfrm rot="19954276">
            <a:off x="3983178" y="2084662"/>
            <a:ext cx="676442"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Isosceles Triangle 6"/>
          <p:cNvSpPr/>
          <p:nvPr/>
        </p:nvSpPr>
        <p:spPr>
          <a:xfrm rot="3754276">
            <a:off x="4306420" y="203202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rot="1823924">
            <a:off x="3975774" y="2407662"/>
            <a:ext cx="66085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Isosceles Triangle 8"/>
          <p:cNvSpPr/>
          <p:nvPr/>
        </p:nvSpPr>
        <p:spPr>
          <a:xfrm rot="7223924">
            <a:off x="4289700" y="238732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rot="16361657">
            <a:off x="4283042" y="2251862"/>
            <a:ext cx="646714"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Isosceles Triangle 10"/>
          <p:cNvSpPr/>
          <p:nvPr/>
        </p:nvSpPr>
        <p:spPr>
          <a:xfrm rot="161657">
            <a:off x="4562920" y="218250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621600" y="1928862"/>
            <a:ext cx="119320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Isosceles Triangle 12"/>
          <p:cNvSpPr/>
          <p:nvPr/>
        </p:nvSpPr>
        <p:spPr>
          <a:xfrm rot="5400000">
            <a:off x="5232860" y="189180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rot="1772879">
            <a:off x="4532407" y="2267062"/>
            <a:ext cx="1371584"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Isosceles Triangle 14"/>
          <p:cNvSpPr/>
          <p:nvPr/>
        </p:nvSpPr>
        <p:spPr>
          <a:xfrm rot="7172879">
            <a:off x="5232860" y="2263819"/>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rot="85392">
            <a:off x="4591011" y="2590062"/>
            <a:ext cx="1223977"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Isosceles Triangle 16"/>
          <p:cNvSpPr/>
          <p:nvPr/>
        </p:nvSpPr>
        <p:spPr>
          <a:xfrm rot="5485392">
            <a:off x="5219180" y="255452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rot="979383">
            <a:off x="5792455" y="2084662"/>
            <a:ext cx="1108688"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Isosceles Triangle 18"/>
          <p:cNvSpPr/>
          <p:nvPr/>
        </p:nvSpPr>
        <p:spPr>
          <a:xfrm rot="6379383">
            <a:off x="6355000" y="206318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rot="20464521">
            <a:off x="5784400" y="2422862"/>
            <a:ext cx="1124799"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Isosceles Triangle 20"/>
          <p:cNvSpPr/>
          <p:nvPr/>
        </p:nvSpPr>
        <p:spPr>
          <a:xfrm rot="4264521">
            <a:off x="6355000" y="2367559"/>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075188" y="1893557"/>
            <a:ext cx="400000" cy="220000"/>
          </a:xfrm>
          <a:prstGeom prst="rect">
            <a:avLst/>
          </a:prstGeom>
          <a:noFill/>
        </p:spPr>
        <p:txBody>
          <a:bodyPr wrap="none" anchor="ctr" lIns="0" rIns="0" tIns="0" bIns="0">
            <a:spAutoFit/>
          </a:bodyPr>
          <a:lstStyle/>
          <a:p>
            <a:pPr algn="ctr"/>
            <a:r>
              <a:rPr sz="1000" i="0" b="0">
                <a:solidFill>
                  <a:srgbClr val="000000"/>
                </a:solidFill>
                <a:latin typeface="Calibri"/>
              </a:rPr>
              <a:t>19</a:t>
            </a:r>
          </a:p>
        </p:txBody>
      </p:sp>
      <p:sp>
        <p:nvSpPr>
          <p:cNvPr id="23" name="TextBox 22"/>
          <p:cNvSpPr txBox="1"/>
          <p:nvPr/>
        </p:nvSpPr>
        <p:spPr>
          <a:xfrm>
            <a:off x="4055436" y="2392128"/>
            <a:ext cx="400000" cy="220000"/>
          </a:xfrm>
          <a:prstGeom prst="rect">
            <a:avLst/>
          </a:prstGeom>
          <a:noFill/>
        </p:spPr>
        <p:txBody>
          <a:bodyPr wrap="none" anchor="ctr" lIns="0" rIns="0" tIns="0" bIns="0">
            <a:spAutoFit/>
          </a:bodyPr>
          <a:lstStyle/>
          <a:p>
            <a:pPr algn="ctr"/>
            <a:r>
              <a:rPr sz="1000" i="0" b="0">
                <a:solidFill>
                  <a:srgbClr val="000000"/>
                </a:solidFill>
                <a:latin typeface="Calibri"/>
              </a:rPr>
              <a:t>18</a:t>
            </a:r>
          </a:p>
        </p:txBody>
      </p:sp>
      <p:sp>
        <p:nvSpPr>
          <p:cNvPr id="24" name="TextBox 23"/>
          <p:cNvSpPr txBox="1"/>
          <p:nvPr/>
        </p:nvSpPr>
        <p:spPr>
          <a:xfrm>
            <a:off x="4306190" y="2145084"/>
            <a:ext cx="400000" cy="220000"/>
          </a:xfrm>
          <a:prstGeom prst="rect">
            <a:avLst/>
          </a:prstGeom>
          <a:noFill/>
        </p:spPr>
        <p:txBody>
          <a:bodyPr wrap="none" anchor="ctr" lIns="0" rIns="0" tIns="0" bIns="0">
            <a:spAutoFit/>
          </a:bodyPr>
          <a:lstStyle/>
          <a:p>
            <a:pPr algn="ctr"/>
            <a:r>
              <a:rPr sz="1000" i="0" b="0">
                <a:solidFill>
                  <a:srgbClr val="000000"/>
                </a:solidFill>
                <a:latin typeface="Calibri"/>
              </a:rPr>
              <a:t>17</a:t>
            </a:r>
          </a:p>
        </p:txBody>
      </p:sp>
      <p:sp>
        <p:nvSpPr>
          <p:cNvPr id="25" name="TextBox 24"/>
          <p:cNvSpPr txBox="1"/>
          <p:nvPr/>
        </p:nvSpPr>
        <p:spPr>
          <a:xfrm>
            <a:off x="5018200" y="1726480"/>
            <a:ext cx="400000" cy="220000"/>
          </a:xfrm>
          <a:prstGeom prst="rect">
            <a:avLst/>
          </a:prstGeom>
          <a:noFill/>
        </p:spPr>
        <p:txBody>
          <a:bodyPr wrap="none" anchor="ctr" lIns="0" rIns="0" tIns="0" bIns="0">
            <a:spAutoFit/>
          </a:bodyPr>
          <a:lstStyle/>
          <a:p>
            <a:pPr algn="ctr"/>
            <a:r>
              <a:rPr sz="1000" i="0" b="0">
                <a:solidFill>
                  <a:srgbClr val="000000"/>
                </a:solidFill>
                <a:latin typeface="Calibri"/>
              </a:rPr>
              <a:t>11</a:t>
            </a:r>
          </a:p>
        </p:txBody>
      </p:sp>
      <p:sp>
        <p:nvSpPr>
          <p:cNvPr id="26" name="TextBox 25"/>
          <p:cNvSpPr txBox="1"/>
          <p:nvPr/>
        </p:nvSpPr>
        <p:spPr>
          <a:xfrm>
            <a:off x="5067673" y="2077727"/>
            <a:ext cx="400000" cy="220000"/>
          </a:xfrm>
          <a:prstGeom prst="rect">
            <a:avLst/>
          </a:prstGeom>
          <a:noFill/>
        </p:spPr>
        <p:txBody>
          <a:bodyPr wrap="none" anchor="ctr" lIns="0" rIns="0" tIns="0" bIns="0">
            <a:spAutoFit/>
          </a:bodyPr>
          <a:lstStyle/>
          <a:p>
            <a:pPr algn="ctr"/>
            <a:r>
              <a:rPr sz="1000" i="0" b="0">
                <a:solidFill>
                  <a:srgbClr val="000000"/>
                </a:solidFill>
                <a:latin typeface="Calibri"/>
              </a:rPr>
              <a:t>20</a:t>
            </a:r>
          </a:p>
        </p:txBody>
      </p:sp>
      <p:sp>
        <p:nvSpPr>
          <p:cNvPr id="27" name="TextBox 26"/>
          <p:cNvSpPr txBox="1"/>
          <p:nvPr/>
        </p:nvSpPr>
        <p:spPr>
          <a:xfrm>
            <a:off x="5000508" y="2588289"/>
            <a:ext cx="400000" cy="220000"/>
          </a:xfrm>
          <a:prstGeom prst="rect">
            <a:avLst/>
          </a:prstGeom>
          <a:noFill/>
        </p:spPr>
        <p:txBody>
          <a:bodyPr wrap="none" anchor="ctr" lIns="0" rIns="0" tIns="0" bIns="0">
            <a:spAutoFit/>
          </a:bodyPr>
          <a:lstStyle/>
          <a:p>
            <a:pPr algn="ctr"/>
            <a:r>
              <a:rPr sz="1000" i="0" b="0">
                <a:solidFill>
                  <a:srgbClr val="000000"/>
                </a:solidFill>
                <a:latin typeface="Calibri"/>
              </a:rPr>
              <a:t>15</a:t>
            </a:r>
          </a:p>
        </p:txBody>
      </p:sp>
      <p:sp>
        <p:nvSpPr>
          <p:cNvPr id="28" name="TextBox 27"/>
          <p:cNvSpPr txBox="1"/>
          <p:nvPr/>
        </p:nvSpPr>
        <p:spPr>
          <a:xfrm>
            <a:off x="6174995" y="1886323"/>
            <a:ext cx="400000" cy="220000"/>
          </a:xfrm>
          <a:prstGeom prst="rect">
            <a:avLst/>
          </a:prstGeom>
          <a:noFill/>
        </p:spPr>
        <p:txBody>
          <a:bodyPr wrap="none" anchor="ctr" lIns="0" rIns="0" tIns="0" bIns="0">
            <a:spAutoFit/>
          </a:bodyPr>
          <a:lstStyle/>
          <a:p>
            <a:pPr algn="ctr"/>
            <a:r>
              <a:rPr sz="1000" i="0" b="0">
                <a:solidFill>
                  <a:srgbClr val="000000"/>
                </a:solidFill>
                <a:latin typeface="Calibri"/>
              </a:rPr>
              <a:t>17</a:t>
            </a:r>
          </a:p>
        </p:txBody>
      </p:sp>
      <p:sp>
        <p:nvSpPr>
          <p:cNvPr id="29" name="TextBox 28"/>
          <p:cNvSpPr txBox="1"/>
          <p:nvPr/>
        </p:nvSpPr>
        <p:spPr>
          <a:xfrm>
            <a:off x="6179336" y="2415697"/>
            <a:ext cx="400000" cy="220000"/>
          </a:xfrm>
          <a:prstGeom prst="rect">
            <a:avLst/>
          </a:prstGeom>
          <a:noFill/>
        </p:spPr>
        <p:txBody>
          <a:bodyPr wrap="none" anchor="ctr" lIns="0" rIns="0" tIns="0" bIns="0">
            <a:spAutoFit/>
          </a:bodyPr>
          <a:lstStyle/>
          <a:p>
            <a:pPr algn="ctr"/>
            <a:r>
              <a:rPr sz="1000" i="0" b="0">
                <a:solidFill>
                  <a:srgbClr val="000000"/>
                </a:solidFill>
                <a:latin typeface="Calibri"/>
              </a:rPr>
              <a:t>23</a:t>
            </a:r>
          </a:p>
        </p:txBody>
      </p:sp>
      <p:sp>
        <p:nvSpPr>
          <p:cNvPr id="30" name="Oval 29"/>
          <p:cNvSpPr/>
          <p:nvPr/>
        </p:nvSpPr>
        <p:spPr>
          <a:xfrm>
            <a:off x="3976200" y="2203399"/>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31" name="TextBox 30"/>
          <p:cNvSpPr txBox="1"/>
          <p:nvPr/>
        </p:nvSpPr>
        <p:spPr>
          <a:xfrm>
            <a:off x="3780000" y="2138399"/>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S</a:t>
            </a:r>
          </a:p>
        </p:txBody>
      </p:sp>
      <p:sp>
        <p:nvSpPr>
          <p:cNvPr id="32" name="Oval 31"/>
          <p:cNvSpPr/>
          <p:nvPr/>
        </p:nvSpPr>
        <p:spPr>
          <a:xfrm>
            <a:off x="4576600" y="1891800"/>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33" name="TextBox 32"/>
          <p:cNvSpPr txBox="1"/>
          <p:nvPr/>
        </p:nvSpPr>
        <p:spPr>
          <a:xfrm>
            <a:off x="4471600" y="1749280"/>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A</a:t>
            </a:r>
          </a:p>
        </p:txBody>
      </p:sp>
      <p:sp>
        <p:nvSpPr>
          <p:cNvPr id="34" name="Oval 33"/>
          <p:cNvSpPr/>
          <p:nvPr/>
        </p:nvSpPr>
        <p:spPr>
          <a:xfrm>
            <a:off x="5769800" y="1891800"/>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35" name="TextBox 34"/>
          <p:cNvSpPr txBox="1"/>
          <p:nvPr/>
        </p:nvSpPr>
        <p:spPr>
          <a:xfrm>
            <a:off x="5664800" y="1749280"/>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C</a:t>
            </a:r>
          </a:p>
        </p:txBody>
      </p:sp>
      <p:sp>
        <p:nvSpPr>
          <p:cNvPr id="36" name="Oval 35"/>
          <p:cNvSpPr/>
          <p:nvPr/>
        </p:nvSpPr>
        <p:spPr>
          <a:xfrm>
            <a:off x="4546200" y="2537800"/>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37" name="TextBox 36"/>
          <p:cNvSpPr txBox="1"/>
          <p:nvPr/>
        </p:nvSpPr>
        <p:spPr>
          <a:xfrm>
            <a:off x="4441200" y="2564000"/>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B</a:t>
            </a:r>
          </a:p>
        </p:txBody>
      </p:sp>
      <p:sp>
        <p:nvSpPr>
          <p:cNvPr id="38" name="Oval 37"/>
          <p:cNvSpPr/>
          <p:nvPr/>
        </p:nvSpPr>
        <p:spPr>
          <a:xfrm>
            <a:off x="5769800" y="2568199"/>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39" name="TextBox 38"/>
          <p:cNvSpPr txBox="1"/>
          <p:nvPr/>
        </p:nvSpPr>
        <p:spPr>
          <a:xfrm>
            <a:off x="5664800" y="2594399"/>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D</a:t>
            </a:r>
          </a:p>
        </p:txBody>
      </p:sp>
      <p:sp>
        <p:nvSpPr>
          <p:cNvPr id="40" name="Oval 39"/>
          <p:cNvSpPr/>
          <p:nvPr/>
        </p:nvSpPr>
        <p:spPr>
          <a:xfrm>
            <a:off x="6833799" y="2203399"/>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41" name="TextBox 40"/>
          <p:cNvSpPr txBox="1"/>
          <p:nvPr/>
        </p:nvSpPr>
        <p:spPr>
          <a:xfrm>
            <a:off x="6819999" y="2138399"/>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T</a:t>
            </a:r>
          </a:p>
        </p:txBody>
      </p:sp>
      <p:sp>
        <p:nvSpPr>
          <p:cNvPr id="42" name="Rectangle 41"/>
          <p:cNvSpPr/>
          <p:nvPr/>
        </p:nvSpPr>
        <p:spPr>
          <a:xfrm rot="19954276">
            <a:off x="3983178" y="3134662"/>
            <a:ext cx="676442"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Isosceles Triangle 42"/>
          <p:cNvSpPr/>
          <p:nvPr/>
        </p:nvSpPr>
        <p:spPr>
          <a:xfrm rot="3754276">
            <a:off x="4306420" y="308202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Rectangle 43"/>
          <p:cNvSpPr/>
          <p:nvPr/>
        </p:nvSpPr>
        <p:spPr>
          <a:xfrm rot="1823924">
            <a:off x="3975774" y="3457662"/>
            <a:ext cx="66085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Isosceles Triangle 44"/>
          <p:cNvSpPr/>
          <p:nvPr/>
        </p:nvSpPr>
        <p:spPr>
          <a:xfrm rot="7223924">
            <a:off x="4289700" y="343732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Rectangle 45"/>
          <p:cNvSpPr/>
          <p:nvPr/>
        </p:nvSpPr>
        <p:spPr>
          <a:xfrm rot="16361657">
            <a:off x="4283042" y="3301862"/>
            <a:ext cx="646714"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Isosceles Triangle 46"/>
          <p:cNvSpPr/>
          <p:nvPr/>
        </p:nvSpPr>
        <p:spPr>
          <a:xfrm rot="161657">
            <a:off x="4562920" y="323250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Rectangle 47"/>
          <p:cNvSpPr/>
          <p:nvPr/>
        </p:nvSpPr>
        <p:spPr>
          <a:xfrm>
            <a:off x="4621600" y="2978862"/>
            <a:ext cx="119320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Isosceles Triangle 48"/>
          <p:cNvSpPr/>
          <p:nvPr/>
        </p:nvSpPr>
        <p:spPr>
          <a:xfrm rot="5400000">
            <a:off x="5232860" y="294180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rot="1772879">
            <a:off x="4532407" y="3317062"/>
            <a:ext cx="1371584"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Isosceles Triangle 50"/>
          <p:cNvSpPr/>
          <p:nvPr/>
        </p:nvSpPr>
        <p:spPr>
          <a:xfrm rot="7172879">
            <a:off x="5232860" y="3313819"/>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Rectangle 51"/>
          <p:cNvSpPr/>
          <p:nvPr/>
        </p:nvSpPr>
        <p:spPr>
          <a:xfrm rot="85392">
            <a:off x="4591011" y="3640062"/>
            <a:ext cx="1223977"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Isosceles Triangle 52"/>
          <p:cNvSpPr/>
          <p:nvPr/>
        </p:nvSpPr>
        <p:spPr>
          <a:xfrm rot="5485392">
            <a:off x="5219180" y="360452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Rectangle 53"/>
          <p:cNvSpPr/>
          <p:nvPr/>
        </p:nvSpPr>
        <p:spPr>
          <a:xfrm rot="979383">
            <a:off x="5792455" y="3134662"/>
            <a:ext cx="1108688"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Isosceles Triangle 54"/>
          <p:cNvSpPr/>
          <p:nvPr/>
        </p:nvSpPr>
        <p:spPr>
          <a:xfrm rot="6379383">
            <a:off x="6355000" y="311318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Rectangle 55"/>
          <p:cNvSpPr/>
          <p:nvPr/>
        </p:nvSpPr>
        <p:spPr>
          <a:xfrm rot="20464521">
            <a:off x="5784400" y="3472862"/>
            <a:ext cx="1124799"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Isosceles Triangle 56"/>
          <p:cNvSpPr/>
          <p:nvPr/>
        </p:nvSpPr>
        <p:spPr>
          <a:xfrm rot="4264521">
            <a:off x="6355000" y="3417559"/>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Oval 57"/>
          <p:cNvSpPr/>
          <p:nvPr/>
        </p:nvSpPr>
        <p:spPr>
          <a:xfrm>
            <a:off x="4160188" y="2938557"/>
            <a:ext cx="230000" cy="230000"/>
          </a:xfrm>
          <a:prstGeom prst="ellipse">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000000"/>
                </a:solidFill>
                <a:latin typeface="Calibri"/>
              </a:rPr>
              <a:t>11</a:t>
            </a:r>
          </a:p>
        </p:txBody>
      </p:sp>
      <p:sp>
        <p:nvSpPr>
          <p:cNvPr id="59" name="Oval 58"/>
          <p:cNvSpPr/>
          <p:nvPr/>
        </p:nvSpPr>
        <p:spPr>
          <a:xfrm>
            <a:off x="4140436" y="3437128"/>
            <a:ext cx="230000" cy="230000"/>
          </a:xfrm>
          <a:prstGeom prst="ellipse">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000000"/>
                </a:solidFill>
                <a:latin typeface="Calibri"/>
              </a:rPr>
              <a:t>17</a:t>
            </a:r>
          </a:p>
        </p:txBody>
      </p:sp>
      <p:sp>
        <p:nvSpPr>
          <p:cNvPr id="60" name="Oval 59"/>
          <p:cNvSpPr/>
          <p:nvPr/>
        </p:nvSpPr>
        <p:spPr>
          <a:xfrm>
            <a:off x="4391190" y="3190084"/>
            <a:ext cx="230000" cy="230000"/>
          </a:xfrm>
          <a:prstGeom prst="ellipse">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000000"/>
                </a:solidFill>
                <a:latin typeface="Calibri"/>
              </a:rPr>
              <a:t>17</a:t>
            </a:r>
          </a:p>
        </p:txBody>
      </p:sp>
      <p:sp>
        <p:nvSpPr>
          <p:cNvPr id="61" name="Oval 60"/>
          <p:cNvSpPr/>
          <p:nvPr/>
        </p:nvSpPr>
        <p:spPr>
          <a:xfrm>
            <a:off x="5103200" y="2771480"/>
            <a:ext cx="230000" cy="230000"/>
          </a:xfrm>
          <a:prstGeom prst="ellipse">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000000"/>
                </a:solidFill>
                <a:latin typeface="Calibri"/>
              </a:rPr>
              <a:t>11</a:t>
            </a:r>
          </a:p>
        </p:txBody>
      </p:sp>
      <p:sp>
        <p:nvSpPr>
          <p:cNvPr id="62" name="Oval 61"/>
          <p:cNvSpPr/>
          <p:nvPr/>
        </p:nvSpPr>
        <p:spPr>
          <a:xfrm>
            <a:off x="5152673" y="3122727"/>
            <a:ext cx="230000" cy="230000"/>
          </a:xfrm>
          <a:prstGeom prst="ellipse">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000000"/>
                </a:solidFill>
                <a:latin typeface="Calibri"/>
              </a:rPr>
              <a:t>17</a:t>
            </a:r>
          </a:p>
        </p:txBody>
      </p:sp>
      <p:sp>
        <p:nvSpPr>
          <p:cNvPr id="63" name="Oval 62"/>
          <p:cNvSpPr/>
          <p:nvPr/>
        </p:nvSpPr>
        <p:spPr>
          <a:xfrm>
            <a:off x="5085508" y="3633289"/>
            <a:ext cx="230000" cy="230000"/>
          </a:xfrm>
          <a:prstGeom prst="ellipse">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000000"/>
                </a:solidFill>
                <a:latin typeface="Calibri"/>
              </a:rPr>
              <a:t>0</a:t>
            </a:r>
          </a:p>
        </p:txBody>
      </p:sp>
      <p:sp>
        <p:nvSpPr>
          <p:cNvPr id="64" name="Oval 63"/>
          <p:cNvSpPr/>
          <p:nvPr/>
        </p:nvSpPr>
        <p:spPr>
          <a:xfrm>
            <a:off x="6259995" y="2931323"/>
            <a:ext cx="230000" cy="230000"/>
          </a:xfrm>
          <a:prstGeom prst="ellipse">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000000"/>
                </a:solidFill>
                <a:latin typeface="Calibri"/>
              </a:rPr>
              <a:t>11</a:t>
            </a:r>
          </a:p>
        </p:txBody>
      </p:sp>
      <p:sp>
        <p:nvSpPr>
          <p:cNvPr id="65" name="Oval 64"/>
          <p:cNvSpPr/>
          <p:nvPr/>
        </p:nvSpPr>
        <p:spPr>
          <a:xfrm>
            <a:off x="6264336" y="3460697"/>
            <a:ext cx="230000" cy="230000"/>
          </a:xfrm>
          <a:prstGeom prst="ellipse">
            <a:avLst/>
          </a:prstGeom>
          <a:no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000000"/>
                </a:solidFill>
                <a:latin typeface="Calibri"/>
              </a:rPr>
              <a:t>17</a:t>
            </a:r>
          </a:p>
        </p:txBody>
      </p:sp>
      <p:sp>
        <p:nvSpPr>
          <p:cNvPr id="66" name="Oval 65"/>
          <p:cNvSpPr/>
          <p:nvPr/>
        </p:nvSpPr>
        <p:spPr>
          <a:xfrm>
            <a:off x="3976200" y="3253399"/>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67" name="TextBox 66"/>
          <p:cNvSpPr txBox="1"/>
          <p:nvPr/>
        </p:nvSpPr>
        <p:spPr>
          <a:xfrm>
            <a:off x="3780000" y="3188399"/>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S</a:t>
            </a:r>
          </a:p>
        </p:txBody>
      </p:sp>
      <p:sp>
        <p:nvSpPr>
          <p:cNvPr id="68" name="Oval 67"/>
          <p:cNvSpPr/>
          <p:nvPr/>
        </p:nvSpPr>
        <p:spPr>
          <a:xfrm>
            <a:off x="4576600" y="2941800"/>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69" name="TextBox 68"/>
          <p:cNvSpPr txBox="1"/>
          <p:nvPr/>
        </p:nvSpPr>
        <p:spPr>
          <a:xfrm>
            <a:off x="4471600" y="2799280"/>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A</a:t>
            </a:r>
          </a:p>
        </p:txBody>
      </p:sp>
      <p:sp>
        <p:nvSpPr>
          <p:cNvPr id="70" name="Oval 69"/>
          <p:cNvSpPr/>
          <p:nvPr/>
        </p:nvSpPr>
        <p:spPr>
          <a:xfrm>
            <a:off x="5769800" y="2941800"/>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71" name="TextBox 70"/>
          <p:cNvSpPr txBox="1"/>
          <p:nvPr/>
        </p:nvSpPr>
        <p:spPr>
          <a:xfrm>
            <a:off x="5664800" y="2799280"/>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C</a:t>
            </a:r>
          </a:p>
        </p:txBody>
      </p:sp>
      <p:sp>
        <p:nvSpPr>
          <p:cNvPr id="72" name="Oval 71"/>
          <p:cNvSpPr/>
          <p:nvPr/>
        </p:nvSpPr>
        <p:spPr>
          <a:xfrm>
            <a:off x="4546200" y="3587800"/>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73" name="TextBox 72"/>
          <p:cNvSpPr txBox="1"/>
          <p:nvPr/>
        </p:nvSpPr>
        <p:spPr>
          <a:xfrm>
            <a:off x="4441200" y="3614000"/>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B</a:t>
            </a:r>
          </a:p>
        </p:txBody>
      </p:sp>
      <p:sp>
        <p:nvSpPr>
          <p:cNvPr id="74" name="Oval 73"/>
          <p:cNvSpPr/>
          <p:nvPr/>
        </p:nvSpPr>
        <p:spPr>
          <a:xfrm>
            <a:off x="5769800" y="3618199"/>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75" name="TextBox 74"/>
          <p:cNvSpPr txBox="1"/>
          <p:nvPr/>
        </p:nvSpPr>
        <p:spPr>
          <a:xfrm>
            <a:off x="5664800" y="3644399"/>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D</a:t>
            </a:r>
          </a:p>
        </p:txBody>
      </p:sp>
      <p:sp>
        <p:nvSpPr>
          <p:cNvPr id="76" name="Oval 75"/>
          <p:cNvSpPr/>
          <p:nvPr/>
        </p:nvSpPr>
        <p:spPr>
          <a:xfrm>
            <a:off x="6833799" y="3253399"/>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77" name="TextBox 76"/>
          <p:cNvSpPr txBox="1"/>
          <p:nvPr/>
        </p:nvSpPr>
        <p:spPr>
          <a:xfrm>
            <a:off x="6819999" y="3188399"/>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T</a:t>
            </a:r>
          </a:p>
        </p:txBody>
      </p:sp>
      <p:sp>
        <p:nvSpPr>
          <p:cNvPr id="78" name="TextBox 77"/>
          <p:cNvSpPr txBox="1"/>
          <p:nvPr/>
        </p:nvSpPr>
        <p:spPr>
          <a:xfrm>
            <a:off x="7250000" y="2150000"/>
            <a:ext cx="1600000" cy="300000"/>
          </a:xfrm>
          <a:prstGeom prst="rect">
            <a:avLst/>
          </a:prstGeom>
          <a:noFill/>
        </p:spPr>
        <p:txBody>
          <a:bodyPr wrap="square" anchor="t" lIns="45720" rIns="45720">
            <a:spAutoFit/>
          </a:bodyPr>
          <a:lstStyle/>
          <a:p>
            <a:pPr algn="l"/>
            <a:r>
              <a:rPr sz="1000" b="1" i="0">
                <a:solidFill>
                  <a:srgbClr val="000000"/>
                </a:solidFill>
                <a:latin typeface="Calibri"/>
              </a:rPr>
              <a:t>Capacities</a:t>
            </a:r>
          </a:p>
        </p:txBody>
      </p:sp>
      <p:sp>
        <p:nvSpPr>
          <p:cNvPr id="79" name="TextBox 78"/>
          <p:cNvSpPr txBox="1"/>
          <p:nvPr/>
        </p:nvSpPr>
        <p:spPr>
          <a:xfrm>
            <a:off x="7250000" y="3200000"/>
            <a:ext cx="1600000" cy="300000"/>
          </a:xfrm>
          <a:prstGeom prst="rect">
            <a:avLst/>
          </a:prstGeom>
          <a:noFill/>
        </p:spPr>
        <p:txBody>
          <a:bodyPr wrap="square" anchor="t" lIns="45720" rIns="45720">
            <a:spAutoFit/>
          </a:bodyPr>
          <a:lstStyle/>
          <a:p>
            <a:pPr algn="l"/>
            <a:r>
              <a:rPr sz="1000" b="1" i="0">
                <a:solidFill>
                  <a:srgbClr val="000000"/>
                </a:solidFill>
                <a:latin typeface="Calibri"/>
              </a:rPr>
              <a:t>Initial flow</a:t>
            </a:r>
          </a:p>
        </p:txBody>
      </p:sp>
      <p:sp>
        <p:nvSpPr>
          <p:cNvPr id="80" name="TextBox 79"/>
          <p:cNvSpPr txBox="1"/>
          <p:nvPr/>
        </p:nvSpPr>
        <p:spPr>
          <a:xfrm>
            <a:off x="3750000" y="3900000"/>
            <a:ext cx="5150000" cy="300000"/>
          </a:xfrm>
          <a:prstGeom prst="rect">
            <a:avLst/>
          </a:prstGeom>
          <a:noFill/>
        </p:spPr>
        <p:txBody>
          <a:bodyPr wrap="square" anchor="t" lIns="45720" rIns="45720">
            <a:spAutoFit/>
          </a:bodyPr>
          <a:lstStyle/>
          <a:p>
            <a:pPr algn="l"/>
            <a:r>
              <a:rPr sz="1100" b="0" i="0">
                <a:solidFill>
                  <a:srgbClr val="000000"/>
                </a:solidFill>
                <a:latin typeface="Calibri"/>
              </a:rPr>
              <a:t>a  The maximum flow along SACT is 11.</a:t>
            </a:r>
          </a:p>
        </p:txBody>
      </p:sp>
      <p:sp>
        <p:nvSpPr>
          <p:cNvPr id="81" name="TextBox 80"/>
          <p:cNvSpPr txBox="1"/>
          <p:nvPr/>
        </p:nvSpPr>
        <p:spPr>
          <a:xfrm>
            <a:off x="3750000" y="4160000"/>
            <a:ext cx="5150000" cy="300000"/>
          </a:xfrm>
          <a:prstGeom prst="rect">
            <a:avLst/>
          </a:prstGeom>
          <a:noFill/>
        </p:spPr>
        <p:txBody>
          <a:bodyPr wrap="square" anchor="t" lIns="45720" rIns="45720">
            <a:spAutoFit/>
          </a:bodyPr>
          <a:lstStyle/>
          <a:p>
            <a:pPr algn="l"/>
            <a:r>
              <a:rPr sz="1000" b="0" i="0">
                <a:solidFill>
                  <a:srgbClr val="FF0000"/>
                </a:solidFill>
                <a:latin typeface="Calibri"/>
              </a:rPr>
              <a:t>SA (19), AC (11), CT (17): the greatest flow along the route is 11</a:t>
            </a:r>
          </a:p>
        </p:txBody>
      </p:sp>
      <p:sp>
        <p:nvSpPr>
          <p:cNvPr id="82" name="TextBox 81"/>
          <p:cNvSpPr txBox="1"/>
          <p:nvPr/>
        </p:nvSpPr>
        <p:spPr>
          <a:xfrm>
            <a:off x="3750000" y="4450000"/>
            <a:ext cx="5150000" cy="300000"/>
          </a:xfrm>
          <a:prstGeom prst="rect">
            <a:avLst/>
          </a:prstGeom>
          <a:noFill/>
        </p:spPr>
        <p:txBody>
          <a:bodyPr wrap="square" anchor="t" lIns="45720" rIns="45720">
            <a:spAutoFit/>
          </a:bodyPr>
          <a:lstStyle/>
          <a:p>
            <a:pPr algn="l"/>
            <a:r>
              <a:rPr sz="1100" b="0" i="0">
                <a:solidFill>
                  <a:srgbClr val="000000"/>
                </a:solidFill>
                <a:latin typeface="Calibri"/>
              </a:rPr>
              <a:t>    The maximum flow along SBADT is 17.</a:t>
            </a:r>
          </a:p>
        </p:txBody>
      </p:sp>
      <p:sp>
        <p:nvSpPr>
          <p:cNvPr id="83" name="TextBox 82"/>
          <p:cNvSpPr txBox="1"/>
          <p:nvPr/>
        </p:nvSpPr>
        <p:spPr>
          <a:xfrm>
            <a:off x="3750000" y="4710000"/>
            <a:ext cx="5150000" cy="500000"/>
          </a:xfrm>
          <a:prstGeom prst="rect">
            <a:avLst/>
          </a:prstGeom>
          <a:noFill/>
        </p:spPr>
        <p:txBody>
          <a:bodyPr wrap="square" anchor="t" lIns="45720" rIns="45720">
            <a:spAutoFit/>
          </a:bodyPr>
          <a:lstStyle/>
          <a:p>
            <a:pPr algn="l"/>
            <a:r>
              <a:rPr sz="1000" b="0" i="0">
                <a:solidFill>
                  <a:srgbClr val="FF0000"/>
                </a:solidFill>
                <a:latin typeface="Calibri"/>
              </a:rPr>
              <a:t>SB (18), BA (17), AD (20), DT (23): BA has the lowest capacity, so 17 is the most this route can carry</a:t>
            </a:r>
          </a:p>
        </p:txBody>
      </p:sp>
      <p:sp>
        <p:nvSpPr>
          <p:cNvPr id="84" name="TextBox 83"/>
          <p:cNvSpPr txBox="1"/>
          <p:nvPr/>
        </p:nvSpPr>
        <p:spPr>
          <a:xfrm>
            <a:off x="3750000" y="5100000"/>
            <a:ext cx="5150000" cy="300000"/>
          </a:xfrm>
          <a:prstGeom prst="rect">
            <a:avLst/>
          </a:prstGeom>
          <a:noFill/>
        </p:spPr>
        <p:txBody>
          <a:bodyPr wrap="square" anchor="t" lIns="45720" rIns="45720">
            <a:spAutoFit/>
          </a:bodyPr>
          <a:lstStyle/>
          <a:p>
            <a:pPr algn="l"/>
            <a:r>
              <a:rPr sz="1100" b="0" i="0">
                <a:solidFill>
                  <a:srgbClr val="000000"/>
                </a:solidFill>
                <a:latin typeface="Calibri"/>
              </a:rPr>
              <a:t>b  The flow is shown on the lower diagram (BD carries 0).</a:t>
            </a:r>
          </a:p>
        </p:txBody>
      </p:sp>
      <p:sp>
        <p:nvSpPr>
          <p:cNvPr id="85" name="TextBox 84"/>
          <p:cNvSpPr txBox="1"/>
          <p:nvPr/>
        </p:nvSpPr>
        <p:spPr>
          <a:xfrm>
            <a:off x="3750000" y="5400000"/>
            <a:ext cx="5150000" cy="300000"/>
          </a:xfrm>
          <a:prstGeom prst="rect">
            <a:avLst/>
          </a:prstGeom>
          <a:noFill/>
        </p:spPr>
        <p:txBody>
          <a:bodyPr wrap="square" anchor="t" lIns="45720" rIns="45720">
            <a:spAutoFit/>
          </a:bodyPr>
          <a:lstStyle/>
          <a:p>
            <a:pPr algn="l"/>
            <a:r>
              <a:rPr sz="1100" b="0" i="0">
                <a:solidFill>
                  <a:srgbClr val="000000"/>
                </a:solidFill>
                <a:latin typeface="Calibri"/>
              </a:rPr>
              <a:t>c  The initial flow has a value of 11 + 17 = 28.</a:t>
            </a:r>
          </a:p>
        </p:txBody>
      </p:sp>
      <p:sp>
        <p:nvSpPr>
          <p:cNvPr id="86" name="TextBox 85"/>
          <p:cNvSpPr txBox="1"/>
          <p:nvPr/>
        </p:nvSpPr>
        <p:spPr>
          <a:xfrm>
            <a:off x="3750000" y="5660000"/>
            <a:ext cx="5150000" cy="300000"/>
          </a:xfrm>
          <a:prstGeom prst="rect">
            <a:avLst/>
          </a:prstGeom>
          <a:noFill/>
        </p:spPr>
        <p:txBody>
          <a:bodyPr wrap="square" anchor="t" lIns="45720" rIns="45720">
            <a:spAutoFit/>
          </a:bodyPr>
          <a:lstStyle/>
          <a:p>
            <a:pPr algn="l"/>
            <a:r>
              <a:rPr sz="1000" b="0" i="0">
                <a:solidFill>
                  <a:srgbClr val="FF0000"/>
                </a:solidFill>
                <a:latin typeface="Calibri"/>
              </a:rPr>
              <a:t>The total leaving S (or arriving at T) is 28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81" grpId="0" animBg="1"/>
      <p:bldP spid="82" grpId="0" animBg="1"/>
      <p:bldP spid="83" grpId="0" animBg="1"/>
      <p:bldP spid="58" grpId="0" animBg="1"/>
      <p:bldP spid="59" grpId="0" animBg="1"/>
      <p:bldP spid="60" grpId="0" animBg="1"/>
      <p:bldP spid="61" grpId="0" animBg="1"/>
      <p:bldP spid="62" grpId="0" animBg="1"/>
      <p:bldP spid="63" grpId="0" animBg="1"/>
      <p:bldP spid="64" grpId="0" animBg="1"/>
      <p:bldP spid="65" grpId="0" animBg="1"/>
      <p:bldP spid="84" grpId="0" animBg="1"/>
      <p:bldP spid="85" grpId="0" animBg="1"/>
      <p:bldP spid="86"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200" b="0" i="0">
                <a:solidFill>
                  <a:srgbClr val="000000"/>
                </a:solidFill>
                <a:latin typeface="Calibri"/>
              </a:rPr>
              <a:t>Finding an Initial Flow</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3C</a:t>
            </a:r>
          </a:p>
        </p:txBody>
      </p:sp>
      <p:sp>
        <p:nvSpPr>
          <p:cNvPr id="4" name="TextBox 3"/>
          <p:cNvSpPr txBox="1"/>
          <p:nvPr/>
        </p:nvSpPr>
        <p:spPr>
          <a:xfrm>
            <a:off x="250000" y="1000000"/>
            <a:ext cx="3300000" cy="5000000"/>
          </a:xfrm>
          <a:prstGeom prst="rect">
            <a:avLst/>
          </a:prstGeom>
          <a:noFill/>
        </p:spPr>
        <p:txBody>
          <a:bodyPr wrap="square" anchor="t" lIns="45720" rIns="45720">
            <a:spAutoFit/>
          </a:bodyPr>
          <a:lstStyle/>
          <a:p>
            <a:pPr algn="ctr"/>
            <a:r>
              <a:rPr sz="1100" b="1" i="0">
                <a:solidFill>
                  <a:srgbClr val="000000"/>
                </a:solidFill>
                <a:latin typeface="Calibri"/>
              </a:rPr>
              <a:t>You may be told which arcs are saturated</a:t>
            </a:r>
          </a:p>
          <a:p>
            <a:pPr algn="ctr"/>
            <a:r>
              <a:rPr sz="1100" b="0" i="0">
                <a:solidFill>
                  <a:srgbClr val="000000"/>
                </a:solidFill>
                <a:latin typeface="Calibri"/>
              </a:rPr>
              <a:t/>
            </a:r>
          </a:p>
          <a:p>
            <a:pPr algn="ctr"/>
            <a:r>
              <a:rPr sz="1100" b="0" i="0">
                <a:solidFill>
                  <a:srgbClr val="000000"/>
                </a:solidFill>
                <a:latin typeface="Calibri"/>
              </a:rPr>
              <a:t>Start by placing the saturated arcs’ capacities as their flows</a:t>
            </a:r>
          </a:p>
          <a:p>
            <a:pPr algn="ctr"/>
            <a:r>
              <a:rPr sz="1100" b="0" i="0">
                <a:solidFill>
                  <a:srgbClr val="000000"/>
                </a:solidFill>
                <a:latin typeface="Calibri"/>
              </a:rPr>
              <a:t/>
            </a:r>
          </a:p>
          <a:p>
            <a:pPr algn="ctr"/>
            <a:r>
              <a:rPr sz="1100" b="0" i="0">
                <a:solidFill>
                  <a:srgbClr val="000000"/>
                </a:solidFill>
                <a:latin typeface="Calibri"/>
              </a:rPr>
              <a:t>Then use flow conservation (flow in = flow out) at vertices to deduce the other values</a:t>
            </a:r>
          </a:p>
          <a:p>
            <a:pPr algn="ctr"/>
            <a:r>
              <a:rPr sz="1100" b="0" i="0">
                <a:solidFill>
                  <a:srgbClr val="000000"/>
                </a:solidFill>
                <a:latin typeface="Calibri"/>
              </a:rPr>
              <a:t/>
            </a:r>
          </a:p>
          <a:p>
            <a:pPr algn="ctr"/>
            <a:r>
              <a:rPr sz="1100" b="0" i="0">
                <a:solidFill>
                  <a:srgbClr val="000000"/>
                </a:solidFill>
                <a:latin typeface="Calibri"/>
              </a:rPr>
              <a:t>Finally check that the flow leaving S equals the flow arriving at T</a:t>
            </a:r>
          </a:p>
        </p:txBody>
      </p:sp>
      <p:sp>
        <p:nvSpPr>
          <p:cNvPr id="5" name="TextBox 4"/>
          <p:cNvSpPr txBox="1"/>
          <p:nvPr/>
        </p:nvSpPr>
        <p:spPr>
          <a:xfrm>
            <a:off x="3750000" y="1000000"/>
            <a:ext cx="5150000" cy="600000"/>
          </a:xfrm>
          <a:prstGeom prst="rect">
            <a:avLst/>
          </a:prstGeom>
          <a:noFill/>
        </p:spPr>
        <p:txBody>
          <a:bodyPr wrap="square" anchor="t" lIns="45720" rIns="45720">
            <a:spAutoFit/>
          </a:bodyPr>
          <a:lstStyle/>
          <a:p>
            <a:pPr algn="l"/>
            <a:r>
              <a:rPr sz="1000" b="0" i="0">
                <a:solidFill>
                  <a:srgbClr val="000000"/>
                </a:solidFill>
                <a:latin typeface="Calibri"/>
              </a:rPr>
              <a:t>The diagram shows a capacitated directed network. The number on each arc represents the capacity of that arc. Given that arcs SG, EH, EJ, GJ, GK and JT are saturated, draw an initial flow through the network.</a:t>
            </a:r>
          </a:p>
        </p:txBody>
      </p:sp>
      <p:sp>
        <p:nvSpPr>
          <p:cNvPr id="6" name="Rectangle 5"/>
          <p:cNvSpPr/>
          <p:nvPr/>
        </p:nvSpPr>
        <p:spPr>
          <a:xfrm rot="19572357">
            <a:off x="3866405" y="2612978"/>
            <a:ext cx="1412969"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Isosceles Triangle 6"/>
          <p:cNvSpPr/>
          <p:nvPr/>
        </p:nvSpPr>
        <p:spPr>
          <a:xfrm rot="3372357">
            <a:off x="4586602" y="253662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rot="21518808">
            <a:off x="3985608" y="2992062"/>
            <a:ext cx="1174564"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Isosceles Triangle 8"/>
          <p:cNvSpPr/>
          <p:nvPr/>
        </p:nvSpPr>
        <p:spPr>
          <a:xfrm rot="5318808">
            <a:off x="4586602" y="2953613"/>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rot="1833842">
            <a:off x="3891036" y="3352654"/>
            <a:ext cx="1363708"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Isosceles Triangle 10"/>
          <p:cNvSpPr/>
          <p:nvPr/>
        </p:nvSpPr>
        <p:spPr>
          <a:xfrm rot="7233842">
            <a:off x="4586602" y="3350264"/>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rot="21551125">
            <a:off x="5159910" y="2206155"/>
            <a:ext cx="1951094"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Isosceles Triangle 12"/>
          <p:cNvSpPr/>
          <p:nvPr/>
        </p:nvSpPr>
        <p:spPr>
          <a:xfrm rot="5351125">
            <a:off x="6188002" y="2167706"/>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rot="1294278">
            <a:off x="5085151" y="2612978"/>
            <a:ext cx="2137597"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Isosceles Triangle 14"/>
          <p:cNvSpPr/>
          <p:nvPr/>
        </p:nvSpPr>
        <p:spPr>
          <a:xfrm rot="6694278">
            <a:off x="6208343" y="261521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rot="47965">
            <a:off x="5159912" y="2992062"/>
            <a:ext cx="1988075"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Isosceles Triangle 16"/>
          <p:cNvSpPr/>
          <p:nvPr/>
        </p:nvSpPr>
        <p:spPr>
          <a:xfrm rot="5447965">
            <a:off x="6208343" y="2956386"/>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rot="16200000">
            <a:off x="4799416" y="3338786"/>
            <a:ext cx="721184"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Isosceles Triangle 18"/>
          <p:cNvSpPr/>
          <p:nvPr/>
        </p:nvSpPr>
        <p:spPr>
          <a:xfrm>
            <a:off x="5115008" y="3265664"/>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rot="20446160">
            <a:off x="5101269" y="3352654"/>
            <a:ext cx="210536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Isosceles Triangle 20"/>
          <p:cNvSpPr/>
          <p:nvPr/>
        </p:nvSpPr>
        <p:spPr>
          <a:xfrm rot="4246160">
            <a:off x="6208343" y="3280920"/>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rot="162805">
            <a:off x="5158914" y="3745608"/>
            <a:ext cx="1953087"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Isosceles Triangle 22"/>
          <p:cNvSpPr/>
          <p:nvPr/>
        </p:nvSpPr>
        <p:spPr>
          <a:xfrm rot="5562805">
            <a:off x="6188002" y="3713168"/>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rot="1658759">
            <a:off x="7010808" y="2599109"/>
            <a:ext cx="1753517"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Isosceles Triangle 24"/>
          <p:cNvSpPr/>
          <p:nvPr/>
        </p:nvSpPr>
        <p:spPr>
          <a:xfrm rot="7058759">
            <a:off x="7920233" y="2602728"/>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7147890" y="3005931"/>
            <a:ext cx="1516337"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Isosceles Triangle 26"/>
          <p:cNvSpPr/>
          <p:nvPr/>
        </p:nvSpPr>
        <p:spPr>
          <a:xfrm rot="5400000">
            <a:off x="7936876" y="2968868"/>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rot="19989766">
            <a:off x="7017157" y="3398884"/>
            <a:ext cx="1740820" cy="15875"/>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Isosceles Triangle 28"/>
          <p:cNvSpPr/>
          <p:nvPr/>
        </p:nvSpPr>
        <p:spPr>
          <a:xfrm rot="3789766">
            <a:off x="7920233" y="3322526"/>
            <a:ext cx="90000" cy="90000"/>
          </a:xfrm>
          <a:prstGeom prst="triangle">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166722" y="2367228"/>
            <a:ext cx="400000" cy="220000"/>
          </a:xfrm>
          <a:prstGeom prst="rect">
            <a:avLst/>
          </a:prstGeom>
          <a:noFill/>
        </p:spPr>
        <p:txBody>
          <a:bodyPr wrap="none" anchor="ctr" lIns="0" rIns="0" tIns="0" bIns="0">
            <a:spAutoFit/>
          </a:bodyPr>
          <a:lstStyle/>
          <a:p>
            <a:pPr algn="ctr"/>
            <a:r>
              <a:rPr sz="1000" i="0" b="0">
                <a:solidFill>
                  <a:srgbClr val="000000"/>
                </a:solidFill>
                <a:latin typeface="Calibri"/>
              </a:rPr>
              <a:t>30</a:t>
            </a:r>
          </a:p>
        </p:txBody>
      </p:sp>
      <p:sp>
        <p:nvSpPr>
          <p:cNvPr id="31" name="TextBox 30"/>
          <p:cNvSpPr txBox="1"/>
          <p:nvPr/>
        </p:nvSpPr>
        <p:spPr>
          <a:xfrm>
            <a:off x="4200095" y="2718535"/>
            <a:ext cx="400000" cy="220000"/>
          </a:xfrm>
          <a:prstGeom prst="rect">
            <a:avLst/>
          </a:prstGeom>
          <a:noFill/>
        </p:spPr>
        <p:txBody>
          <a:bodyPr wrap="none" anchor="ctr" lIns="0" rIns="0" tIns="0" bIns="0">
            <a:spAutoFit/>
          </a:bodyPr>
          <a:lstStyle/>
          <a:p>
            <a:pPr algn="ctr"/>
            <a:r>
              <a:rPr sz="1000" i="0" b="0">
                <a:solidFill>
                  <a:srgbClr val="000000"/>
                </a:solidFill>
                <a:latin typeface="Calibri"/>
              </a:rPr>
              <a:t>15</a:t>
            </a:r>
          </a:p>
        </p:txBody>
      </p:sp>
      <p:sp>
        <p:nvSpPr>
          <p:cNvPr id="32" name="TextBox 31"/>
          <p:cNvSpPr txBox="1"/>
          <p:nvPr/>
        </p:nvSpPr>
        <p:spPr>
          <a:xfrm>
            <a:off x="4174970" y="3399469"/>
            <a:ext cx="400000" cy="220000"/>
          </a:xfrm>
          <a:prstGeom prst="rect">
            <a:avLst/>
          </a:prstGeom>
          <a:noFill/>
        </p:spPr>
        <p:txBody>
          <a:bodyPr wrap="none" anchor="ctr" lIns="0" rIns="0" tIns="0" bIns="0">
            <a:spAutoFit/>
          </a:bodyPr>
          <a:lstStyle/>
          <a:p>
            <a:pPr algn="ctr"/>
            <a:r>
              <a:rPr sz="1000" i="0" b="0">
                <a:solidFill>
                  <a:srgbClr val="000000"/>
                </a:solidFill>
                <a:latin typeface="Calibri"/>
              </a:rPr>
              <a:t>17</a:t>
            </a:r>
          </a:p>
        </p:txBody>
      </p:sp>
      <p:sp>
        <p:nvSpPr>
          <p:cNvPr id="33" name="TextBox 32"/>
          <p:cNvSpPr txBox="1"/>
          <p:nvPr/>
        </p:nvSpPr>
        <p:spPr>
          <a:xfrm>
            <a:off x="5822999" y="1931211"/>
            <a:ext cx="400000" cy="220000"/>
          </a:xfrm>
          <a:prstGeom prst="rect">
            <a:avLst/>
          </a:prstGeom>
          <a:noFill/>
        </p:spPr>
        <p:txBody>
          <a:bodyPr wrap="none" anchor="ctr" lIns="0" rIns="0" tIns="0" bIns="0">
            <a:spAutoFit/>
          </a:bodyPr>
          <a:lstStyle/>
          <a:p>
            <a:pPr algn="ctr"/>
            <a:r>
              <a:rPr sz="1000" i="0" b="0">
                <a:solidFill>
                  <a:srgbClr val="000000"/>
                </a:solidFill>
                <a:latin typeface="Calibri"/>
              </a:rPr>
              <a:t>14</a:t>
            </a:r>
          </a:p>
        </p:txBody>
      </p:sp>
      <p:sp>
        <p:nvSpPr>
          <p:cNvPr id="34" name="TextBox 33"/>
          <p:cNvSpPr txBox="1"/>
          <p:nvPr/>
        </p:nvSpPr>
        <p:spPr>
          <a:xfrm>
            <a:off x="6006911" y="2389421"/>
            <a:ext cx="400000" cy="220000"/>
          </a:xfrm>
          <a:prstGeom prst="rect">
            <a:avLst/>
          </a:prstGeom>
          <a:noFill/>
        </p:spPr>
        <p:txBody>
          <a:bodyPr wrap="none" anchor="ctr" lIns="0" rIns="0" tIns="0" bIns="0">
            <a:spAutoFit/>
          </a:bodyPr>
          <a:lstStyle/>
          <a:p>
            <a:pPr algn="ctr"/>
            <a:r>
              <a:rPr sz="1000" i="0" b="0">
                <a:solidFill>
                  <a:srgbClr val="000000"/>
                </a:solidFill>
                <a:latin typeface="Calibri"/>
              </a:rPr>
              <a:t>12</a:t>
            </a:r>
          </a:p>
        </p:txBody>
      </p:sp>
      <p:sp>
        <p:nvSpPr>
          <p:cNvPr id="35" name="TextBox 34"/>
          <p:cNvSpPr txBox="1"/>
          <p:nvPr/>
        </p:nvSpPr>
        <p:spPr>
          <a:xfrm>
            <a:off x="5846362" y="2717117"/>
            <a:ext cx="400000" cy="220000"/>
          </a:xfrm>
          <a:prstGeom prst="rect">
            <a:avLst/>
          </a:prstGeom>
          <a:noFill/>
        </p:spPr>
        <p:txBody>
          <a:bodyPr wrap="none" anchor="ctr" lIns="0" rIns="0" tIns="0" bIns="0">
            <a:spAutoFit/>
          </a:bodyPr>
          <a:lstStyle/>
          <a:p>
            <a:pPr algn="ctr"/>
            <a:r>
              <a:rPr sz="1000" i="0" b="0">
                <a:solidFill>
                  <a:srgbClr val="000000"/>
                </a:solidFill>
                <a:latin typeface="Calibri"/>
              </a:rPr>
              <a:t>18</a:t>
            </a:r>
          </a:p>
        </p:txBody>
      </p:sp>
      <p:sp>
        <p:nvSpPr>
          <p:cNvPr id="36" name="TextBox 35"/>
          <p:cNvSpPr txBox="1"/>
          <p:nvPr/>
        </p:nvSpPr>
        <p:spPr>
          <a:xfrm>
            <a:off x="5022908" y="3236723"/>
            <a:ext cx="400000" cy="220000"/>
          </a:xfrm>
          <a:prstGeom prst="rect">
            <a:avLst/>
          </a:prstGeom>
          <a:noFill/>
        </p:spPr>
        <p:txBody>
          <a:bodyPr wrap="none" anchor="ctr" lIns="0" rIns="0" tIns="0" bIns="0">
            <a:spAutoFit/>
          </a:bodyPr>
          <a:lstStyle/>
          <a:p>
            <a:pPr algn="ctr"/>
            <a:r>
              <a:rPr sz="1000" i="0" b="0">
                <a:solidFill>
                  <a:srgbClr val="000000"/>
                </a:solidFill>
                <a:latin typeface="Calibri"/>
              </a:rPr>
              <a:t>7</a:t>
            </a:r>
          </a:p>
        </p:txBody>
      </p:sp>
      <p:sp>
        <p:nvSpPr>
          <p:cNvPr id="37" name="TextBox 36"/>
          <p:cNvSpPr txBox="1"/>
          <p:nvPr/>
        </p:nvSpPr>
        <p:spPr>
          <a:xfrm>
            <a:off x="6000292" y="3379171"/>
            <a:ext cx="400000" cy="220000"/>
          </a:xfrm>
          <a:prstGeom prst="rect">
            <a:avLst/>
          </a:prstGeom>
          <a:noFill/>
        </p:spPr>
        <p:txBody>
          <a:bodyPr wrap="none" anchor="ctr" lIns="0" rIns="0" tIns="0" bIns="0">
            <a:spAutoFit/>
          </a:bodyPr>
          <a:lstStyle/>
          <a:p>
            <a:pPr algn="ctr"/>
            <a:r>
              <a:rPr sz="1000" i="0" b="0">
                <a:solidFill>
                  <a:srgbClr val="000000"/>
                </a:solidFill>
                <a:latin typeface="Calibri"/>
              </a:rPr>
              <a:t>2</a:t>
            </a:r>
          </a:p>
        </p:txBody>
      </p:sp>
      <p:sp>
        <p:nvSpPr>
          <p:cNvPr id="38" name="TextBox 37"/>
          <p:cNvSpPr txBox="1"/>
          <p:nvPr/>
        </p:nvSpPr>
        <p:spPr>
          <a:xfrm>
            <a:off x="5817272" y="3816251"/>
            <a:ext cx="400000" cy="220000"/>
          </a:xfrm>
          <a:prstGeom prst="rect">
            <a:avLst/>
          </a:prstGeom>
          <a:noFill/>
        </p:spPr>
        <p:txBody>
          <a:bodyPr wrap="none" anchor="ctr" lIns="0" rIns="0" tIns="0" bIns="0">
            <a:spAutoFit/>
          </a:bodyPr>
          <a:lstStyle/>
          <a:p>
            <a:pPr algn="ctr"/>
            <a:r>
              <a:rPr sz="1000" i="0" b="0">
                <a:solidFill>
                  <a:srgbClr val="000000"/>
                </a:solidFill>
                <a:latin typeface="Calibri"/>
              </a:rPr>
              <a:t>10</a:t>
            </a:r>
          </a:p>
        </p:txBody>
      </p:sp>
      <p:sp>
        <p:nvSpPr>
          <p:cNvPr id="39" name="TextBox 38"/>
          <p:cNvSpPr txBox="1"/>
          <p:nvPr/>
        </p:nvSpPr>
        <p:spPr>
          <a:xfrm>
            <a:off x="7657793" y="2343886"/>
            <a:ext cx="400000" cy="220000"/>
          </a:xfrm>
          <a:prstGeom prst="rect">
            <a:avLst/>
          </a:prstGeom>
          <a:noFill/>
        </p:spPr>
        <p:txBody>
          <a:bodyPr wrap="none" anchor="ctr" lIns="0" rIns="0" tIns="0" bIns="0">
            <a:spAutoFit/>
          </a:bodyPr>
          <a:lstStyle/>
          <a:p>
            <a:pPr algn="ctr"/>
            <a:r>
              <a:rPr sz="1000" i="0" b="0">
                <a:solidFill>
                  <a:srgbClr val="000000"/>
                </a:solidFill>
                <a:latin typeface="Calibri"/>
              </a:rPr>
              <a:t>15</a:t>
            </a:r>
          </a:p>
        </p:txBody>
      </p:sp>
      <p:sp>
        <p:nvSpPr>
          <p:cNvPr id="40" name="TextBox 39"/>
          <p:cNvSpPr txBox="1"/>
          <p:nvPr/>
        </p:nvSpPr>
        <p:spPr>
          <a:xfrm>
            <a:off x="7596059" y="3076768"/>
            <a:ext cx="400000" cy="220000"/>
          </a:xfrm>
          <a:prstGeom prst="rect">
            <a:avLst/>
          </a:prstGeom>
          <a:noFill/>
        </p:spPr>
        <p:txBody>
          <a:bodyPr wrap="none" anchor="ctr" lIns="0" rIns="0" tIns="0" bIns="0">
            <a:spAutoFit/>
          </a:bodyPr>
          <a:lstStyle/>
          <a:p>
            <a:pPr algn="ctr"/>
            <a:r>
              <a:rPr sz="1000" i="0" b="0">
                <a:solidFill>
                  <a:srgbClr val="000000"/>
                </a:solidFill>
                <a:latin typeface="Calibri"/>
              </a:rPr>
              <a:t>28</a:t>
            </a:r>
          </a:p>
        </p:txBody>
      </p:sp>
      <p:sp>
        <p:nvSpPr>
          <p:cNvPr id="41" name="TextBox 40"/>
          <p:cNvSpPr txBox="1"/>
          <p:nvPr/>
        </p:nvSpPr>
        <p:spPr>
          <a:xfrm>
            <a:off x="7655624" y="3451099"/>
            <a:ext cx="400000" cy="220000"/>
          </a:xfrm>
          <a:prstGeom prst="rect">
            <a:avLst/>
          </a:prstGeom>
          <a:noFill/>
        </p:spPr>
        <p:txBody>
          <a:bodyPr wrap="none" anchor="ctr" lIns="0" rIns="0" tIns="0" bIns="0">
            <a:spAutoFit/>
          </a:bodyPr>
          <a:lstStyle/>
          <a:p>
            <a:pPr algn="ctr"/>
            <a:r>
              <a:rPr sz="1000" i="0" b="0">
                <a:solidFill>
                  <a:srgbClr val="000000"/>
                </a:solidFill>
                <a:latin typeface="Calibri"/>
              </a:rPr>
              <a:t>12</a:t>
            </a:r>
          </a:p>
        </p:txBody>
      </p:sp>
      <p:sp>
        <p:nvSpPr>
          <p:cNvPr id="42" name="Oval 41"/>
          <p:cNvSpPr/>
          <p:nvPr/>
        </p:nvSpPr>
        <p:spPr>
          <a:xfrm>
            <a:off x="3940771" y="2968868"/>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43" name="TextBox 42"/>
          <p:cNvSpPr txBox="1"/>
          <p:nvPr/>
        </p:nvSpPr>
        <p:spPr>
          <a:xfrm>
            <a:off x="3678590" y="2903868"/>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S</a:t>
            </a:r>
          </a:p>
        </p:txBody>
      </p:sp>
      <p:sp>
        <p:nvSpPr>
          <p:cNvPr id="44" name="Oval 43"/>
          <p:cNvSpPr/>
          <p:nvPr/>
        </p:nvSpPr>
        <p:spPr>
          <a:xfrm>
            <a:off x="5115008" y="2182962"/>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45" name="TextBox 44"/>
          <p:cNvSpPr txBox="1"/>
          <p:nvPr/>
        </p:nvSpPr>
        <p:spPr>
          <a:xfrm>
            <a:off x="5010008" y="1984358"/>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E</a:t>
            </a:r>
          </a:p>
        </p:txBody>
      </p:sp>
      <p:sp>
        <p:nvSpPr>
          <p:cNvPr id="46" name="Oval 45"/>
          <p:cNvSpPr/>
          <p:nvPr/>
        </p:nvSpPr>
        <p:spPr>
          <a:xfrm>
            <a:off x="5115008" y="2941131"/>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47" name="TextBox 46"/>
          <p:cNvSpPr txBox="1"/>
          <p:nvPr/>
        </p:nvSpPr>
        <p:spPr>
          <a:xfrm>
            <a:off x="5049304" y="2734667"/>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F</a:t>
            </a:r>
          </a:p>
        </p:txBody>
      </p:sp>
      <p:sp>
        <p:nvSpPr>
          <p:cNvPr id="48" name="Oval 47"/>
          <p:cNvSpPr/>
          <p:nvPr/>
        </p:nvSpPr>
        <p:spPr>
          <a:xfrm>
            <a:off x="5115008" y="3662315"/>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49" name="TextBox 48"/>
          <p:cNvSpPr txBox="1"/>
          <p:nvPr/>
        </p:nvSpPr>
        <p:spPr>
          <a:xfrm>
            <a:off x="5010008" y="3754497"/>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G</a:t>
            </a:r>
          </a:p>
        </p:txBody>
      </p:sp>
      <p:sp>
        <p:nvSpPr>
          <p:cNvPr id="50" name="Oval 49"/>
          <p:cNvSpPr/>
          <p:nvPr/>
        </p:nvSpPr>
        <p:spPr>
          <a:xfrm>
            <a:off x="7065906" y="2155224"/>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51" name="TextBox 50"/>
          <p:cNvSpPr txBox="1"/>
          <p:nvPr/>
        </p:nvSpPr>
        <p:spPr>
          <a:xfrm>
            <a:off x="6960906" y="1956620"/>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H</a:t>
            </a:r>
          </a:p>
        </p:txBody>
      </p:sp>
      <p:sp>
        <p:nvSpPr>
          <p:cNvPr id="52" name="Oval 51"/>
          <p:cNvSpPr/>
          <p:nvPr/>
        </p:nvSpPr>
        <p:spPr>
          <a:xfrm>
            <a:off x="7102890" y="2968868"/>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53" name="TextBox 52"/>
          <p:cNvSpPr txBox="1"/>
          <p:nvPr/>
        </p:nvSpPr>
        <p:spPr>
          <a:xfrm>
            <a:off x="7037185" y="2762405"/>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J</a:t>
            </a:r>
          </a:p>
        </p:txBody>
      </p:sp>
      <p:sp>
        <p:nvSpPr>
          <p:cNvPr id="54" name="Oval 53"/>
          <p:cNvSpPr/>
          <p:nvPr/>
        </p:nvSpPr>
        <p:spPr>
          <a:xfrm>
            <a:off x="7065906" y="3754775"/>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55" name="TextBox 54"/>
          <p:cNvSpPr txBox="1"/>
          <p:nvPr/>
        </p:nvSpPr>
        <p:spPr>
          <a:xfrm>
            <a:off x="6960906" y="3846956"/>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K</a:t>
            </a:r>
          </a:p>
        </p:txBody>
      </p:sp>
      <p:sp>
        <p:nvSpPr>
          <p:cNvPr id="56" name="Oval 55"/>
          <p:cNvSpPr/>
          <p:nvPr/>
        </p:nvSpPr>
        <p:spPr>
          <a:xfrm>
            <a:off x="8619228" y="2968868"/>
            <a:ext cx="90000" cy="90000"/>
          </a:xfrm>
          <a:prstGeom prst="ellipse">
            <a:avLst/>
          </a:prstGeom>
          <a:solidFill>
            <a:srgbClr val="000000"/>
          </a:solidFill>
          <a:ln w="12700">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p>
        </p:txBody>
      </p:sp>
      <p:sp>
        <p:nvSpPr>
          <p:cNvPr id="57" name="TextBox 56"/>
          <p:cNvSpPr txBox="1"/>
          <p:nvPr/>
        </p:nvSpPr>
        <p:spPr>
          <a:xfrm>
            <a:off x="8671409" y="2903868"/>
            <a:ext cx="300000" cy="220000"/>
          </a:xfrm>
          <a:prstGeom prst="rect">
            <a:avLst/>
          </a:prstGeom>
          <a:noFill/>
        </p:spPr>
        <p:txBody>
          <a:bodyPr wrap="none" anchor="ctr" lIns="0" rIns="0" tIns="0" bIns="0">
            <a:spAutoFit/>
          </a:bodyPr>
          <a:lstStyle/>
          <a:p>
            <a:pPr algn="ctr"/>
            <a:r>
              <a:rPr sz="1100" i="1" b="0">
                <a:solidFill>
                  <a:srgbClr val="000000"/>
                </a:solidFill>
                <a:latin typeface="Times New Roman"/>
              </a:rPr>
              <a:t>T</a:t>
            </a:r>
          </a:p>
        </p:txBody>
      </p:sp>
      <p:sp>
        <p:nvSpPr>
          <p:cNvPr id="58" name="Oval 57"/>
          <p:cNvSpPr/>
          <p:nvPr/>
        </p:nvSpPr>
        <p:spPr>
          <a:xfrm>
            <a:off x="4494970" y="3394469"/>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17</a:t>
            </a:r>
          </a:p>
        </p:txBody>
      </p:sp>
      <p:sp>
        <p:nvSpPr>
          <p:cNvPr id="59" name="Oval 58"/>
          <p:cNvSpPr/>
          <p:nvPr/>
        </p:nvSpPr>
        <p:spPr>
          <a:xfrm>
            <a:off x="6142999" y="1926211"/>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14</a:t>
            </a:r>
          </a:p>
        </p:txBody>
      </p:sp>
      <p:sp>
        <p:nvSpPr>
          <p:cNvPr id="60" name="Oval 59"/>
          <p:cNvSpPr/>
          <p:nvPr/>
        </p:nvSpPr>
        <p:spPr>
          <a:xfrm>
            <a:off x="6326911" y="2384421"/>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12</a:t>
            </a:r>
          </a:p>
        </p:txBody>
      </p:sp>
      <p:sp>
        <p:nvSpPr>
          <p:cNvPr id="61" name="Oval 60"/>
          <p:cNvSpPr/>
          <p:nvPr/>
        </p:nvSpPr>
        <p:spPr>
          <a:xfrm>
            <a:off x="6320292" y="3374171"/>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2</a:t>
            </a:r>
          </a:p>
        </p:txBody>
      </p:sp>
      <p:sp>
        <p:nvSpPr>
          <p:cNvPr id="62" name="Oval 61"/>
          <p:cNvSpPr/>
          <p:nvPr/>
        </p:nvSpPr>
        <p:spPr>
          <a:xfrm>
            <a:off x="6137272" y="3811251"/>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10</a:t>
            </a:r>
          </a:p>
        </p:txBody>
      </p:sp>
      <p:sp>
        <p:nvSpPr>
          <p:cNvPr id="63" name="Oval 62"/>
          <p:cNvSpPr/>
          <p:nvPr/>
        </p:nvSpPr>
        <p:spPr>
          <a:xfrm>
            <a:off x="7916059" y="3071768"/>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28</a:t>
            </a:r>
          </a:p>
        </p:txBody>
      </p:sp>
      <p:sp>
        <p:nvSpPr>
          <p:cNvPr id="64" name="TextBox 63"/>
          <p:cNvSpPr txBox="1"/>
          <p:nvPr/>
        </p:nvSpPr>
        <p:spPr>
          <a:xfrm>
            <a:off x="3750000" y="4450000"/>
            <a:ext cx="5150000" cy="300000"/>
          </a:xfrm>
          <a:prstGeom prst="rect">
            <a:avLst/>
          </a:prstGeom>
          <a:noFill/>
        </p:spPr>
        <p:txBody>
          <a:bodyPr wrap="square" anchor="t" lIns="45720" rIns="45720">
            <a:spAutoFit/>
          </a:bodyPr>
          <a:lstStyle/>
          <a:p>
            <a:pPr algn="l"/>
            <a:r>
              <a:rPr sz="1000" b="0" i="0">
                <a:solidFill>
                  <a:srgbClr val="FF0000"/>
                </a:solidFill>
                <a:latin typeface="Calibri"/>
              </a:rPr>
              <a:t>The six saturated arcs are at capacity: SG 17, EH 14, EJ 12, GJ 2, GK 10, JT 28</a:t>
            </a:r>
          </a:p>
        </p:txBody>
      </p:sp>
      <p:sp>
        <p:nvSpPr>
          <p:cNvPr id="65" name="Oval 64"/>
          <p:cNvSpPr/>
          <p:nvPr/>
        </p:nvSpPr>
        <p:spPr>
          <a:xfrm>
            <a:off x="7977793" y="2338886"/>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14</a:t>
            </a:r>
          </a:p>
        </p:txBody>
      </p:sp>
      <p:sp>
        <p:nvSpPr>
          <p:cNvPr id="66" name="Oval 65"/>
          <p:cNvSpPr/>
          <p:nvPr/>
        </p:nvSpPr>
        <p:spPr>
          <a:xfrm>
            <a:off x="7975624" y="3446099"/>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10</a:t>
            </a:r>
          </a:p>
        </p:txBody>
      </p:sp>
      <p:sp>
        <p:nvSpPr>
          <p:cNvPr id="67" name="TextBox 66"/>
          <p:cNvSpPr txBox="1"/>
          <p:nvPr/>
        </p:nvSpPr>
        <p:spPr>
          <a:xfrm>
            <a:off x="3750000" y="4780000"/>
            <a:ext cx="5150000" cy="300000"/>
          </a:xfrm>
          <a:prstGeom prst="rect">
            <a:avLst/>
          </a:prstGeom>
          <a:noFill/>
        </p:spPr>
        <p:txBody>
          <a:bodyPr wrap="square" anchor="t" lIns="45720" rIns="45720">
            <a:spAutoFit/>
          </a:bodyPr>
          <a:lstStyle/>
          <a:p>
            <a:pPr algn="l"/>
            <a:r>
              <a:rPr sz="1000" b="0" i="0">
                <a:solidFill>
                  <a:srgbClr val="FF0000"/>
                </a:solidFill>
                <a:latin typeface="Calibri"/>
              </a:rPr>
              <a:t>Flow into H is 14, so HT = 14. Flow into K is 10, so KT = 10</a:t>
            </a:r>
          </a:p>
        </p:txBody>
      </p:sp>
      <p:sp>
        <p:nvSpPr>
          <p:cNvPr id="68" name="Oval 67"/>
          <p:cNvSpPr/>
          <p:nvPr/>
        </p:nvSpPr>
        <p:spPr>
          <a:xfrm>
            <a:off x="6166362" y="2712117"/>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14</a:t>
            </a:r>
          </a:p>
        </p:txBody>
      </p:sp>
      <p:sp>
        <p:nvSpPr>
          <p:cNvPr id="69" name="Oval 68"/>
          <p:cNvSpPr/>
          <p:nvPr/>
        </p:nvSpPr>
        <p:spPr>
          <a:xfrm>
            <a:off x="4486722" y="2362228"/>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26</a:t>
            </a:r>
          </a:p>
        </p:txBody>
      </p:sp>
      <p:sp>
        <p:nvSpPr>
          <p:cNvPr id="70" name="TextBox 69"/>
          <p:cNvSpPr txBox="1"/>
          <p:nvPr/>
        </p:nvSpPr>
        <p:spPr>
          <a:xfrm>
            <a:off x="3750000" y="5110000"/>
            <a:ext cx="5150000" cy="300000"/>
          </a:xfrm>
          <a:prstGeom prst="rect">
            <a:avLst/>
          </a:prstGeom>
          <a:noFill/>
        </p:spPr>
        <p:txBody>
          <a:bodyPr wrap="square" anchor="t" lIns="45720" rIns="45720">
            <a:spAutoFit/>
          </a:bodyPr>
          <a:lstStyle/>
          <a:p>
            <a:pPr algn="l"/>
            <a:r>
              <a:rPr sz="1000" b="0" i="0">
                <a:solidFill>
                  <a:srgbClr val="FF0000"/>
                </a:solidFill>
                <a:latin typeface="Calibri"/>
              </a:rPr>
              <a:t>Flow out of J is 28 = 12 + FJ + 2, so FJ = 14. Flow out of E is 14 + 12, so SE = 26</a:t>
            </a:r>
          </a:p>
        </p:txBody>
      </p:sp>
      <p:sp>
        <p:nvSpPr>
          <p:cNvPr id="71" name="Oval 70"/>
          <p:cNvSpPr/>
          <p:nvPr/>
        </p:nvSpPr>
        <p:spPr>
          <a:xfrm>
            <a:off x="5342908" y="3231723"/>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5</a:t>
            </a:r>
          </a:p>
        </p:txBody>
      </p:sp>
      <p:sp>
        <p:nvSpPr>
          <p:cNvPr id="72" name="Oval 71"/>
          <p:cNvSpPr/>
          <p:nvPr/>
        </p:nvSpPr>
        <p:spPr>
          <a:xfrm>
            <a:off x="4520095" y="2713535"/>
            <a:ext cx="230000" cy="230000"/>
          </a:xfrm>
          <a:prstGeom prst="ellipse">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lIns="0" rIns="0" tIns="0" bIns="0" wrap="none"/>
          <a:lstStyle/>
          <a:p>
            <a:pPr algn="ctr"/>
            <a:r>
              <a:rPr sz="900">
                <a:solidFill>
                  <a:srgbClr val="FF0000"/>
                </a:solidFill>
                <a:latin typeface="Calibri"/>
              </a:rPr>
              <a:t>9</a:t>
            </a:r>
          </a:p>
        </p:txBody>
      </p:sp>
      <p:sp>
        <p:nvSpPr>
          <p:cNvPr id="73" name="TextBox 72"/>
          <p:cNvSpPr txBox="1"/>
          <p:nvPr/>
        </p:nvSpPr>
        <p:spPr>
          <a:xfrm>
            <a:off x="3750000" y="5440000"/>
            <a:ext cx="5150000" cy="300000"/>
          </a:xfrm>
          <a:prstGeom prst="rect">
            <a:avLst/>
          </a:prstGeom>
          <a:noFill/>
        </p:spPr>
        <p:txBody>
          <a:bodyPr wrap="square" anchor="t" lIns="45720" rIns="45720">
            <a:spAutoFit/>
          </a:bodyPr>
          <a:lstStyle/>
          <a:p>
            <a:pPr algn="l"/>
            <a:r>
              <a:rPr sz="1000" b="0" i="0">
                <a:solidFill>
                  <a:srgbClr val="FF0000"/>
                </a:solidFill>
                <a:latin typeface="Calibri"/>
              </a:rPr>
              <a:t>Flow into G is 17 = GF + 2 + 10, so GF = 5. Flow out of F is 14 = SF + 5, so SF = 9</a:t>
            </a:r>
          </a:p>
        </p:txBody>
      </p:sp>
      <p:sp>
        <p:nvSpPr>
          <p:cNvPr id="74" name="TextBox 73"/>
          <p:cNvSpPr txBox="1"/>
          <p:nvPr/>
        </p:nvSpPr>
        <p:spPr>
          <a:xfrm>
            <a:off x="3750000" y="5820000"/>
            <a:ext cx="5150000" cy="300000"/>
          </a:xfrm>
          <a:prstGeom prst="rect">
            <a:avLst/>
          </a:prstGeom>
          <a:noFill/>
        </p:spPr>
        <p:txBody>
          <a:bodyPr wrap="square" anchor="t" lIns="45720" rIns="45720">
            <a:spAutoFit/>
          </a:bodyPr>
          <a:lstStyle/>
          <a:p>
            <a:pPr algn="l"/>
            <a:r>
              <a:rPr sz="1100" b="0" i="0">
                <a:solidFill>
                  <a:srgbClr val="000000"/>
                </a:solidFill>
                <a:latin typeface="Calibri"/>
              </a:rPr>
              <a:t>Check: 26 + 9 + 17 = 52 leaves S and 14 + 28 + 10 = 52 arrives at 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7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