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Cuts and Their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cut, in a network with source S and sink T, is a set of arcs whose removal separates the network into two parts X and Y, where X contains at least S and Y contains at least 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capacity (value) of a cut is the sum of the capacities of those arcs in the cut which are directed from X to 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Imagine the arcs are water pipes broken by the cut: how much water flows into the ‘puddle’ on the sink side?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network has three different cuts drawn on it, C₁, C₂ and C₃.</a:t>
            </a:r>
          </a:p>
        </p:txBody>
      </p:sp>
      <p:sp>
        <p:nvSpPr>
          <p:cNvPr id="6" name="Rectangle 5"/>
          <p:cNvSpPr/>
          <p:nvPr/>
        </p:nvSpPr>
        <p:spPr>
          <a:xfrm rot="19434103">
            <a:off x="3863819" y="2262480"/>
            <a:ext cx="121887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34103">
            <a:off x="4477500" y="218951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2257574">
            <a:off x="3851509" y="3001126"/>
            <a:ext cx="124349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7657574">
            <a:off x="4477500" y="300202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5400000">
            <a:off x="4227041" y="2642062"/>
            <a:ext cx="14772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10800000">
            <a:off x="4920687" y="26788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65687" y="1903417"/>
            <a:ext cx="26981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6404646" y="18663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857825">
            <a:off x="4863390" y="2272739"/>
            <a:ext cx="143566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7257825">
            <a:off x="5597778" y="22726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9742175">
            <a:off x="4863390" y="3011385"/>
            <a:ext cx="143566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542175">
            <a:off x="5597778" y="293739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965687" y="3380707"/>
            <a:ext cx="26981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404646" y="334364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996494">
            <a:off x="6109032" y="2272739"/>
            <a:ext cx="16424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3796494">
            <a:off x="6958630" y="219874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603506">
            <a:off x="6109032" y="3011385"/>
            <a:ext cx="16424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003506">
            <a:off x="6958630" y="30112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2132261">
            <a:off x="7548727" y="2262480"/>
            <a:ext cx="123551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532261">
            <a:off x="8171752" y="226132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376608">
            <a:off x="7536580" y="3001126"/>
            <a:ext cx="12598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176608">
            <a:off x="8171752" y="29261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73526" y="202364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69914" y="303312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81100" y="239227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14741" y="16320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71027" y="224196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91422" y="298060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14741" y="344791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53105" y="224800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53105" y="283199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64871" y="202267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68488" y="303415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39" name="Oval 38"/>
          <p:cNvSpPr/>
          <p:nvPr/>
        </p:nvSpPr>
        <p:spPr>
          <a:xfrm>
            <a:off x="3935826" y="258448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76942" y="251948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41" name="Oval 40"/>
          <p:cNvSpPr/>
          <p:nvPr/>
        </p:nvSpPr>
        <p:spPr>
          <a:xfrm>
            <a:off x="4920687" y="186635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15687" y="167055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3" name="Oval 42"/>
          <p:cNvSpPr/>
          <p:nvPr/>
        </p:nvSpPr>
        <p:spPr>
          <a:xfrm>
            <a:off x="7618794" y="186635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13794" y="167055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5" name="Oval 44"/>
          <p:cNvSpPr/>
          <p:nvPr/>
        </p:nvSpPr>
        <p:spPr>
          <a:xfrm>
            <a:off x="6151762" y="260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046762" y="238611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7" name="Oval 46"/>
          <p:cNvSpPr/>
          <p:nvPr/>
        </p:nvSpPr>
        <p:spPr>
          <a:xfrm>
            <a:off x="4920687" y="334364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815687" y="343252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9" name="Oval 48"/>
          <p:cNvSpPr/>
          <p:nvPr/>
        </p:nvSpPr>
        <p:spPr>
          <a:xfrm>
            <a:off x="7618794" y="334364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513794" y="343252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1" name="Oval 50"/>
          <p:cNvSpPr/>
          <p:nvPr/>
        </p:nvSpPr>
        <p:spPr>
          <a:xfrm>
            <a:off x="8624173" y="258448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673057" y="251948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3" name="Rectangle 52"/>
          <p:cNvSpPr/>
          <p:nvPr/>
        </p:nvSpPr>
        <p:spPr>
          <a:xfrm rot="4574905">
            <a:off x="4517081" y="1638757"/>
            <a:ext cx="4651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 rot="4475564">
            <a:off x="4540917" y="1667848"/>
            <a:ext cx="1348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 rot="4436451">
            <a:off x="4541092" y="1751363"/>
            <a:ext cx="5999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 rot="4431573">
            <a:off x="4582878" y="1842072"/>
            <a:ext cx="28835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 rot="4450353">
            <a:off x="4589971" y="1870913"/>
            <a:ext cx="31164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 rot="4450353">
            <a:off x="4622777" y="1934886"/>
            <a:ext cx="182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 rot="4488433">
            <a:off x="4602473" y="1963835"/>
            <a:ext cx="5817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 rot="4544605">
            <a:off x="4629358" y="2069319"/>
            <a:ext cx="5999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 rot="4619717">
            <a:off x="4656967" y="2173800"/>
            <a:ext cx="5490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 rot="4716371">
            <a:off x="4688549" y="2203046"/>
            <a:ext cx="509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 rot="4716371">
            <a:off x="4685936" y="2273548"/>
            <a:ext cx="3874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 rot="4839081">
            <a:off x="4700229" y="2303025"/>
            <a:ext cx="2125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 rot="4839081">
            <a:off x="4711713" y="2373447"/>
            <a:ext cx="2148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 rot="4994814">
            <a:off x="4707202" y="2403171"/>
            <a:ext cx="3851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 rot="4994814">
            <a:off x="4733845" y="2472807"/>
            <a:ext cx="172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 rot="5193966">
            <a:off x="4707418" y="2502749"/>
            <a:ext cx="5827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 rot="5428818">
            <a:off x="4709555" y="2611781"/>
            <a:ext cx="6000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 rot="5611807">
            <a:off x="4708625" y="2717985"/>
            <a:ext cx="52674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 rot="5745780">
            <a:off x="4729309" y="2747916"/>
            <a:ext cx="7325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5745780">
            <a:off x="4703335" y="2823233"/>
            <a:ext cx="4407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 rot="5846271">
            <a:off x="4714164" y="2853054"/>
            <a:ext cx="1592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 rot="5846271">
            <a:off x="4692674" y="2929801"/>
            <a:ext cx="3886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 rot="5922531">
            <a:off x="4697427" y="2959515"/>
            <a:ext cx="2113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5922531">
            <a:off x="4678713" y="3036647"/>
            <a:ext cx="3493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 rot="5980151">
            <a:off x="4678893" y="3066268"/>
            <a:ext cx="2506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 rot="5980151">
            <a:off x="4663354" y="3142744"/>
            <a:ext cx="3008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 rot="6022351">
            <a:off x="4658222" y="3172286"/>
            <a:ext cx="2991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 rot="6022351">
            <a:off x="4648418" y="3247071"/>
            <a:ext cx="2214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6050542">
            <a:off x="4635007" y="3276552"/>
            <a:ext cx="3785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 rot="6050542">
            <a:off x="4635696" y="3348610"/>
            <a:ext cx="887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 rot="6064324">
            <a:off x="4608830" y="3378055"/>
            <a:ext cx="5112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 rot="6060752">
            <a:off x="4584161" y="3481660"/>
            <a:ext cx="6000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 rot="6031915">
            <a:off x="4584521" y="3572479"/>
            <a:ext cx="2487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 rot="5957075">
            <a:off x="4574286" y="3602040"/>
            <a:ext cx="3512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4436105" y="367511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FF0000"/>
                </a:solidFill>
                <a:latin typeface="Times New Roman"/>
              </a:rPr>
              <a:t>C₁</a:t>
            </a:r>
          </a:p>
        </p:txBody>
      </p:sp>
      <p:sp>
        <p:nvSpPr>
          <p:cNvPr id="88" name="Rectangle 87"/>
          <p:cNvSpPr/>
          <p:nvPr/>
        </p:nvSpPr>
        <p:spPr>
          <a:xfrm rot="5024801">
            <a:off x="7190485" y="1629169"/>
            <a:ext cx="2616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 rot="5117445">
            <a:off x="7189857" y="1658604"/>
            <a:ext cx="3297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5153419">
            <a:off x="7207297" y="1675466"/>
            <a:ext cx="86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 rot="5157886">
            <a:off x="7196713" y="1741450"/>
            <a:ext cx="3144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5140665">
            <a:off x="7200336" y="1771371"/>
            <a:ext cx="2855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5105549">
            <a:off x="7211242" y="1844744"/>
            <a:ext cx="1867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5053256">
            <a:off x="7202793" y="1874604"/>
            <a:ext cx="4132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 rot="4982393">
            <a:off x="7225829" y="1951095"/>
            <a:ext cx="1264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4889580">
            <a:off x="7212743" y="1980788"/>
            <a:ext cx="4735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4769010">
            <a:off x="7246680" y="2056047"/>
            <a:ext cx="540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 rot="4611392">
            <a:off x="7231114" y="2082347"/>
            <a:ext cx="4856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4401973">
            <a:off x="7258762" y="2108884"/>
            <a:ext cx="603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 rot="4178927">
            <a:off x="7266824" y="2174961"/>
            <a:ext cx="3304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 rot="4002471">
            <a:off x="7280949" y="2202831"/>
            <a:ext cx="2695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3845287">
            <a:off x="7318297" y="2264692"/>
            <a:ext cx="934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 rot="3709433">
            <a:off x="7313618" y="2287914"/>
            <a:ext cx="4315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 rot="3596196">
            <a:off x="7343515" y="2310182"/>
            <a:ext cx="750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3506195">
            <a:off x="7367455" y="2369127"/>
            <a:ext cx="2960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3439523">
            <a:off x="7383016" y="2394532"/>
            <a:ext cx="3039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 rot="3395875">
            <a:off x="7431883" y="2452710"/>
            <a:ext cx="850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3374662">
            <a:off x="7428406" y="2475104"/>
            <a:ext cx="4532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 rot="3375090">
            <a:off x="7462294" y="2496511"/>
            <a:ext cx="616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 rot="3396209">
            <a:off x="7486586" y="2555965"/>
            <a:ext cx="3660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 rot="3436943">
            <a:off x="7509591" y="2581087"/>
            <a:ext cx="2339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 rot="3377719">
            <a:off x="7549968" y="2642166"/>
            <a:ext cx="2263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 rot="3237459">
            <a:off x="7559876" y="2666688"/>
            <a:ext cx="3736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 rot="3141327">
            <a:off x="7617481" y="2726346"/>
            <a:ext cx="1202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 rot="3086837">
            <a:off x="7618129" y="2749865"/>
            <a:ext cx="4797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 rot="3071898">
            <a:off x="7687575" y="2809293"/>
            <a:ext cx="434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 rot="3094970">
            <a:off x="7681269" y="2831359"/>
            <a:ext cx="5199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 rot="3155060">
            <a:off x="7722708" y="2853179"/>
            <a:ext cx="365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 rot="3251596">
            <a:off x="7745304" y="2915257"/>
            <a:ext cx="5152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 rot="3384194">
            <a:off x="7784250" y="2939680"/>
            <a:ext cx="847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 rot="3552326">
            <a:off x="7806548" y="3005635"/>
            <a:ext cx="4805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 rot="3754892">
            <a:off x="7839652" y="3031577"/>
            <a:ext cx="1194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 rot="3989736">
            <a:off x="7856898" y="3102866"/>
            <a:ext cx="4660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 rot="4250960">
            <a:off x="7884990" y="3130562"/>
            <a:ext cx="1339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 rot="4460042">
            <a:off x="7888705" y="3212289"/>
            <a:ext cx="5830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 rot="4610929">
            <a:off x="7925076" y="3241183"/>
            <a:ext cx="169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 rot="4610929">
            <a:off x="7931354" y="3298433"/>
            <a:ext cx="1589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 rot="4722830">
            <a:off x="7923368" y="3327798"/>
            <a:ext cx="4410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 rot="4806997">
            <a:off x="7939314" y="3421919"/>
            <a:ext cx="4740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 rot="4870155">
            <a:off x="7961757" y="3451493"/>
            <a:ext cx="1259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 rot="4870155">
            <a:off x="7973169" y="3511239"/>
            <a:ext cx="833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 rot="4916169">
            <a:off x="7955766" y="3540934"/>
            <a:ext cx="5166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 rot="4946793">
            <a:off x="7977701" y="3632319"/>
            <a:ext cx="3280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 rot="4961732">
            <a:off x="7984393" y="3662066"/>
            <a:ext cx="2719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 rot="4957862">
            <a:off x="7989959" y="3743500"/>
            <a:ext cx="3701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 rot="4926568">
            <a:off x="8000928" y="3773238"/>
            <a:ext cx="2298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 rot="4844906">
            <a:off x="8017971" y="3838205"/>
            <a:ext cx="842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TextBox 137"/>
          <p:cNvSpPr txBox="1"/>
          <p:nvPr/>
        </p:nvSpPr>
        <p:spPr>
          <a:xfrm>
            <a:off x="7872858" y="3880298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9900"/>
                </a:solidFill>
                <a:latin typeface="Times New Roman"/>
              </a:rPr>
              <a:t>C₂</a:t>
            </a:r>
          </a:p>
        </p:txBody>
      </p:sp>
      <p:sp>
        <p:nvSpPr>
          <p:cNvPr id="139" name="Rectangle 138"/>
          <p:cNvSpPr/>
          <p:nvPr/>
        </p:nvSpPr>
        <p:spPr>
          <a:xfrm rot="4999404">
            <a:off x="5746075" y="1638430"/>
            <a:ext cx="4483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 rot="4923658">
            <a:off x="5764563" y="1668206"/>
            <a:ext cx="1516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 rot="4892924">
            <a:off x="5757510" y="1751524"/>
            <a:ext cx="5317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 rot="4889053">
            <a:off x="5785101" y="1781198"/>
            <a:ext cx="682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 rot="4889053">
            <a:off x="5790261" y="1841171"/>
            <a:ext cx="1446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 rot="4903909">
            <a:off x="5779068" y="1870855"/>
            <a:ext cx="4553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 rot="4933654">
            <a:off x="5786207" y="1972613"/>
            <a:ext cx="600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 rot="4976643">
            <a:off x="5807479" y="2073444"/>
            <a:ext cx="4331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 rot="5032540">
            <a:off x="5824346" y="2103232"/>
            <a:ext cx="1668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 rot="5032540">
            <a:off x="5828082" y="2173295"/>
            <a:ext cx="2424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 rot="5101958">
            <a:off x="5825169" y="2203158"/>
            <a:ext cx="3575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 rot="5101958">
            <a:off x="5845564" y="2274445"/>
            <a:ext cx="735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 rot="5186332">
            <a:off x="5824874" y="2304380"/>
            <a:ext cx="5264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 rot="5287940">
            <a:off x="5826666" y="2410551"/>
            <a:ext cx="5999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 rot="5410040">
            <a:off x="5828332" y="2520521"/>
            <a:ext cx="600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 rot="5544399">
            <a:off x="5825958" y="2629784"/>
            <a:ext cx="5865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 rot="5642999">
            <a:off x="5853329" y="2659756"/>
            <a:ext cx="134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 rot="5642999">
            <a:off x="5818943" y="2739637"/>
            <a:ext cx="5881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 rot="5712298">
            <a:off x="5845623" y="2769561"/>
            <a:ext cx="118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 rot="5712298">
            <a:off x="5808906" y="2849823"/>
            <a:ext cx="5999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 rot="5762859">
            <a:off x="5797861" y="2959264"/>
            <a:ext cx="600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 rot="5800489">
            <a:off x="5785629" y="3068581"/>
            <a:ext cx="5999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 rot="5828526">
            <a:off x="5772496" y="3177793"/>
            <a:ext cx="600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 rot="5828526">
            <a:off x="5790854" y="3258668"/>
            <a:ext cx="301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 rot="5848857">
            <a:off x="5759973" y="3288414"/>
            <a:ext cx="5698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 rot="5848857">
            <a:off x="5769373" y="3374022"/>
            <a:ext cx="1570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 rot="5862347">
            <a:off x="5751082" y="3403755"/>
            <a:ext cx="4429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 rot="5862347">
            <a:off x="5750910" y="3486304"/>
            <a:ext cx="2230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 rot="5868916">
            <a:off x="5739156" y="3516029"/>
            <a:ext cx="3769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 rot="5868916">
            <a:off x="5737311" y="3594119"/>
            <a:ext cx="1994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 rot="5867215">
            <a:off x="5723190" y="3623841"/>
            <a:ext cx="4005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 rot="5867215">
            <a:off x="5730460" y="3696073"/>
            <a:ext cx="575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 rot="5853442">
            <a:off x="5702260" y="3725811"/>
            <a:ext cx="5424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 rot="5817337">
            <a:off x="5696853" y="3822327"/>
            <a:ext cx="4036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TextBox 172"/>
          <p:cNvSpPr txBox="1"/>
          <p:nvPr/>
        </p:nvSpPr>
        <p:spPr>
          <a:xfrm>
            <a:off x="5564591" y="3880298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20C0"/>
                </a:solidFill>
                <a:latin typeface="Times New Roman"/>
              </a:rPr>
              <a:t>C₃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3750000" y="41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C₁ separates {S} from {A, B, C, D, E, T}:  capacity = 14 + 15 = 29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3750000" y="46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C₂: flowing into the cut are AD, CD and ET:  capacity = 8 + 6 + 16 = 30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3750000" y="51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C₃: flowing into the cut are AD, AC, BC and BE:  capacity = 8 + 4 + 7 + 9 =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174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75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Cuts and Their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evaluating the capacity of a cut, only include the capacities of the arcs flowing into the cut (from the source side to the sink side)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Arcs which are cut, but whose direction flows out of the cut, contribute zero to the capacity of the cut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Different cuts usually give different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capacitated directed network. The number on each arc represents the capacity of that arc. Determine the values of cuts C₄ and C₅.</a:t>
            </a:r>
          </a:p>
        </p:txBody>
      </p:sp>
      <p:sp>
        <p:nvSpPr>
          <p:cNvPr id="6" name="Rectangle 5"/>
          <p:cNvSpPr/>
          <p:nvPr/>
        </p:nvSpPr>
        <p:spPr>
          <a:xfrm rot="19434103">
            <a:off x="3863819" y="2412480"/>
            <a:ext cx="121887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34103">
            <a:off x="4477500" y="233951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2257574">
            <a:off x="3851509" y="3151126"/>
            <a:ext cx="124349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7657574">
            <a:off x="4477500" y="315202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5400000">
            <a:off x="4227041" y="2792062"/>
            <a:ext cx="14772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10800000">
            <a:off x="4920687" y="28288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65687" y="2053417"/>
            <a:ext cx="26981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6404646" y="20163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857825">
            <a:off x="4863390" y="2422739"/>
            <a:ext cx="143566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7257825">
            <a:off x="5597778" y="24226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9742175">
            <a:off x="4863390" y="3161385"/>
            <a:ext cx="143566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542175">
            <a:off x="5597778" y="308739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965687" y="3530707"/>
            <a:ext cx="26981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404646" y="349364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996494">
            <a:off x="6109032" y="2422739"/>
            <a:ext cx="16424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3796494">
            <a:off x="6958630" y="234874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603506">
            <a:off x="6109032" y="3161385"/>
            <a:ext cx="16424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003506">
            <a:off x="6958630" y="31612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2132261">
            <a:off x="7548727" y="2412480"/>
            <a:ext cx="123551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532261">
            <a:off x="8171752" y="241132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376608">
            <a:off x="7536580" y="3151126"/>
            <a:ext cx="125980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176608">
            <a:off x="8171752" y="30761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73526" y="217364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69914" y="318312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81100" y="254227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14741" y="17820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71027" y="239196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91422" y="313060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14741" y="359791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53105" y="239800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53105" y="298199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64871" y="217267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68488" y="318415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39" name="Oval 38"/>
          <p:cNvSpPr/>
          <p:nvPr/>
        </p:nvSpPr>
        <p:spPr>
          <a:xfrm>
            <a:off x="3935826" y="273448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76942" y="266948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41" name="Oval 40"/>
          <p:cNvSpPr/>
          <p:nvPr/>
        </p:nvSpPr>
        <p:spPr>
          <a:xfrm>
            <a:off x="4920687" y="201635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15687" y="182055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3" name="Oval 42"/>
          <p:cNvSpPr/>
          <p:nvPr/>
        </p:nvSpPr>
        <p:spPr>
          <a:xfrm>
            <a:off x="7618794" y="201635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13794" y="182055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5" name="Oval 44"/>
          <p:cNvSpPr/>
          <p:nvPr/>
        </p:nvSpPr>
        <p:spPr>
          <a:xfrm>
            <a:off x="6151762" y="275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046762" y="253611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7" name="Oval 46"/>
          <p:cNvSpPr/>
          <p:nvPr/>
        </p:nvSpPr>
        <p:spPr>
          <a:xfrm>
            <a:off x="4920687" y="349364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815687" y="358252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9" name="Oval 48"/>
          <p:cNvSpPr/>
          <p:nvPr/>
        </p:nvSpPr>
        <p:spPr>
          <a:xfrm>
            <a:off x="7618794" y="349364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513794" y="358252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1" name="Oval 50"/>
          <p:cNvSpPr/>
          <p:nvPr/>
        </p:nvSpPr>
        <p:spPr>
          <a:xfrm>
            <a:off x="8624173" y="273448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673057" y="266948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3" name="Rectangle 52"/>
          <p:cNvSpPr/>
          <p:nvPr/>
        </p:nvSpPr>
        <p:spPr>
          <a:xfrm rot="4161116">
            <a:off x="4505330" y="1799638"/>
            <a:ext cx="2768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 rot="4316015">
            <a:off x="4512910" y="1827952"/>
            <a:ext cx="3231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 rot="4385303">
            <a:off x="4535627" y="1908810"/>
            <a:ext cx="3699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 rot="4355674">
            <a:off x="4551447" y="1937484"/>
            <a:ext cx="2300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 rot="4295824">
            <a:off x="4572152" y="2009340"/>
            <a:ext cx="2803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 rot="4208118">
            <a:off x="4580041" y="2037672"/>
            <a:ext cx="3196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 rot="4092017">
            <a:off x="4610444" y="2112504"/>
            <a:ext cx="2823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 rot="3944788">
            <a:off x="4620441" y="2140092"/>
            <a:ext cx="3176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 rot="3761731">
            <a:off x="4656113" y="2213508"/>
            <a:ext cx="31354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 rot="3536209">
            <a:off x="4672050" y="2239708"/>
            <a:ext cx="28645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 rot="3259744">
            <a:off x="4714321" y="2306978"/>
            <a:ext cx="3242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 rot="3008461">
            <a:off x="4735039" y="2330732"/>
            <a:ext cx="2757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 rot="2847162">
            <a:off x="4784267" y="2393123"/>
            <a:ext cx="3823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 rot="2712738">
            <a:off x="4813099" y="2414931"/>
            <a:ext cx="2176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 rot="2598229">
            <a:off x="4859591" y="2476803"/>
            <a:ext cx="5508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 rot="2498601">
            <a:off x="4906551" y="2497326"/>
            <a:ext cx="491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 rot="2498601">
            <a:off x="4946791" y="2535926"/>
            <a:ext cx="1125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 rot="2410099">
            <a:off x="4950879" y="2555387"/>
            <a:ext cx="4874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 rot="2329807">
            <a:off x="5028551" y="2614135"/>
            <a:ext cx="36184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2255350">
            <a:off x="5058265" y="2632742"/>
            <a:ext cx="23815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 rot="2184680">
            <a:off x="5113450" y="2688210"/>
            <a:ext cx="6000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 rot="2115891">
            <a:off x="5206957" y="2739469"/>
            <a:ext cx="1585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 rot="2047049">
            <a:off x="5217554" y="2756426"/>
            <a:ext cx="4414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1975992">
            <a:off x="5297248" y="2804451"/>
            <a:ext cx="29905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 rot="1842654">
            <a:off x="5322640" y="2820265"/>
            <a:ext cx="30094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 rot="1664485">
            <a:off x="5392104" y="2860827"/>
            <a:ext cx="3574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 rot="1511472">
            <a:off x="5424643" y="2874308"/>
            <a:ext cx="2425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 rot="1386670">
            <a:off x="5491717" y="2907667"/>
            <a:ext cx="3822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1292256">
            <a:off x="5527650" y="2919166"/>
            <a:ext cx="2177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 rot="1229669">
            <a:off x="5594041" y="2948083"/>
            <a:ext cx="3907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 rot="1199777">
            <a:off x="5631247" y="2958501"/>
            <a:ext cx="2092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 rot="1203004">
            <a:off x="5697331" y="2985936"/>
            <a:ext cx="3935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 rot="1239401">
            <a:off x="5734825" y="2996324"/>
            <a:ext cx="2064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 rot="1308632">
            <a:off x="5800056" y="3025308"/>
            <a:ext cx="3990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 rot="1409885">
            <a:off x="5837697" y="3036727"/>
            <a:ext cx="2009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 rot="1541719">
            <a:off x="5900516" y="3070242"/>
            <a:ext cx="4184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 rot="1573739">
            <a:off x="5939353" y="3083326"/>
            <a:ext cx="1815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1512350">
            <a:off x="5999170" y="3119736"/>
            <a:ext cx="4915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 rot="1484414">
            <a:off x="6045491" y="3132473"/>
            <a:ext cx="1084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1484414">
            <a:off x="6101242" y="3155680"/>
            <a:ext cx="6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1487006">
            <a:off x="6098546" y="3168256"/>
            <a:ext cx="5993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1519151">
            <a:off x="6200279" y="3205054"/>
            <a:ext cx="1340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 rot="1581611">
            <a:off x="6210622" y="3218264"/>
            <a:ext cx="4659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1676866">
            <a:off x="6297692" y="3257517"/>
            <a:ext cx="24909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1809244">
            <a:off x="6318775" y="3272167"/>
            <a:ext cx="35090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 rot="1985162">
            <a:off x="6391552" y="3315545"/>
            <a:ext cx="3040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2213355">
            <a:off x="6416532" y="3332727"/>
            <a:ext cx="2959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 rot="2504830">
            <a:off x="6478377" y="3382257"/>
            <a:ext cx="2700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 rot="2871904">
            <a:off x="6496522" y="3403482"/>
            <a:ext cx="32997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3367891">
            <a:off x="6550216" y="3462570"/>
            <a:ext cx="1643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 rot="3843253">
            <a:off x="6550757" y="3488980"/>
            <a:ext cx="4356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 rot="4208019">
            <a:off x="6595679" y="3561248"/>
            <a:ext cx="1277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4486552">
            <a:off x="6586823" y="3590040"/>
            <a:ext cx="4722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4698613">
            <a:off x="6621237" y="3669091"/>
            <a:ext cx="1516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 rot="4858283">
            <a:off x="6611460" y="3698656"/>
            <a:ext cx="4483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4974534">
            <a:off x="6636883" y="3778354"/>
            <a:ext cx="16116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 rot="5051742">
            <a:off x="6626214" y="3808180"/>
            <a:ext cx="43883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 rot="5089335">
            <a:off x="6652176" y="3882860"/>
            <a:ext cx="6152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 rot="5079601">
            <a:off x="6636149" y="3907202"/>
            <a:ext cx="42741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 rot="5000772">
            <a:off x="6654599" y="3933995"/>
            <a:ext cx="11105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 rot="4794441">
            <a:off x="6666643" y="3990658"/>
            <a:ext cx="3458" cy="15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6518675" y="4030298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FF0000"/>
                </a:solidFill>
                <a:latin typeface="Times New Roman"/>
              </a:rPr>
              <a:t>C₄</a:t>
            </a:r>
          </a:p>
        </p:txBody>
      </p:sp>
      <p:sp>
        <p:nvSpPr>
          <p:cNvPr id="115" name="Rectangle 114"/>
          <p:cNvSpPr/>
          <p:nvPr/>
        </p:nvSpPr>
        <p:spPr>
          <a:xfrm rot="18261062">
            <a:off x="4393482" y="3874687"/>
            <a:ext cx="3654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 rot="18261380">
            <a:off x="4416953" y="3849920"/>
            <a:ext cx="2345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 rot="18261502">
            <a:off x="4457472" y="3787500"/>
            <a:ext cx="2776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 rot="18261517">
            <a:off x="4472166" y="3762735"/>
            <a:ext cx="3223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 rot="18261458">
            <a:off x="4515580" y="3689166"/>
            <a:ext cx="4599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 rot="18261339">
            <a:off x="4548508" y="3664400"/>
            <a:ext cx="1400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 rot="18261339">
            <a:off x="4586303" y="3614740"/>
            <a:ext cx="630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 rot="18261160">
            <a:off x="4579537" y="3589973"/>
            <a:ext cx="5369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 rot="18260914">
            <a:off x="4640722" y="3509430"/>
            <a:ext cx="4141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 rot="18260588">
            <a:off x="4669067" y="3484660"/>
            <a:ext cx="1858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 rot="18260588">
            <a:off x="4711136" y="3434437"/>
            <a:ext cx="307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 rot="18260153">
            <a:off x="4701132" y="3409664"/>
            <a:ext cx="5692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 rot="18259565">
            <a:off x="4768023" y="3333844"/>
            <a:ext cx="2670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 rot="18258744">
            <a:off x="4781640" y="3309067"/>
            <a:ext cx="3329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 rot="18202101">
            <a:off x="4828825" y="3241359"/>
            <a:ext cx="2977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 rot="18104485">
            <a:off x="4844738" y="3216074"/>
            <a:ext cx="3022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 rot="18033356">
            <a:off x="4888057" y="3150674"/>
            <a:ext cx="2259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 rot="17992724">
            <a:off x="4895708" y="3124728"/>
            <a:ext cx="3740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 rot="17985957">
            <a:off x="4946104" y="3060860"/>
            <a:ext cx="981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 rot="18015589">
            <a:off x="4941738" y="3036219"/>
            <a:ext cx="4719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 rot="18083087">
            <a:off x="4976511" y="3014558"/>
            <a:ext cx="299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 rot="18188564">
            <a:off x="4995925" y="2953954"/>
            <a:ext cx="4000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 rot="18330448">
            <a:off x="5022669" y="2929067"/>
            <a:ext cx="1999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 rot="18505207">
            <a:off x="5064032" y="2871757"/>
            <a:ext cx="2345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 rot="18707267">
            <a:off x="5076951" y="2848944"/>
            <a:ext cx="3654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 rot="18929280">
            <a:off x="5140946" y="2795910"/>
            <a:ext cx="1097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 rot="19086989">
            <a:off x="5144085" y="2775697"/>
            <a:ext cx="4902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 rot="19177723">
            <a:off x="5224459" y="2725692"/>
            <a:ext cx="375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 rot="19275989">
            <a:off x="5221980" y="2708016"/>
            <a:ext cx="5261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 rot="19381765">
            <a:off x="5268442" y="2690464"/>
            <a:ext cx="363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 rot="19495010">
            <a:off x="5306770" y="2643830"/>
            <a:ext cx="5385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 rot="19615651">
            <a:off x="5355238" y="2626676"/>
            <a:ext cx="614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 rot="19743560">
            <a:off x="5398945" y="2583803"/>
            <a:ext cx="5427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 rot="19878543">
            <a:off x="5449009" y="2568476"/>
            <a:ext cx="572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 rot="19878543">
            <a:off x="5498204" y="2542953"/>
            <a:ext cx="60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 rot="20020319">
            <a:off x="5495810" y="2530141"/>
            <a:ext cx="5711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 rot="20168507">
            <a:off x="5549870" y="2517014"/>
            <a:ext cx="227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 rot="20168507">
            <a:off x="5597532" y="2495180"/>
            <a:ext cx="568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 rot="20322619">
            <a:off x="5601124" y="2484170"/>
            <a:ext cx="5431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 rot="20482049">
            <a:off x="5700511" y="2455826"/>
            <a:ext cx="1445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 rot="20664317">
            <a:off x="5713753" y="2447395"/>
            <a:ext cx="4554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 rot="20838851">
            <a:off x="5806647" y="2426027"/>
            <a:ext cx="3145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 rot="20980695">
            <a:off x="5837492" y="2420016"/>
            <a:ext cx="2854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 rot="21096386">
            <a:off x="5914738" y="2404594"/>
            <a:ext cx="5854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 rot="21190744">
            <a:off x="5972960" y="2400235"/>
            <a:ext cx="145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 rot="21190744">
            <a:off x="6023991" y="2393043"/>
            <a:ext cx="1964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 rot="21267293">
            <a:off x="6043475" y="2389927"/>
            <a:ext cx="4035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 rot="21328566">
            <a:off x="6133443" y="2381329"/>
            <a:ext cx="5427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 rot="21376315">
            <a:off x="6187622" y="2379003"/>
            <a:ext cx="572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 rot="21376315">
            <a:off x="6243223" y="2375025"/>
            <a:ext cx="1663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 rot="21411637">
            <a:off x="6259804" y="2373297"/>
            <a:ext cx="4336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 rot="21435039">
            <a:off x="6353045" y="2368356"/>
            <a:ext cx="4847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 rot="21446432">
            <a:off x="6401485" y="2366936"/>
            <a:ext cx="1152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 rot="21446432">
            <a:off x="6462952" y="2364296"/>
            <a:ext cx="674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 rot="21445053">
            <a:off x="6469664" y="2362945"/>
            <a:ext cx="5325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 rot="21505356">
            <a:off x="6572863" y="2359793"/>
            <a:ext cx="2604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 rot="23141">
            <a:off x="6598907" y="2359548"/>
            <a:ext cx="3395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 rot="118650">
            <a:off x="6682832" y="2361289"/>
            <a:ext cx="4043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 rot="190409">
            <a:off x="6723241" y="2362529"/>
            <a:ext cx="1956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 rot="237223">
            <a:off x="6792644" y="2367740"/>
            <a:ext cx="5181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 rot="258094">
            <a:off x="6844387" y="2369834"/>
            <a:ext cx="818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 rot="258094">
            <a:off x="6902416" y="2373950"/>
            <a:ext cx="157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 rot="252172">
            <a:off x="6903911" y="2376150"/>
            <a:ext cx="5842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 rot="218731">
            <a:off x="7012146" y="2381781"/>
            <a:ext cx="952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 rot="157195">
            <a:off x="7021633" y="2383237"/>
            <a:ext cx="5047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 rot="67215">
            <a:off x="7122066" y="2385728"/>
            <a:ext cx="1583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 rot="21548813">
            <a:off x="7137901" y="2385554"/>
            <a:ext cx="4416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 rot="21402562">
            <a:off x="7231980" y="2382320"/>
            <a:ext cx="2147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 rot="21325530">
            <a:off x="7253374" y="2380167"/>
            <a:ext cx="3852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 rot="21322069">
            <a:off x="7341629" y="2373397"/>
            <a:ext cx="3011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 rot="21299187">
            <a:off x="7371642" y="2370875"/>
            <a:ext cx="2988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 rot="21257031">
            <a:off x="7451148" y="2362886"/>
            <a:ext cx="4176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 rot="21194808">
            <a:off x="7492748" y="2359734"/>
            <a:ext cx="1823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 rot="21110775">
            <a:off x="7560282" y="2348878"/>
            <a:ext cx="5248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 rot="21002163">
            <a:off x="7612443" y="2344506"/>
            <a:ext cx="751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 rot="21002163">
            <a:off x="7669139" y="2335087"/>
            <a:ext cx="134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 rot="20865014">
            <a:off x="7669821" y="2328890"/>
            <a:ext cx="5731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 rot="20693976">
            <a:off x="7726465" y="2322635"/>
            <a:ext cx="133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 rot="20693976">
            <a:off x="7775980" y="2308902"/>
            <a:ext cx="409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 rot="20482094">
            <a:off x="7778613" y="2299856"/>
            <a:ext cx="5328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 rot="20220727">
            <a:off x="7830399" y="2290833"/>
            <a:ext cx="261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 rot="19899924">
            <a:off x="7876055" y="2259498"/>
            <a:ext cx="4703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 rot="19441874">
            <a:off x="7919032" y="2244528"/>
            <a:ext cx="1296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 rot="18977011">
            <a:off x="7965000" y="2197447"/>
            <a:ext cx="3587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 rot="18615971">
            <a:off x="7991639" y="2175846"/>
            <a:ext cx="2412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 rot="18337579">
            <a:off x="8035808" y="2114536"/>
            <a:ext cx="3165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 rot="18124026">
            <a:off x="8054206" y="2089661"/>
            <a:ext cx="2834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 rot="17962326">
            <a:off x="8094006" y="2021935"/>
            <a:ext cx="2928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3" name="Rectangle 202"/>
          <p:cNvSpPr/>
          <p:nvPr/>
        </p:nvSpPr>
        <p:spPr>
          <a:xfrm rot="17844113">
            <a:off x="8107540" y="1995540"/>
            <a:ext cx="3071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4" name="Rectangle 203"/>
          <p:cNvSpPr/>
          <p:nvPr/>
        </p:nvSpPr>
        <p:spPr>
          <a:xfrm rot="17765381">
            <a:off x="8146562" y="1927875"/>
            <a:ext cx="2081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5" name="Rectangle 204"/>
          <p:cNvSpPr/>
          <p:nvPr/>
        </p:nvSpPr>
        <p:spPr>
          <a:xfrm rot="17726983">
            <a:off x="8150370" y="1900837"/>
            <a:ext cx="3918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6" name="Rectangle 205"/>
          <p:cNvSpPr/>
          <p:nvPr/>
        </p:nvSpPr>
        <p:spPr>
          <a:xfrm rot="17817377">
            <a:off x="8191446" y="1824059"/>
            <a:ext cx="3146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7" name="Rectangle 206"/>
          <p:cNvSpPr/>
          <p:nvPr/>
        </p:nvSpPr>
        <p:spPr>
          <a:xfrm rot="18027073">
            <a:off x="8207628" y="1798360"/>
            <a:ext cx="2708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8" name="TextBox 207"/>
          <p:cNvSpPr txBox="1"/>
          <p:nvPr/>
        </p:nvSpPr>
        <p:spPr>
          <a:xfrm>
            <a:off x="8078037" y="182462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20C0"/>
                </a:solidFill>
                <a:latin typeface="Times New Roman"/>
              </a:rPr>
              <a:t>C₅</a:t>
            </a:r>
          </a:p>
        </p:txBody>
      </p:sp>
      <p:sp>
        <p:nvSpPr>
          <p:cNvPr id="209" name="Rectangle 208"/>
          <p:cNvSpPr/>
          <p:nvPr/>
        </p:nvSpPr>
        <p:spPr>
          <a:xfrm rot="19434103">
            <a:off x="3863819" y="2380418"/>
            <a:ext cx="1218875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0" name="Rectangle 209"/>
          <p:cNvSpPr/>
          <p:nvPr/>
        </p:nvSpPr>
        <p:spPr>
          <a:xfrm rot="19742175">
            <a:off x="4863390" y="3129322"/>
            <a:ext cx="1435668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1" name="Rectangle 210"/>
          <p:cNvSpPr/>
          <p:nvPr/>
        </p:nvSpPr>
        <p:spPr>
          <a:xfrm>
            <a:off x="4965687" y="3498645"/>
            <a:ext cx="269810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2" name="TextBox 211"/>
          <p:cNvSpPr txBox="1"/>
          <p:nvPr/>
        </p:nvSpPr>
        <p:spPr>
          <a:xfrm>
            <a:off x="3750000" y="42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Flowing into C₄ are SA (14), BC (7) and BE (9):  C₄ = 14 + 7 + 9 = 30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3750000" y="45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AB is cut, but it flows from the sink side to the source side (out of the cut), so it contributes nothing</a:t>
            </a:r>
          </a:p>
        </p:txBody>
      </p:sp>
      <p:sp>
        <p:nvSpPr>
          <p:cNvPr id="214" name="Rectangle 213"/>
          <p:cNvSpPr/>
          <p:nvPr/>
        </p:nvSpPr>
        <p:spPr>
          <a:xfrm rot="2132261">
            <a:off x="7548727" y="2380418"/>
            <a:ext cx="1235513" cy="80000"/>
          </a:xfrm>
          <a:prstGeom prst="rect">
            <a:avLst/>
          </a:prstGeom>
          <a:solidFill>
            <a:srgbClr val="0020C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5" name="Rectangle 214"/>
          <p:cNvSpPr/>
          <p:nvPr/>
        </p:nvSpPr>
        <p:spPr>
          <a:xfrm rot="1857825">
            <a:off x="4863390" y="2390677"/>
            <a:ext cx="1435668" cy="80000"/>
          </a:xfrm>
          <a:prstGeom prst="rect">
            <a:avLst/>
          </a:prstGeom>
          <a:solidFill>
            <a:srgbClr val="0020C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6" name="Rectangle 215"/>
          <p:cNvSpPr/>
          <p:nvPr/>
        </p:nvSpPr>
        <p:spPr>
          <a:xfrm rot="5400000">
            <a:off x="4227041" y="2760000"/>
            <a:ext cx="1477290" cy="80000"/>
          </a:xfrm>
          <a:prstGeom prst="rect">
            <a:avLst/>
          </a:prstGeom>
          <a:solidFill>
            <a:srgbClr val="0020C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7" name="Rectangle 216"/>
          <p:cNvSpPr/>
          <p:nvPr/>
        </p:nvSpPr>
        <p:spPr>
          <a:xfrm rot="2257574">
            <a:off x="3851509" y="3119063"/>
            <a:ext cx="1243494" cy="80000"/>
          </a:xfrm>
          <a:prstGeom prst="rect">
            <a:avLst/>
          </a:prstGeom>
          <a:solidFill>
            <a:srgbClr val="0020C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8" name="TextBox 217"/>
          <p:cNvSpPr txBox="1"/>
          <p:nvPr/>
        </p:nvSpPr>
        <p:spPr>
          <a:xfrm>
            <a:off x="3750000" y="50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Flowing into C₅ are DT (11), AC (4), AB (3) and SB (15):  C₅ = 11 + 4 + 3 + 15 = 33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3750000" y="535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CD, although cut, flows out of the cut. Notice that AB was not included in C₄ but is included in C₅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Cuts and Their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a diagram shows both capacities and a flow, the value of a cut is calculated using the capacities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Work out which side of the cut each vertex is on, then check the direction of every arc that crosses the cut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capacitated directed network. The number on each arc represents the capacity of that arc. The numbers in circles represent an initial flow pattern. Find the values of cuts C₁ and C₂.</a:t>
            </a:r>
          </a:p>
        </p:txBody>
      </p:sp>
      <p:pic>
        <p:nvPicPr>
          <p:cNvPr id="6" name="Picture 5" descr="ex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000" y="1600000"/>
            <a:ext cx="4850000" cy="23711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41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C₁: SA, BD, BE and CH flow into the cut. AB flows out of the cut, so contributes zero.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44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Value of cut C₁ = 10 (SA) + 8 (BD) + 14 (BE) + 10 (CH) = 42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49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C₂: AF, DF, DG, BE and SC flow into the cut. ED flows out of the cut, so contributes zero.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52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Value of cut C₂ = 7 (AF) + 6 (DF) + 7 (DG) + 14 (BE) + 9 (SC) = 43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5650000"/>
            <a:ext cx="51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Watch out: use the capacities to evaluate the cut, not the flow along each arc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