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Flows in Networks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2 Chapter 3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3A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Flows in Networks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Network flow problems deal with capacitated directed networks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Each arc has:
• an arrow indicating the permitted direction of flow
• a weight indicating the capacity of the arc: the maximum amount of flow that can pass along it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A vertex S is a source if all arcs connected to S are directed away from 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A vertex T is a sink if all arcs connected to T are directed towards 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diagram shows a capacitated directed network.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Write down the capacity of arcs DF and BE.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State the source vertex.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  State the sink vertex.</a:t>
            </a:r>
          </a:p>
        </p:txBody>
      </p:sp>
      <p:sp>
        <p:nvSpPr>
          <p:cNvPr id="6" name="Rectangle 5"/>
          <p:cNvSpPr/>
          <p:nvPr/>
        </p:nvSpPr>
        <p:spPr>
          <a:xfrm rot="17718083">
            <a:off x="4460956" y="2670471"/>
            <a:ext cx="1382632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1518083">
            <a:off x="5136818" y="257090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47727" y="2045471"/>
            <a:ext cx="169318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 rot="5400000">
            <a:off x="6333977" y="200840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 rot="1714242">
            <a:off x="5288586" y="2670471"/>
            <a:ext cx="261373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 rot="7114242">
            <a:off x="6665227" y="269590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 rot="3856463">
            <a:off x="6748281" y="2670471"/>
            <a:ext cx="138752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9256463">
            <a:off x="7427159" y="269590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856818" y="3295471"/>
            <a:ext cx="144318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 rot="5400000">
            <a:off x="5605568" y="325840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300000" y="3295471"/>
            <a:ext cx="144318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 rot="5400000">
            <a:off x="7048750" y="325840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 rot="5400000">
            <a:off x="5828409" y="3767062"/>
            <a:ext cx="94318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10800000">
            <a:off x="6255000" y="377715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 rot="1989981">
            <a:off x="4716381" y="3767062"/>
            <a:ext cx="172405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 rot="7389981">
            <a:off x="5605568" y="377715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19610019">
            <a:off x="6159563" y="3767062"/>
            <a:ext cx="172405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3410019">
            <a:off x="7048750" y="3682840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799710" y="2496288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4318" y="1830909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24711" y="2619608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43394" y="2519577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78409" y="3080909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21590" y="3305909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12499" y="3664999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16863" y="3759172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83136" y="3759172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3" name="Oval 32"/>
          <p:cNvSpPr/>
          <p:nvPr/>
        </p:nvSpPr>
        <p:spPr>
          <a:xfrm>
            <a:off x="5402727" y="2008409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297727" y="1856477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35" name="Oval 34"/>
          <p:cNvSpPr/>
          <p:nvPr/>
        </p:nvSpPr>
        <p:spPr>
          <a:xfrm>
            <a:off x="7095909" y="2008409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90909" y="1856477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37" name="Oval 36"/>
          <p:cNvSpPr/>
          <p:nvPr/>
        </p:nvSpPr>
        <p:spPr>
          <a:xfrm>
            <a:off x="4811818" y="3258409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604545" y="3193409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39" name="Oval 38"/>
          <p:cNvSpPr/>
          <p:nvPr/>
        </p:nvSpPr>
        <p:spPr>
          <a:xfrm>
            <a:off x="6255000" y="3258409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175568" y="3101363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41" name="Oval 40"/>
          <p:cNvSpPr/>
          <p:nvPr/>
        </p:nvSpPr>
        <p:spPr>
          <a:xfrm>
            <a:off x="7698181" y="3258409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695454" y="3193409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43" name="Oval 42"/>
          <p:cNvSpPr/>
          <p:nvPr/>
        </p:nvSpPr>
        <p:spPr>
          <a:xfrm>
            <a:off x="6255000" y="420159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150000" y="4238863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45" name="Rectangle 44"/>
          <p:cNvSpPr/>
          <p:nvPr/>
        </p:nvSpPr>
        <p:spPr>
          <a:xfrm rot="5400000">
            <a:off x="5828409" y="3759124"/>
            <a:ext cx="943181" cy="3175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Isosceles Triangle 45"/>
          <p:cNvSpPr/>
          <p:nvPr/>
        </p:nvSpPr>
        <p:spPr>
          <a:xfrm rot="10800000">
            <a:off x="6255000" y="3777159"/>
            <a:ext cx="90000" cy="90000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 rot="3856463">
            <a:off x="6748281" y="2662534"/>
            <a:ext cx="1387527" cy="3175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Isosceles Triangle 47"/>
          <p:cNvSpPr/>
          <p:nvPr/>
        </p:nvSpPr>
        <p:spPr>
          <a:xfrm rot="9256463">
            <a:off x="7427159" y="2695909"/>
            <a:ext cx="90000" cy="90000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750000" y="4500000"/>
            <a:ext cx="51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DF has capacity 2 and BE has capacity 9.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750000" y="4800000"/>
            <a:ext cx="515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The maximum flow along DF is 2, from D to F; along BE it is 9, from B to 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750000" y="530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The source vertex is C.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250000" y="5300000"/>
            <a:ext cx="26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All arcs at C are directed away from C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750000" y="570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  The sink vertex is E.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250000" y="5700000"/>
            <a:ext cx="26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All arcs at E are directed towards 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Flows in Networks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A flow assigns a non-negative number to each arc so that it satisfies two conditions: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• the feasibility condition: the flow along each arc must not exceed its capacity
• the conservation condition (all but source and sink): total flow into a vertex = total flow out of the vertex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If the flow along an arc equals its capacity, the arc is saturated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value of a flow is the sum of the flows along all arcs leaving the source (= the sum of the flows entering the sink)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95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diagrams show a possible flow through a capacitated directed network.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250000"/>
            <a:ext cx="250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Original network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50000" y="1250000"/>
            <a:ext cx="250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Possible flow</a:t>
            </a:r>
          </a:p>
        </p:txBody>
      </p:sp>
      <p:sp>
        <p:nvSpPr>
          <p:cNvPr id="8" name="Rectangle 7"/>
          <p:cNvSpPr/>
          <p:nvPr/>
        </p:nvSpPr>
        <p:spPr>
          <a:xfrm rot="17718083">
            <a:off x="3823012" y="1940244"/>
            <a:ext cx="88488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 rot="1518083">
            <a:off x="4239363" y="186318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54545" y="1540244"/>
            <a:ext cx="1083636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 rot="5400000">
            <a:off x="5005545" y="150318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 rot="1714242">
            <a:off x="4352695" y="1940244"/>
            <a:ext cx="167279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7114242">
            <a:off x="5217545" y="194318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 rot="3856463">
            <a:off x="5286900" y="1940244"/>
            <a:ext cx="88801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 rot="9256463">
            <a:off x="5705181" y="194318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076363" y="2340244"/>
            <a:ext cx="923636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 rot="5400000">
            <a:off x="4539363" y="230318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000000" y="2340244"/>
            <a:ext cx="923636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5400000">
            <a:off x="5463000" y="230318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 rot="5400000">
            <a:off x="4698181" y="2642062"/>
            <a:ext cx="603636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 rot="10800000">
            <a:off x="4955000" y="263518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1989981">
            <a:off x="3986484" y="2642062"/>
            <a:ext cx="110339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7389981">
            <a:off x="4539363" y="263518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19610019">
            <a:off x="4910120" y="2642062"/>
            <a:ext cx="110339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3410019">
            <a:off x="5463000" y="2574818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967814" y="1792024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96363" y="1366181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99815" y="1870949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595772" y="1806929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338181" y="2166181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61818" y="2310181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871999" y="2539999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98792" y="2600270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01207" y="2600270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5" name="Oval 34"/>
          <p:cNvSpPr/>
          <p:nvPr/>
        </p:nvSpPr>
        <p:spPr>
          <a:xfrm>
            <a:off x="4409545" y="150318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304545" y="1382545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37" name="Oval 36"/>
          <p:cNvSpPr/>
          <p:nvPr/>
        </p:nvSpPr>
        <p:spPr>
          <a:xfrm>
            <a:off x="5493181" y="150318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388181" y="1382545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39" name="Oval 38"/>
          <p:cNvSpPr/>
          <p:nvPr/>
        </p:nvSpPr>
        <p:spPr>
          <a:xfrm>
            <a:off x="4031363" y="230318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860909" y="2238181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41" name="Oval 40"/>
          <p:cNvSpPr/>
          <p:nvPr/>
        </p:nvSpPr>
        <p:spPr>
          <a:xfrm>
            <a:off x="4955000" y="230318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866363" y="2179272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43" name="Oval 42"/>
          <p:cNvSpPr/>
          <p:nvPr/>
        </p:nvSpPr>
        <p:spPr>
          <a:xfrm>
            <a:off x="5878636" y="230318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839090" y="2238181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45" name="Oval 44"/>
          <p:cNvSpPr/>
          <p:nvPr/>
        </p:nvSpPr>
        <p:spPr>
          <a:xfrm>
            <a:off x="4955000" y="2906818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4850000" y="2907272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47" name="Rectangle 46"/>
          <p:cNvSpPr/>
          <p:nvPr/>
        </p:nvSpPr>
        <p:spPr>
          <a:xfrm rot="17718083">
            <a:off x="6423012" y="1940244"/>
            <a:ext cx="88488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Isosceles Triangle 47"/>
          <p:cNvSpPr/>
          <p:nvPr/>
        </p:nvSpPr>
        <p:spPr>
          <a:xfrm rot="1518083">
            <a:off x="6839363" y="186318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7054545" y="1540244"/>
            <a:ext cx="1083636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Isosceles Triangle 49"/>
          <p:cNvSpPr/>
          <p:nvPr/>
        </p:nvSpPr>
        <p:spPr>
          <a:xfrm rot="5400000">
            <a:off x="7605545" y="150318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 rot="1714242">
            <a:off x="6952695" y="1940244"/>
            <a:ext cx="167279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Isosceles Triangle 51"/>
          <p:cNvSpPr/>
          <p:nvPr/>
        </p:nvSpPr>
        <p:spPr>
          <a:xfrm rot="7114242">
            <a:off x="7817545" y="194318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 rot="3856463">
            <a:off x="7886900" y="1940244"/>
            <a:ext cx="88801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Isosceles Triangle 53"/>
          <p:cNvSpPr/>
          <p:nvPr/>
        </p:nvSpPr>
        <p:spPr>
          <a:xfrm rot="9256463">
            <a:off x="8305181" y="194318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6676363" y="2340244"/>
            <a:ext cx="923636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Isosceles Triangle 55"/>
          <p:cNvSpPr/>
          <p:nvPr/>
        </p:nvSpPr>
        <p:spPr>
          <a:xfrm rot="5400000">
            <a:off x="7139363" y="230318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7600000" y="2340244"/>
            <a:ext cx="923636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Isosceles Triangle 57"/>
          <p:cNvSpPr/>
          <p:nvPr/>
        </p:nvSpPr>
        <p:spPr>
          <a:xfrm rot="5400000">
            <a:off x="8063000" y="230318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 rot="5400000">
            <a:off x="7298181" y="2642062"/>
            <a:ext cx="603636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Isosceles Triangle 59"/>
          <p:cNvSpPr/>
          <p:nvPr/>
        </p:nvSpPr>
        <p:spPr>
          <a:xfrm rot="10800000">
            <a:off x="7555000" y="263518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 rot="1989981">
            <a:off x="6586484" y="2642062"/>
            <a:ext cx="110339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Isosceles Triangle 61"/>
          <p:cNvSpPr/>
          <p:nvPr/>
        </p:nvSpPr>
        <p:spPr>
          <a:xfrm rot="7389981">
            <a:off x="7139363" y="263518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 rot="19610019">
            <a:off x="7510120" y="2642062"/>
            <a:ext cx="110339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Isosceles Triangle 63"/>
          <p:cNvSpPr/>
          <p:nvPr/>
        </p:nvSpPr>
        <p:spPr>
          <a:xfrm rot="3410019">
            <a:off x="8063000" y="2574818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6567814" y="1792024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19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396363" y="1366181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799815" y="1870949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195772" y="1806929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938181" y="2166181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x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861818" y="2310181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471999" y="2539999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898792" y="2600270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901207" y="2600270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y</a:t>
            </a:r>
          </a:p>
        </p:txBody>
      </p:sp>
      <p:sp>
        <p:nvSpPr>
          <p:cNvPr id="74" name="Oval 73"/>
          <p:cNvSpPr/>
          <p:nvPr/>
        </p:nvSpPr>
        <p:spPr>
          <a:xfrm>
            <a:off x="7009545" y="150318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6904545" y="1382545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76" name="Oval 75"/>
          <p:cNvSpPr/>
          <p:nvPr/>
        </p:nvSpPr>
        <p:spPr>
          <a:xfrm>
            <a:off x="8093181" y="150318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7988181" y="1382545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78" name="Oval 77"/>
          <p:cNvSpPr/>
          <p:nvPr/>
        </p:nvSpPr>
        <p:spPr>
          <a:xfrm>
            <a:off x="6631363" y="230318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6460909" y="2238181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80" name="Oval 79"/>
          <p:cNvSpPr/>
          <p:nvPr/>
        </p:nvSpPr>
        <p:spPr>
          <a:xfrm>
            <a:off x="7555000" y="230318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7466363" y="2179272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82" name="Oval 81"/>
          <p:cNvSpPr/>
          <p:nvPr/>
        </p:nvSpPr>
        <p:spPr>
          <a:xfrm>
            <a:off x="8478636" y="230318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8439090" y="2238181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84" name="Oval 83"/>
          <p:cNvSpPr/>
          <p:nvPr/>
        </p:nvSpPr>
        <p:spPr>
          <a:xfrm>
            <a:off x="7555000" y="2906818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7450000" y="2907272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3750000" y="3080000"/>
            <a:ext cx="515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a  Find the values of x and y, explaining your reasoning.   b  List the five saturated arcs.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c  Write down the value of the flow.   d  What is the current flow along route CAE?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3750000" y="365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Flow into D = flow out of D:  x = 2 + 5, so x = 7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Flow into F = flow out of F:  4 + 2 = y, so y = 6</a:t>
            </a:r>
          </a:p>
        </p:txBody>
      </p:sp>
      <p:sp>
        <p:nvSpPr>
          <p:cNvPr id="88" name="Rectangle 87"/>
          <p:cNvSpPr/>
          <p:nvPr/>
        </p:nvSpPr>
        <p:spPr>
          <a:xfrm>
            <a:off x="7054545" y="1532306"/>
            <a:ext cx="1083636" cy="3175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Isosceles Triangle 88"/>
          <p:cNvSpPr/>
          <p:nvPr/>
        </p:nvSpPr>
        <p:spPr>
          <a:xfrm rot="5400000">
            <a:off x="7605545" y="1503181"/>
            <a:ext cx="90000" cy="90000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 rot="1714242">
            <a:off x="6952695" y="1932306"/>
            <a:ext cx="1672790" cy="3175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Isosceles Triangle 90"/>
          <p:cNvSpPr/>
          <p:nvPr/>
        </p:nvSpPr>
        <p:spPr>
          <a:xfrm rot="7114242">
            <a:off x="7817545" y="1943181"/>
            <a:ext cx="90000" cy="90000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 rot="1989981">
            <a:off x="6586484" y="2634125"/>
            <a:ext cx="1103395" cy="3175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Isosceles Triangle 92"/>
          <p:cNvSpPr/>
          <p:nvPr/>
        </p:nvSpPr>
        <p:spPr>
          <a:xfrm rot="7389981">
            <a:off x="7139363" y="2635181"/>
            <a:ext cx="90000" cy="90000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7600000" y="2332306"/>
            <a:ext cx="923636" cy="3175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Isosceles Triangle 94"/>
          <p:cNvSpPr/>
          <p:nvPr/>
        </p:nvSpPr>
        <p:spPr>
          <a:xfrm rot="5400000">
            <a:off x="8063000" y="2303181"/>
            <a:ext cx="90000" cy="90000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 rot="5400000">
            <a:off x="7298181" y="2634125"/>
            <a:ext cx="603636" cy="3175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Isosceles Triangle 96"/>
          <p:cNvSpPr/>
          <p:nvPr/>
        </p:nvSpPr>
        <p:spPr>
          <a:xfrm rot="10800000">
            <a:off x="7555000" y="2635181"/>
            <a:ext cx="90000" cy="90000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TextBox 97"/>
          <p:cNvSpPr txBox="1"/>
          <p:nvPr/>
        </p:nvSpPr>
        <p:spPr>
          <a:xfrm>
            <a:off x="3750000" y="420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The saturated arcs are AB, AE, CF, DE and DF.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750000" y="455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  The flow leaving C (the source) = 19 + x + 4 = 19 + 7 + 4 = 30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750000" y="483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Or the flow arriving at E (the sink): 8 + 11 + 5 + y = 8 + 11 + 5 + 6 = 30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750000" y="520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d  From C to A the flow is 19. From A to E the flow is 11. So the flow along CAE is 11.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750000" y="5500000"/>
            <a:ext cx="51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Although 19 can start along the route, only 11 can continue along AE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Flows in Networks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If you need to draw one diagram showing the network and a feasible flow, you can show the flow using circled numbers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Do not confuse the capacity and the flow:
• the capacity is the maximum permitted flow along an arc
• the flow is the current value passing through the arc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flow along a route is the smallest flow along any arc of the route</a:t>
            </a:r>
          </a:p>
        </p:txBody>
      </p:sp>
      <p:sp>
        <p:nvSpPr>
          <p:cNvPr id="5" name="Rectangle 4"/>
          <p:cNvSpPr/>
          <p:nvPr/>
        </p:nvSpPr>
        <p:spPr>
          <a:xfrm rot="19518291">
            <a:off x="3883960" y="1628741"/>
            <a:ext cx="1188739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3318291">
            <a:off x="4482198" y="1557846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 rot="2081709">
            <a:off x="3883960" y="2305383"/>
            <a:ext cx="1188739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Isosceles Triangle 7"/>
          <p:cNvSpPr/>
          <p:nvPr/>
        </p:nvSpPr>
        <p:spPr>
          <a:xfrm rot="7481709">
            <a:off x="4482198" y="2302153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967016" y="1290420"/>
            <a:ext cx="211450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5400000">
            <a:off x="6084995" y="1253357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 rot="1064680">
            <a:off x="4914204" y="1628741"/>
            <a:ext cx="222013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 rot="6464680">
            <a:off x="6084995" y="1625510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 rot="5400000">
            <a:off x="4290374" y="1967062"/>
            <a:ext cx="135328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 rot="10800000">
            <a:off x="4922016" y="199766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 rot="20535320">
            <a:off x="4914204" y="2305383"/>
            <a:ext cx="222013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4335320">
            <a:off x="6084995" y="223448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967016" y="2643704"/>
            <a:ext cx="211450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Isosceles Triangle 17"/>
          <p:cNvSpPr/>
          <p:nvPr/>
        </p:nvSpPr>
        <p:spPr>
          <a:xfrm rot="5400000">
            <a:off x="6084995" y="2606642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 rot="16200000">
            <a:off x="6743202" y="2305383"/>
            <a:ext cx="676642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Isosceles Triangle 19"/>
          <p:cNvSpPr/>
          <p:nvPr/>
        </p:nvSpPr>
        <p:spPr>
          <a:xfrm>
            <a:off x="7036523" y="223448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 rot="1391915">
            <a:off x="7012080" y="1628741"/>
            <a:ext cx="1717718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Isosceles Triangle 21"/>
          <p:cNvSpPr/>
          <p:nvPr/>
        </p:nvSpPr>
        <p:spPr>
          <a:xfrm rot="6791915">
            <a:off x="7904881" y="1625510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081523" y="1967062"/>
            <a:ext cx="1578832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Isosceles Triangle 23"/>
          <p:cNvSpPr/>
          <p:nvPr/>
        </p:nvSpPr>
        <p:spPr>
          <a:xfrm rot="5400000">
            <a:off x="7904881" y="1930000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 rot="20208085">
            <a:off x="7012080" y="2305383"/>
            <a:ext cx="1717718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Isosceles Triangle 25"/>
          <p:cNvSpPr/>
          <p:nvPr/>
        </p:nvSpPr>
        <p:spPr>
          <a:xfrm rot="4008085">
            <a:off x="7904881" y="223448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958297" y="1382187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32</a:t>
            </a:r>
          </a:p>
        </p:txBody>
      </p:sp>
      <p:sp>
        <p:nvSpPr>
          <p:cNvPr id="28" name="Oval 27"/>
          <p:cNvSpPr/>
          <p:nvPr/>
        </p:nvSpPr>
        <p:spPr>
          <a:xfrm>
            <a:off x="4388297" y="1377187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26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58297" y="2347812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31</a:t>
            </a:r>
          </a:p>
        </p:txBody>
      </p:sp>
      <p:sp>
        <p:nvSpPr>
          <p:cNvPr id="30" name="Oval 29"/>
          <p:cNvSpPr/>
          <p:nvPr/>
        </p:nvSpPr>
        <p:spPr>
          <a:xfrm>
            <a:off x="4388297" y="2342812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04270" y="1012618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32" name="Oval 31"/>
          <p:cNvSpPr/>
          <p:nvPr/>
        </p:nvSpPr>
        <p:spPr>
          <a:xfrm>
            <a:off x="6034270" y="1007618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763556" y="1393132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34" name="Oval 33"/>
          <p:cNvSpPr/>
          <p:nvPr/>
        </p:nvSpPr>
        <p:spPr>
          <a:xfrm>
            <a:off x="6193556" y="1388132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86660" y="1865000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6" name="Oval 35"/>
          <p:cNvSpPr/>
          <p:nvPr/>
        </p:nvSpPr>
        <p:spPr>
          <a:xfrm>
            <a:off x="5216660" y="1860000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656434" y="2002110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38" name="Oval 37"/>
          <p:cNvSpPr/>
          <p:nvPr/>
        </p:nvSpPr>
        <p:spPr>
          <a:xfrm>
            <a:off x="6086434" y="1997110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604270" y="2717381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40" name="Oval 39"/>
          <p:cNvSpPr/>
          <p:nvPr/>
        </p:nvSpPr>
        <p:spPr>
          <a:xfrm>
            <a:off x="6034270" y="2712381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901167" y="2203321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42" name="Oval 41"/>
          <p:cNvSpPr/>
          <p:nvPr/>
        </p:nvSpPr>
        <p:spPr>
          <a:xfrm>
            <a:off x="7331167" y="2198321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520166" y="1365149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44" name="Oval 43"/>
          <p:cNvSpPr/>
          <p:nvPr/>
        </p:nvSpPr>
        <p:spPr>
          <a:xfrm>
            <a:off x="7950166" y="1360149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371998" y="1689260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46" name="Oval 45"/>
          <p:cNvSpPr/>
          <p:nvPr/>
        </p:nvSpPr>
        <p:spPr>
          <a:xfrm>
            <a:off x="7801998" y="1684260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20166" y="2364850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48" name="Oval 47"/>
          <p:cNvSpPr/>
          <p:nvPr/>
        </p:nvSpPr>
        <p:spPr>
          <a:xfrm>
            <a:off x="7950166" y="2359850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49" name="Oval 48"/>
          <p:cNvSpPr/>
          <p:nvPr/>
        </p:nvSpPr>
        <p:spPr>
          <a:xfrm>
            <a:off x="3944644" y="193000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3679881" y="186500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51" name="Oval 50"/>
          <p:cNvSpPr/>
          <p:nvPr/>
        </p:nvSpPr>
        <p:spPr>
          <a:xfrm>
            <a:off x="4922016" y="1253357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817016" y="1052559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53" name="Oval 52"/>
          <p:cNvSpPr/>
          <p:nvPr/>
        </p:nvSpPr>
        <p:spPr>
          <a:xfrm>
            <a:off x="7036523" y="1253357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931523" y="1052559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55" name="Oval 54"/>
          <p:cNvSpPr/>
          <p:nvPr/>
        </p:nvSpPr>
        <p:spPr>
          <a:xfrm>
            <a:off x="7036523" y="193000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811701" y="1745177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57" name="Oval 56"/>
          <p:cNvSpPr/>
          <p:nvPr/>
        </p:nvSpPr>
        <p:spPr>
          <a:xfrm>
            <a:off x="4922016" y="2606642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4817016" y="2701405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59" name="Oval 58"/>
          <p:cNvSpPr/>
          <p:nvPr/>
        </p:nvSpPr>
        <p:spPr>
          <a:xfrm>
            <a:off x="7036523" y="2606642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931523" y="2701405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61" name="Oval 60"/>
          <p:cNvSpPr/>
          <p:nvPr/>
        </p:nvSpPr>
        <p:spPr>
          <a:xfrm>
            <a:off x="8615355" y="193000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8670118" y="186500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750000" y="2980000"/>
            <a:ext cx="515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The number on each arc represents the capacity of that arc. The numbers in circles represent an initial flow pattern.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a  State a saturated arc.   b  Find the values of x, y and z, explaining your reasoning.   c  State the value of the initial flow.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d  Write down: i  the capacity of arc BE   ii  the current flow along arc BE.   e  Find the current flow along SABET.</a:t>
            </a:r>
          </a:p>
        </p:txBody>
      </p:sp>
      <p:sp>
        <p:nvSpPr>
          <p:cNvPr id="64" name="Rectangle 63"/>
          <p:cNvSpPr/>
          <p:nvPr/>
        </p:nvSpPr>
        <p:spPr>
          <a:xfrm rot="20208085">
            <a:off x="7012080" y="2297446"/>
            <a:ext cx="1717718" cy="3175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Isosceles Triangle 64"/>
          <p:cNvSpPr/>
          <p:nvPr/>
        </p:nvSpPr>
        <p:spPr>
          <a:xfrm rot="4008085">
            <a:off x="7904881" y="2234489"/>
            <a:ext cx="90000" cy="90000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3750000" y="3950000"/>
            <a:ext cx="255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a  ET is saturated: its flow equals its capacity.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750000" y="4400000"/>
            <a:ext cx="2550000" cy="1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b  Flow into A = flow out of A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    26 = 10 + x + 9, so x = 7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    Flow into B = flow out of B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    10 + 9 = y + 12, so y = 7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    Flow into D = flow out of D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    x + y + 4 = z, so z = 18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400000" y="3950000"/>
            <a:ext cx="2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c  The value of the flow is 36.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400000" y="4200000"/>
            <a:ext cx="2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26 + 10 leaving S (or 10 + 18 + 8 reaching T)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400000" y="4550000"/>
            <a:ext cx="25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d  i  The capacity of BE is 14.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    ii  The current flow along BE is 12.</a:t>
            </a:r>
          </a:p>
        </p:txBody>
      </p:sp>
      <p:sp>
        <p:nvSpPr>
          <p:cNvPr id="71" name="Rectangle 70"/>
          <p:cNvSpPr/>
          <p:nvPr/>
        </p:nvSpPr>
        <p:spPr>
          <a:xfrm rot="19518291">
            <a:off x="3883960" y="1620803"/>
            <a:ext cx="1188739" cy="3175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Isosceles Triangle 71"/>
          <p:cNvSpPr/>
          <p:nvPr/>
        </p:nvSpPr>
        <p:spPr>
          <a:xfrm rot="3318291">
            <a:off x="4482198" y="1557846"/>
            <a:ext cx="90000" cy="90000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 rot="5400000">
            <a:off x="4290374" y="1959125"/>
            <a:ext cx="1353284" cy="3175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Isosceles Triangle 73"/>
          <p:cNvSpPr/>
          <p:nvPr/>
        </p:nvSpPr>
        <p:spPr>
          <a:xfrm rot="10800000">
            <a:off x="4922016" y="1997664"/>
            <a:ext cx="90000" cy="90000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4967016" y="2635767"/>
            <a:ext cx="2114507" cy="3175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Isosceles Triangle 75"/>
          <p:cNvSpPr/>
          <p:nvPr/>
        </p:nvSpPr>
        <p:spPr>
          <a:xfrm rot="5400000">
            <a:off x="6084995" y="2606642"/>
            <a:ext cx="90000" cy="90000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 rot="20208085">
            <a:off x="7012080" y="2297446"/>
            <a:ext cx="1717718" cy="3175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Isosceles Triangle 77"/>
          <p:cNvSpPr/>
          <p:nvPr/>
        </p:nvSpPr>
        <p:spPr>
          <a:xfrm rot="4008085">
            <a:off x="7904881" y="2234489"/>
            <a:ext cx="90000" cy="90000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6400000" y="5100000"/>
            <a:ext cx="2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e  Along SABET the current flow is 8.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400000" y="5380000"/>
            <a:ext cx="25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Flows 26, 9, 12 and 8: the smallest is 8, so only 8 can pass along the whole route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