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Allocation Problems</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Decision 2 Chapter 2</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2E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Linear Programming</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2E</a:t>
            </a:r>
          </a:p>
        </p:txBody>
      </p:sp>
      <p:sp>
        <p:nvSpPr>
          <p:cNvPr id="4" name="TextBox 3"/>
          <p:cNvSpPr txBox="1"/>
          <p:nvPr/>
        </p:nvSpPr>
        <p:spPr>
          <a:xfrm>
            <a:off x="250000" y="1000000"/>
            <a:ext cx="3300000" cy="5000000"/>
          </a:xfrm>
          <a:prstGeom prst="rect">
            <a:avLst/>
          </a:prstGeom>
          <a:noFill/>
        </p:spPr>
        <p:txBody>
          <a:bodyPr wrap="square" anchor="t" lIns="45720" rIns="45720">
            <a:spAutoFit/>
          </a:bodyPr>
          <a:lstStyle/>
          <a:p>
            <a:pPr algn="ctr"/>
            <a:r>
              <a:rPr sz="1100" b="1" i="0">
                <a:solidFill>
                  <a:srgbClr val="000000"/>
                </a:solidFill>
                <a:latin typeface="Calibri"/>
              </a:rPr>
              <a:t>You can formulate allocation problems as linear programming problems</a:t>
            </a:r>
          </a:p>
          <a:p>
            <a:pPr algn="ctr"/>
            <a:r>
              <a:rPr sz="1100" b="0" i="0">
                <a:solidFill>
                  <a:srgbClr val="000000"/>
                </a:solidFill>
                <a:latin typeface="Calibri"/>
              </a:rPr>
              <a:t/>
            </a:r>
          </a:p>
          <a:p>
            <a:pPr algn="ctr"/>
            <a:r>
              <a:rPr sz="1100" b="0" i="0">
                <a:solidFill>
                  <a:srgbClr val="000000"/>
                </a:solidFill>
                <a:latin typeface="Calibri"/>
              </a:rPr>
              <a:t>Each worker does just one task and each task is done by just one worker, so use binary coding: 1 if the worker does the task, 0 if not</a:t>
            </a:r>
          </a:p>
          <a:p>
            <a:pPr algn="ctr"/>
            <a:r>
              <a:rPr sz="1100" b="0" i="0">
                <a:solidFill>
                  <a:srgbClr val="000000"/>
                </a:solidFill>
                <a:latin typeface="Calibri"/>
              </a:rPr>
              <a:t/>
            </a:r>
          </a:p>
          <a:p>
            <a:pPr algn="ctr"/>
            <a:r>
              <a:rPr sz="1100" b="0" i="0">
                <a:solidFill>
                  <a:srgbClr val="000000"/>
                </a:solidFill>
                <a:latin typeface="Calibri"/>
              </a:rPr>
              <a:t>Standard way of presenting an allocation problem as an LP problem:
• define your decision variables
• write down the objective function
• write down the constraints</a:t>
            </a:r>
          </a:p>
          <a:p>
            <a:pPr algn="ctr"/>
            <a:r>
              <a:rPr sz="1100" b="0" i="0">
                <a:solidFill>
                  <a:srgbClr val="000000"/>
                </a:solidFill>
                <a:latin typeface="Calibri"/>
              </a:rPr>
              <a:t/>
            </a:r>
          </a:p>
          <a:p>
            <a:pPr algn="ctr"/>
            <a:r>
              <a:rPr sz="1100" b="0" i="0">
                <a:solidFill>
                  <a:srgbClr val="000000"/>
                </a:solidFill>
                <a:latin typeface="Calibri"/>
              </a:rPr>
              <a:t>The constraints are equalities, one for each row and one for each column</a:t>
            </a:r>
          </a:p>
        </p:txBody>
      </p:sp>
      <p:sp>
        <p:nvSpPr>
          <p:cNvPr id="5" name="TextBox 4"/>
          <p:cNvSpPr txBox="1"/>
          <p:nvPr/>
        </p:nvSpPr>
        <p:spPr>
          <a:xfrm>
            <a:off x="3750000" y="1000000"/>
            <a:ext cx="5150000" cy="1000000"/>
          </a:xfrm>
          <a:prstGeom prst="rect">
            <a:avLst/>
          </a:prstGeom>
          <a:noFill/>
        </p:spPr>
        <p:txBody>
          <a:bodyPr wrap="square" anchor="t" lIns="45720" rIns="45720">
            <a:spAutoFit/>
          </a:bodyPr>
          <a:lstStyle/>
          <a:p>
            <a:pPr algn="l"/>
            <a:r>
              <a:rPr sz="1000" b="0" i="0">
                <a:solidFill>
                  <a:srgbClr val="000000"/>
                </a:solidFill>
                <a:latin typeface="Calibri"/>
              </a:rPr>
              <a:t>Four workers Amy, Bob, Chris and Dave are to be assigned to tasks 1, 2, 3 and 4. Each worker is assigned to just one task and each task is to be completed by one worker. The time, in minutes, taken by each worker to complete each task is shown in the table. The total time taken is to be minimised. Formulate this as a linear programming problem.</a:t>
            </a:r>
          </a:p>
        </p:txBody>
      </p:sp>
      <p:sp>
        <p:nvSpPr>
          <p:cNvPr id="6" name="Rectangle 5"/>
          <p:cNvSpPr/>
          <p:nvPr/>
        </p:nvSpPr>
        <p:spPr>
          <a:xfrm>
            <a:off x="5250000" y="2000000"/>
            <a:ext cx="5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7" name="Rectangle 6"/>
          <p:cNvSpPr/>
          <p:nvPr/>
        </p:nvSpPr>
        <p:spPr>
          <a:xfrm>
            <a:off x="5800000" y="20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1</a:t>
            </a:r>
          </a:p>
        </p:txBody>
      </p:sp>
      <p:sp>
        <p:nvSpPr>
          <p:cNvPr id="8" name="Rectangle 7"/>
          <p:cNvSpPr/>
          <p:nvPr/>
        </p:nvSpPr>
        <p:spPr>
          <a:xfrm>
            <a:off x="6280000" y="20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2</a:t>
            </a:r>
          </a:p>
        </p:txBody>
      </p:sp>
      <p:sp>
        <p:nvSpPr>
          <p:cNvPr id="9" name="Rectangle 8"/>
          <p:cNvSpPr/>
          <p:nvPr/>
        </p:nvSpPr>
        <p:spPr>
          <a:xfrm>
            <a:off x="6760000" y="20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3</a:t>
            </a:r>
          </a:p>
        </p:txBody>
      </p:sp>
      <p:sp>
        <p:nvSpPr>
          <p:cNvPr id="10" name="Rectangle 9"/>
          <p:cNvSpPr/>
          <p:nvPr/>
        </p:nvSpPr>
        <p:spPr>
          <a:xfrm>
            <a:off x="7240000" y="20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Task 4</a:t>
            </a:r>
          </a:p>
        </p:txBody>
      </p:sp>
      <p:sp>
        <p:nvSpPr>
          <p:cNvPr id="11" name="Rectangle 10"/>
          <p:cNvSpPr/>
          <p:nvPr/>
        </p:nvSpPr>
        <p:spPr>
          <a:xfrm>
            <a:off x="5250000" y="2200000"/>
            <a:ext cx="5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Amy</a:t>
            </a:r>
          </a:p>
        </p:txBody>
      </p:sp>
      <p:sp>
        <p:nvSpPr>
          <p:cNvPr id="12" name="Rectangle 11"/>
          <p:cNvSpPr/>
          <p:nvPr/>
        </p:nvSpPr>
        <p:spPr>
          <a:xfrm>
            <a:off x="5800000" y="22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a:t>
            </a:r>
          </a:p>
        </p:txBody>
      </p:sp>
      <p:sp>
        <p:nvSpPr>
          <p:cNvPr id="13" name="Rectangle 12"/>
          <p:cNvSpPr/>
          <p:nvPr/>
        </p:nvSpPr>
        <p:spPr>
          <a:xfrm>
            <a:off x="6280000" y="22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17</a:t>
            </a:r>
          </a:p>
        </p:txBody>
      </p:sp>
      <p:sp>
        <p:nvSpPr>
          <p:cNvPr id="14" name="Rectangle 13"/>
          <p:cNvSpPr/>
          <p:nvPr/>
        </p:nvSpPr>
        <p:spPr>
          <a:xfrm>
            <a:off x="6760000" y="22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21</a:t>
            </a:r>
          </a:p>
        </p:txBody>
      </p:sp>
      <p:sp>
        <p:nvSpPr>
          <p:cNvPr id="15" name="Rectangle 14"/>
          <p:cNvSpPr/>
          <p:nvPr/>
        </p:nvSpPr>
        <p:spPr>
          <a:xfrm>
            <a:off x="7240000" y="22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25</a:t>
            </a:r>
          </a:p>
        </p:txBody>
      </p:sp>
      <p:sp>
        <p:nvSpPr>
          <p:cNvPr id="16" name="Rectangle 15"/>
          <p:cNvSpPr/>
          <p:nvPr/>
        </p:nvSpPr>
        <p:spPr>
          <a:xfrm>
            <a:off x="5250000" y="2400000"/>
            <a:ext cx="5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Bob</a:t>
            </a:r>
          </a:p>
        </p:txBody>
      </p:sp>
      <p:sp>
        <p:nvSpPr>
          <p:cNvPr id="17" name="Rectangle 16"/>
          <p:cNvSpPr/>
          <p:nvPr/>
        </p:nvSpPr>
        <p:spPr>
          <a:xfrm>
            <a:off x="5800000" y="24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18</a:t>
            </a:r>
          </a:p>
        </p:txBody>
      </p:sp>
      <p:sp>
        <p:nvSpPr>
          <p:cNvPr id="18" name="Rectangle 17"/>
          <p:cNvSpPr/>
          <p:nvPr/>
        </p:nvSpPr>
        <p:spPr>
          <a:xfrm>
            <a:off x="6280000" y="24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15</a:t>
            </a:r>
          </a:p>
        </p:txBody>
      </p:sp>
      <p:sp>
        <p:nvSpPr>
          <p:cNvPr id="19" name="Rectangle 18"/>
          <p:cNvSpPr/>
          <p:nvPr/>
        </p:nvSpPr>
        <p:spPr>
          <a:xfrm>
            <a:off x="6760000" y="24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19</a:t>
            </a:r>
          </a:p>
        </p:txBody>
      </p:sp>
      <p:sp>
        <p:nvSpPr>
          <p:cNvPr id="20" name="Rectangle 19"/>
          <p:cNvSpPr/>
          <p:nvPr/>
        </p:nvSpPr>
        <p:spPr>
          <a:xfrm>
            <a:off x="7240000" y="24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22</a:t>
            </a:r>
          </a:p>
        </p:txBody>
      </p:sp>
      <p:sp>
        <p:nvSpPr>
          <p:cNvPr id="21" name="Rectangle 20"/>
          <p:cNvSpPr/>
          <p:nvPr/>
        </p:nvSpPr>
        <p:spPr>
          <a:xfrm>
            <a:off x="5250000" y="2600000"/>
            <a:ext cx="5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Chris</a:t>
            </a:r>
          </a:p>
        </p:txBody>
      </p:sp>
      <p:sp>
        <p:nvSpPr>
          <p:cNvPr id="22" name="Rectangle 21"/>
          <p:cNvSpPr/>
          <p:nvPr/>
        </p:nvSpPr>
        <p:spPr>
          <a:xfrm>
            <a:off x="5800000" y="26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16</a:t>
            </a:r>
          </a:p>
        </p:txBody>
      </p:sp>
      <p:sp>
        <p:nvSpPr>
          <p:cNvPr id="23" name="Rectangle 22"/>
          <p:cNvSpPr/>
          <p:nvPr/>
        </p:nvSpPr>
        <p:spPr>
          <a:xfrm>
            <a:off x="6280000" y="26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a:t>
            </a:r>
          </a:p>
        </p:txBody>
      </p:sp>
      <p:sp>
        <p:nvSpPr>
          <p:cNvPr id="24" name="Rectangle 23"/>
          <p:cNvSpPr/>
          <p:nvPr/>
        </p:nvSpPr>
        <p:spPr>
          <a:xfrm>
            <a:off x="6760000" y="26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17</a:t>
            </a:r>
          </a:p>
        </p:txBody>
      </p:sp>
      <p:sp>
        <p:nvSpPr>
          <p:cNvPr id="25" name="Rectangle 24"/>
          <p:cNvSpPr/>
          <p:nvPr/>
        </p:nvSpPr>
        <p:spPr>
          <a:xfrm>
            <a:off x="7240000" y="26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28</a:t>
            </a:r>
          </a:p>
        </p:txBody>
      </p:sp>
      <p:sp>
        <p:nvSpPr>
          <p:cNvPr id="26" name="Rectangle 25"/>
          <p:cNvSpPr/>
          <p:nvPr/>
        </p:nvSpPr>
        <p:spPr>
          <a:xfrm>
            <a:off x="5250000" y="2800000"/>
            <a:ext cx="5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Dave</a:t>
            </a:r>
          </a:p>
        </p:txBody>
      </p:sp>
      <p:sp>
        <p:nvSpPr>
          <p:cNvPr id="27" name="Rectangle 26"/>
          <p:cNvSpPr/>
          <p:nvPr/>
        </p:nvSpPr>
        <p:spPr>
          <a:xfrm>
            <a:off x="5800000" y="28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28" name="Rectangle 27"/>
          <p:cNvSpPr/>
          <p:nvPr/>
        </p:nvSpPr>
        <p:spPr>
          <a:xfrm>
            <a:off x="6280000" y="28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18</a:t>
            </a:r>
          </a:p>
        </p:txBody>
      </p:sp>
      <p:sp>
        <p:nvSpPr>
          <p:cNvPr id="29" name="Rectangle 28"/>
          <p:cNvSpPr/>
          <p:nvPr/>
        </p:nvSpPr>
        <p:spPr>
          <a:xfrm>
            <a:off x="6760000" y="28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30" name="Rectangle 29"/>
          <p:cNvSpPr/>
          <p:nvPr/>
        </p:nvSpPr>
        <p:spPr>
          <a:xfrm>
            <a:off x="7240000" y="28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24</a:t>
            </a:r>
          </a:p>
        </p:txBody>
      </p:sp>
      <p:sp>
        <p:nvSpPr>
          <p:cNvPr id="31" name="TextBox 30"/>
          <p:cNvSpPr txBox="1"/>
          <p:nvPr/>
        </p:nvSpPr>
        <p:spPr>
          <a:xfrm>
            <a:off x="3750000" y="3120000"/>
            <a:ext cx="5150000" cy="700000"/>
          </a:xfrm>
          <a:prstGeom prst="rect">
            <a:avLst/>
          </a:prstGeom>
          <a:noFill/>
        </p:spPr>
        <p:txBody>
          <a:bodyPr wrap="square" anchor="t" lIns="45720" rIns="45720">
            <a:spAutoFit/>
          </a:bodyPr>
          <a:lstStyle/>
          <a:p>
            <a:pPr algn="l"/>
            <a:r>
              <a:rPr sz="1100" b="0" i="0">
                <a:solidFill>
                  <a:srgbClr val="000000"/>
                </a:solidFill>
                <a:latin typeface="Calibri"/>
              </a:rPr>
              <a:t>Decision variables: x</a:t>
            </a:r>
            <a:r>
              <a:rPr sz="1100" b="0" i="0" baseline="-25000">
                <a:solidFill>
                  <a:srgbClr val="000000"/>
                </a:solidFill>
                <a:latin typeface="Calibri"/>
              </a:rPr>
              <a:t>ij</a:t>
            </a:r>
            <a:r>
              <a:rPr sz="1100" b="0" i="0">
                <a:solidFill>
                  <a:srgbClr val="000000"/>
                </a:solidFill>
                <a:latin typeface="Calibri"/>
              </a:rPr>
              <a:t> where i ∈ {A, B, C, D} and j ∈ {1, 2, 3, 4}</a:t>
            </a:r>
          </a:p>
          <a:p>
            <a:pPr algn="l"/>
            <a:r>
              <a:rPr sz="1100" b="0" i="0">
                <a:solidFill>
                  <a:srgbClr val="000000"/>
                </a:solidFill>
                <a:latin typeface="Calibri"/>
              </a:rPr>
              <a:t>x</a:t>
            </a:r>
            <a:r>
              <a:rPr sz="1100" b="0" i="0" baseline="-25000">
                <a:solidFill>
                  <a:srgbClr val="000000"/>
                </a:solidFill>
                <a:latin typeface="Calibri"/>
              </a:rPr>
              <a:t>ij</a:t>
            </a:r>
            <a:r>
              <a:rPr sz="1100" b="0" i="0">
                <a:solidFill>
                  <a:srgbClr val="000000"/>
                </a:solidFill>
                <a:latin typeface="Calibri"/>
              </a:rPr>
              <a:t> = 1 if worker i does task j, x</a:t>
            </a:r>
            <a:r>
              <a:rPr sz="1100" b="0" i="0" baseline="-25000">
                <a:solidFill>
                  <a:srgbClr val="000000"/>
                </a:solidFill>
                <a:latin typeface="Calibri"/>
              </a:rPr>
              <a:t>ij</a:t>
            </a:r>
            <a:r>
              <a:rPr sz="1100" b="0" i="0">
                <a:solidFill>
                  <a:srgbClr val="000000"/>
                </a:solidFill>
                <a:latin typeface="Calibri"/>
              </a:rPr>
              <a:t> = 0 otherwise</a:t>
            </a:r>
          </a:p>
        </p:txBody>
      </p:sp>
      <p:sp>
        <p:nvSpPr>
          <p:cNvPr id="32" name="TextBox 31"/>
          <p:cNvSpPr txBox="1"/>
          <p:nvPr/>
        </p:nvSpPr>
        <p:spPr>
          <a:xfrm>
            <a:off x="3750000" y="3640000"/>
            <a:ext cx="5150000" cy="1100000"/>
          </a:xfrm>
          <a:prstGeom prst="rect">
            <a:avLst/>
          </a:prstGeom>
          <a:noFill/>
        </p:spPr>
        <p:txBody>
          <a:bodyPr wrap="square" anchor="t" lIns="45720" rIns="45720">
            <a:spAutoFit/>
          </a:bodyPr>
          <a:lstStyle/>
          <a:p>
            <a:pPr algn="l"/>
            <a:r>
              <a:rPr sz="1100" b="0" i="0">
                <a:solidFill>
                  <a:srgbClr val="000000"/>
                </a:solidFill>
                <a:latin typeface="Calibri"/>
              </a:rPr>
              <a:t>Minimise  P = 14x</a:t>
            </a:r>
            <a:r>
              <a:rPr sz="1100" b="0" i="0" baseline="-25000">
                <a:solidFill>
                  <a:srgbClr val="000000"/>
                </a:solidFill>
                <a:latin typeface="Calibri"/>
              </a:rPr>
              <a:t>A1</a:t>
            </a:r>
            <a:r>
              <a:rPr sz="1100" b="0" i="0">
                <a:solidFill>
                  <a:srgbClr val="000000"/>
                </a:solidFill>
                <a:latin typeface="Calibri"/>
              </a:rPr>
              <a:t> + 17x</a:t>
            </a:r>
            <a:r>
              <a:rPr sz="1100" b="0" i="0" baseline="-25000">
                <a:solidFill>
                  <a:srgbClr val="000000"/>
                </a:solidFill>
                <a:latin typeface="Calibri"/>
              </a:rPr>
              <a:t>A2</a:t>
            </a:r>
            <a:r>
              <a:rPr sz="1100" b="0" i="0">
                <a:solidFill>
                  <a:srgbClr val="000000"/>
                </a:solidFill>
                <a:latin typeface="Calibri"/>
              </a:rPr>
              <a:t> + 21x</a:t>
            </a:r>
            <a:r>
              <a:rPr sz="1100" b="0" i="0" baseline="-25000">
                <a:solidFill>
                  <a:srgbClr val="000000"/>
                </a:solidFill>
                <a:latin typeface="Calibri"/>
              </a:rPr>
              <a:t>A3</a:t>
            </a:r>
            <a:r>
              <a:rPr sz="1100" b="0" i="0">
                <a:solidFill>
                  <a:srgbClr val="000000"/>
                </a:solidFill>
                <a:latin typeface="Calibri"/>
              </a:rPr>
              <a:t> + 25x</a:t>
            </a:r>
            <a:r>
              <a:rPr sz="1100" b="0" i="0" baseline="-25000">
                <a:solidFill>
                  <a:srgbClr val="000000"/>
                </a:solidFill>
                <a:latin typeface="Calibri"/>
              </a:rPr>
              <a:t>A4</a:t>
            </a:r>
          </a:p>
          <a:p>
            <a:pPr algn="l"/>
            <a:r>
              <a:rPr sz="1100" b="0" i="0">
                <a:solidFill>
                  <a:srgbClr val="000000"/>
                </a:solidFill>
                <a:latin typeface="Calibri"/>
              </a:rPr>
              <a:t>        + 18x</a:t>
            </a:r>
            <a:r>
              <a:rPr sz="1100" b="0" i="0" baseline="-25000">
                <a:solidFill>
                  <a:srgbClr val="000000"/>
                </a:solidFill>
                <a:latin typeface="Calibri"/>
              </a:rPr>
              <a:t>B1</a:t>
            </a:r>
            <a:r>
              <a:rPr sz="1100" b="0" i="0">
                <a:solidFill>
                  <a:srgbClr val="000000"/>
                </a:solidFill>
                <a:latin typeface="Calibri"/>
              </a:rPr>
              <a:t> + 15x</a:t>
            </a:r>
            <a:r>
              <a:rPr sz="1100" b="0" i="0" baseline="-25000">
                <a:solidFill>
                  <a:srgbClr val="000000"/>
                </a:solidFill>
                <a:latin typeface="Calibri"/>
              </a:rPr>
              <a:t>B2</a:t>
            </a:r>
            <a:r>
              <a:rPr sz="1100" b="0" i="0">
                <a:solidFill>
                  <a:srgbClr val="000000"/>
                </a:solidFill>
                <a:latin typeface="Calibri"/>
              </a:rPr>
              <a:t> + 19x</a:t>
            </a:r>
            <a:r>
              <a:rPr sz="1100" b="0" i="0" baseline="-25000">
                <a:solidFill>
                  <a:srgbClr val="000000"/>
                </a:solidFill>
                <a:latin typeface="Calibri"/>
              </a:rPr>
              <a:t>B3</a:t>
            </a:r>
            <a:r>
              <a:rPr sz="1100" b="0" i="0">
                <a:solidFill>
                  <a:srgbClr val="000000"/>
                </a:solidFill>
                <a:latin typeface="Calibri"/>
              </a:rPr>
              <a:t> + 22x</a:t>
            </a:r>
            <a:r>
              <a:rPr sz="1100" b="0" i="0" baseline="-25000">
                <a:solidFill>
                  <a:srgbClr val="000000"/>
                </a:solidFill>
                <a:latin typeface="Calibri"/>
              </a:rPr>
              <a:t>B4</a:t>
            </a:r>
          </a:p>
          <a:p>
            <a:pPr algn="l"/>
            <a:r>
              <a:rPr sz="1100" b="0" i="0">
                <a:solidFill>
                  <a:srgbClr val="000000"/>
                </a:solidFill>
                <a:latin typeface="Calibri"/>
              </a:rPr>
              <a:t>        + 16x</a:t>
            </a:r>
            <a:r>
              <a:rPr sz="1100" b="0" i="0" baseline="-25000">
                <a:solidFill>
                  <a:srgbClr val="000000"/>
                </a:solidFill>
                <a:latin typeface="Calibri"/>
              </a:rPr>
              <a:t>C1</a:t>
            </a:r>
            <a:r>
              <a:rPr sz="1100" b="0" i="0">
                <a:solidFill>
                  <a:srgbClr val="000000"/>
                </a:solidFill>
                <a:latin typeface="Calibri"/>
              </a:rPr>
              <a:t> + 14x</a:t>
            </a:r>
            <a:r>
              <a:rPr sz="1100" b="0" i="0" baseline="-25000">
                <a:solidFill>
                  <a:srgbClr val="000000"/>
                </a:solidFill>
                <a:latin typeface="Calibri"/>
              </a:rPr>
              <a:t>C2</a:t>
            </a:r>
            <a:r>
              <a:rPr sz="1100" b="0" i="0">
                <a:solidFill>
                  <a:srgbClr val="000000"/>
                </a:solidFill>
                <a:latin typeface="Calibri"/>
              </a:rPr>
              <a:t> + 17x</a:t>
            </a:r>
            <a:r>
              <a:rPr sz="1100" b="0" i="0" baseline="-25000">
                <a:solidFill>
                  <a:srgbClr val="000000"/>
                </a:solidFill>
                <a:latin typeface="Calibri"/>
              </a:rPr>
              <a:t>C3</a:t>
            </a:r>
            <a:r>
              <a:rPr sz="1100" b="0" i="0">
                <a:solidFill>
                  <a:srgbClr val="000000"/>
                </a:solidFill>
                <a:latin typeface="Calibri"/>
              </a:rPr>
              <a:t> + 28x</a:t>
            </a:r>
            <a:r>
              <a:rPr sz="1100" b="0" i="0" baseline="-25000">
                <a:solidFill>
                  <a:srgbClr val="000000"/>
                </a:solidFill>
                <a:latin typeface="Calibri"/>
              </a:rPr>
              <a:t>C4</a:t>
            </a:r>
          </a:p>
          <a:p>
            <a:pPr algn="l"/>
            <a:r>
              <a:rPr sz="1100" b="0" i="0">
                <a:solidFill>
                  <a:srgbClr val="000000"/>
                </a:solidFill>
                <a:latin typeface="Calibri"/>
              </a:rPr>
              <a:t>        + 20x</a:t>
            </a:r>
            <a:r>
              <a:rPr sz="1100" b="0" i="0" baseline="-25000">
                <a:solidFill>
                  <a:srgbClr val="000000"/>
                </a:solidFill>
                <a:latin typeface="Calibri"/>
              </a:rPr>
              <a:t>D1</a:t>
            </a:r>
            <a:r>
              <a:rPr sz="1100" b="0" i="0">
                <a:solidFill>
                  <a:srgbClr val="000000"/>
                </a:solidFill>
                <a:latin typeface="Calibri"/>
              </a:rPr>
              <a:t> + 18x</a:t>
            </a:r>
            <a:r>
              <a:rPr sz="1100" b="0" i="0" baseline="-25000">
                <a:solidFill>
                  <a:srgbClr val="000000"/>
                </a:solidFill>
                <a:latin typeface="Calibri"/>
              </a:rPr>
              <a:t>D2</a:t>
            </a:r>
            <a:r>
              <a:rPr sz="1100" b="0" i="0">
                <a:solidFill>
                  <a:srgbClr val="000000"/>
                </a:solidFill>
                <a:latin typeface="Calibri"/>
              </a:rPr>
              <a:t> + 20x</a:t>
            </a:r>
            <a:r>
              <a:rPr sz="1100" b="0" i="0" baseline="-25000">
                <a:solidFill>
                  <a:srgbClr val="000000"/>
                </a:solidFill>
                <a:latin typeface="Calibri"/>
              </a:rPr>
              <a:t>D3</a:t>
            </a:r>
            <a:r>
              <a:rPr sz="1100" b="0" i="0">
                <a:solidFill>
                  <a:srgbClr val="000000"/>
                </a:solidFill>
                <a:latin typeface="Calibri"/>
              </a:rPr>
              <a:t> + 24x</a:t>
            </a:r>
            <a:r>
              <a:rPr sz="1100" b="0" i="0" baseline="-25000">
                <a:solidFill>
                  <a:srgbClr val="000000"/>
                </a:solidFill>
                <a:latin typeface="Calibri"/>
              </a:rPr>
              <a:t>D4</a:t>
            </a:r>
          </a:p>
        </p:txBody>
      </p:sp>
      <p:sp>
        <p:nvSpPr>
          <p:cNvPr id="33" name="TextBox 32"/>
          <p:cNvSpPr txBox="1"/>
          <p:nvPr/>
        </p:nvSpPr>
        <p:spPr>
          <a:xfrm>
            <a:off x="3750000" y="4620000"/>
            <a:ext cx="5150000" cy="1500000"/>
          </a:xfrm>
          <a:prstGeom prst="rect">
            <a:avLst/>
          </a:prstGeom>
          <a:noFill/>
        </p:spPr>
        <p:txBody>
          <a:bodyPr wrap="square" anchor="t" lIns="45720" rIns="45720">
            <a:spAutoFit/>
          </a:bodyPr>
          <a:lstStyle/>
          <a:p>
            <a:pPr algn="l"/>
            <a:r>
              <a:rPr sz="1000" b="0" i="0">
                <a:solidFill>
                  <a:srgbClr val="000000"/>
                </a:solidFill>
                <a:latin typeface="Calibri"/>
              </a:rPr>
              <a:t>Subject to:</a:t>
            </a:r>
          </a:p>
          <a:p>
            <a:pPr algn="l"/>
            <a:r>
              <a:rPr sz="1000" b="0" i="0">
                <a:solidFill>
                  <a:srgbClr val="000000"/>
                </a:solidFill>
                <a:latin typeface="Calibri"/>
              </a:rPr>
              <a:t>   x</a:t>
            </a:r>
            <a:r>
              <a:rPr sz="1000" b="0" i="0" baseline="-25000">
                <a:solidFill>
                  <a:srgbClr val="000000"/>
                </a:solidFill>
                <a:latin typeface="Calibri"/>
              </a:rPr>
              <a:t>A1</a:t>
            </a:r>
            <a:r>
              <a:rPr sz="1000" b="0" i="0">
                <a:solidFill>
                  <a:srgbClr val="000000"/>
                </a:solidFill>
                <a:latin typeface="Calibri"/>
              </a:rPr>
              <a:t> + x</a:t>
            </a:r>
            <a:r>
              <a:rPr sz="1000" b="0" i="0" baseline="-25000">
                <a:solidFill>
                  <a:srgbClr val="000000"/>
                </a:solidFill>
                <a:latin typeface="Calibri"/>
              </a:rPr>
              <a:t>A2</a:t>
            </a:r>
            <a:r>
              <a:rPr sz="1000" b="0" i="0">
                <a:solidFill>
                  <a:srgbClr val="000000"/>
                </a:solidFill>
                <a:latin typeface="Calibri"/>
              </a:rPr>
              <a:t> + x</a:t>
            </a:r>
            <a:r>
              <a:rPr sz="1000" b="0" i="0" baseline="-25000">
                <a:solidFill>
                  <a:srgbClr val="000000"/>
                </a:solidFill>
                <a:latin typeface="Calibri"/>
              </a:rPr>
              <a:t>A3</a:t>
            </a:r>
            <a:r>
              <a:rPr sz="1000" b="0" i="0">
                <a:solidFill>
                  <a:srgbClr val="000000"/>
                </a:solidFill>
                <a:latin typeface="Calibri"/>
              </a:rPr>
              <a:t> + x</a:t>
            </a:r>
            <a:r>
              <a:rPr sz="1000" b="0" i="0" baseline="-25000">
                <a:solidFill>
                  <a:srgbClr val="000000"/>
                </a:solidFill>
                <a:latin typeface="Calibri"/>
              </a:rPr>
              <a:t>A4</a:t>
            </a:r>
            <a:r>
              <a:rPr sz="1000" b="0" i="0">
                <a:solidFill>
                  <a:srgbClr val="000000"/>
                </a:solidFill>
                <a:latin typeface="Calibri"/>
              </a:rPr>
              <a:t> = 1</a:t>
            </a:r>
          </a:p>
          <a:p>
            <a:pPr algn="l"/>
            <a:r>
              <a:rPr sz="1000" b="0" i="0">
                <a:solidFill>
                  <a:srgbClr val="000000"/>
                </a:solidFill>
                <a:latin typeface="Calibri"/>
              </a:rPr>
              <a:t>   x</a:t>
            </a:r>
            <a:r>
              <a:rPr sz="1000" b="0" i="0" baseline="-25000">
                <a:solidFill>
                  <a:srgbClr val="000000"/>
                </a:solidFill>
                <a:latin typeface="Calibri"/>
              </a:rPr>
              <a:t>B1</a:t>
            </a:r>
            <a:r>
              <a:rPr sz="1000" b="0" i="0">
                <a:solidFill>
                  <a:srgbClr val="000000"/>
                </a:solidFill>
                <a:latin typeface="Calibri"/>
              </a:rPr>
              <a:t> + x</a:t>
            </a:r>
            <a:r>
              <a:rPr sz="1000" b="0" i="0" baseline="-25000">
                <a:solidFill>
                  <a:srgbClr val="000000"/>
                </a:solidFill>
                <a:latin typeface="Calibri"/>
              </a:rPr>
              <a:t>B2</a:t>
            </a:r>
            <a:r>
              <a:rPr sz="1000" b="0" i="0">
                <a:solidFill>
                  <a:srgbClr val="000000"/>
                </a:solidFill>
                <a:latin typeface="Calibri"/>
              </a:rPr>
              <a:t> + x</a:t>
            </a:r>
            <a:r>
              <a:rPr sz="1000" b="0" i="0" baseline="-25000">
                <a:solidFill>
                  <a:srgbClr val="000000"/>
                </a:solidFill>
                <a:latin typeface="Calibri"/>
              </a:rPr>
              <a:t>B3</a:t>
            </a:r>
            <a:r>
              <a:rPr sz="1000" b="0" i="0">
                <a:solidFill>
                  <a:srgbClr val="000000"/>
                </a:solidFill>
                <a:latin typeface="Calibri"/>
              </a:rPr>
              <a:t> + x</a:t>
            </a:r>
            <a:r>
              <a:rPr sz="1000" b="0" i="0" baseline="-25000">
                <a:solidFill>
                  <a:srgbClr val="000000"/>
                </a:solidFill>
                <a:latin typeface="Calibri"/>
              </a:rPr>
              <a:t>B4</a:t>
            </a:r>
            <a:r>
              <a:rPr sz="1000" b="0" i="0">
                <a:solidFill>
                  <a:srgbClr val="000000"/>
                </a:solidFill>
                <a:latin typeface="Calibri"/>
              </a:rPr>
              <a:t> = 1</a:t>
            </a:r>
          </a:p>
          <a:p>
            <a:pPr algn="l"/>
            <a:r>
              <a:rPr sz="1000" b="0" i="0">
                <a:solidFill>
                  <a:srgbClr val="000000"/>
                </a:solidFill>
                <a:latin typeface="Calibri"/>
              </a:rPr>
              <a:t>   x</a:t>
            </a:r>
            <a:r>
              <a:rPr sz="1000" b="0" i="0" baseline="-25000">
                <a:solidFill>
                  <a:srgbClr val="000000"/>
                </a:solidFill>
                <a:latin typeface="Calibri"/>
              </a:rPr>
              <a:t>C1</a:t>
            </a:r>
            <a:r>
              <a:rPr sz="1000" b="0" i="0">
                <a:solidFill>
                  <a:srgbClr val="000000"/>
                </a:solidFill>
                <a:latin typeface="Calibri"/>
              </a:rPr>
              <a:t> + x</a:t>
            </a:r>
            <a:r>
              <a:rPr sz="1000" b="0" i="0" baseline="-25000">
                <a:solidFill>
                  <a:srgbClr val="000000"/>
                </a:solidFill>
                <a:latin typeface="Calibri"/>
              </a:rPr>
              <a:t>C2</a:t>
            </a:r>
            <a:r>
              <a:rPr sz="1000" b="0" i="0">
                <a:solidFill>
                  <a:srgbClr val="000000"/>
                </a:solidFill>
                <a:latin typeface="Calibri"/>
              </a:rPr>
              <a:t> + x</a:t>
            </a:r>
            <a:r>
              <a:rPr sz="1000" b="0" i="0" baseline="-25000">
                <a:solidFill>
                  <a:srgbClr val="000000"/>
                </a:solidFill>
                <a:latin typeface="Calibri"/>
              </a:rPr>
              <a:t>C3</a:t>
            </a:r>
            <a:r>
              <a:rPr sz="1000" b="0" i="0">
                <a:solidFill>
                  <a:srgbClr val="000000"/>
                </a:solidFill>
                <a:latin typeface="Calibri"/>
              </a:rPr>
              <a:t> + x</a:t>
            </a:r>
            <a:r>
              <a:rPr sz="1000" b="0" i="0" baseline="-25000">
                <a:solidFill>
                  <a:srgbClr val="000000"/>
                </a:solidFill>
                <a:latin typeface="Calibri"/>
              </a:rPr>
              <a:t>C4</a:t>
            </a:r>
            <a:r>
              <a:rPr sz="1000" b="0" i="0">
                <a:solidFill>
                  <a:srgbClr val="000000"/>
                </a:solidFill>
                <a:latin typeface="Calibri"/>
              </a:rPr>
              <a:t> = 1</a:t>
            </a:r>
          </a:p>
          <a:p>
            <a:pPr algn="l"/>
            <a:r>
              <a:rPr sz="1000" b="0" i="0">
                <a:solidFill>
                  <a:srgbClr val="000000"/>
                </a:solidFill>
                <a:latin typeface="Calibri"/>
              </a:rPr>
              <a:t>   x</a:t>
            </a:r>
            <a:r>
              <a:rPr sz="1000" b="0" i="0" baseline="-25000">
                <a:solidFill>
                  <a:srgbClr val="000000"/>
                </a:solidFill>
                <a:latin typeface="Calibri"/>
              </a:rPr>
              <a:t>D1</a:t>
            </a:r>
            <a:r>
              <a:rPr sz="1000" b="0" i="0">
                <a:solidFill>
                  <a:srgbClr val="000000"/>
                </a:solidFill>
                <a:latin typeface="Calibri"/>
              </a:rPr>
              <a:t> + x</a:t>
            </a:r>
            <a:r>
              <a:rPr sz="1000" b="0" i="0" baseline="-25000">
                <a:solidFill>
                  <a:srgbClr val="000000"/>
                </a:solidFill>
                <a:latin typeface="Calibri"/>
              </a:rPr>
              <a:t>D2</a:t>
            </a:r>
            <a:r>
              <a:rPr sz="1000" b="0" i="0">
                <a:solidFill>
                  <a:srgbClr val="000000"/>
                </a:solidFill>
                <a:latin typeface="Calibri"/>
              </a:rPr>
              <a:t> + x</a:t>
            </a:r>
            <a:r>
              <a:rPr sz="1000" b="0" i="0" baseline="-25000">
                <a:solidFill>
                  <a:srgbClr val="000000"/>
                </a:solidFill>
                <a:latin typeface="Calibri"/>
              </a:rPr>
              <a:t>D3</a:t>
            </a:r>
            <a:r>
              <a:rPr sz="1000" b="0" i="0">
                <a:solidFill>
                  <a:srgbClr val="000000"/>
                </a:solidFill>
                <a:latin typeface="Calibri"/>
              </a:rPr>
              <a:t> + x</a:t>
            </a:r>
            <a:r>
              <a:rPr sz="1000" b="0" i="0" baseline="-25000">
                <a:solidFill>
                  <a:srgbClr val="000000"/>
                </a:solidFill>
                <a:latin typeface="Calibri"/>
              </a:rPr>
              <a:t>D4</a:t>
            </a:r>
            <a:r>
              <a:rPr sz="1000" b="0" i="0">
                <a:solidFill>
                  <a:srgbClr val="000000"/>
                </a:solidFill>
                <a:latin typeface="Calibri"/>
              </a:rPr>
              <a:t> = 1</a:t>
            </a:r>
          </a:p>
          <a:p>
            <a:pPr algn="l"/>
            <a:r>
              <a:rPr sz="1000" b="0" i="0">
                <a:solidFill>
                  <a:srgbClr val="000000"/>
                </a:solidFill>
                <a:latin typeface="Calibri"/>
              </a:rPr>
              <a:t>   x</a:t>
            </a:r>
            <a:r>
              <a:rPr sz="1000" b="0" i="0" baseline="-25000">
                <a:solidFill>
                  <a:srgbClr val="000000"/>
                </a:solidFill>
                <a:latin typeface="Calibri"/>
              </a:rPr>
              <a:t>A1</a:t>
            </a:r>
            <a:r>
              <a:rPr sz="1000" b="0" i="0">
                <a:solidFill>
                  <a:srgbClr val="000000"/>
                </a:solidFill>
                <a:latin typeface="Calibri"/>
              </a:rPr>
              <a:t> + x</a:t>
            </a:r>
            <a:r>
              <a:rPr sz="1000" b="0" i="0" baseline="-25000">
                <a:solidFill>
                  <a:srgbClr val="000000"/>
                </a:solidFill>
                <a:latin typeface="Calibri"/>
              </a:rPr>
              <a:t>B1</a:t>
            </a:r>
            <a:r>
              <a:rPr sz="1000" b="0" i="0">
                <a:solidFill>
                  <a:srgbClr val="000000"/>
                </a:solidFill>
                <a:latin typeface="Calibri"/>
              </a:rPr>
              <a:t> + x</a:t>
            </a:r>
            <a:r>
              <a:rPr sz="1000" b="0" i="0" baseline="-25000">
                <a:solidFill>
                  <a:srgbClr val="000000"/>
                </a:solidFill>
                <a:latin typeface="Calibri"/>
              </a:rPr>
              <a:t>C1</a:t>
            </a:r>
            <a:r>
              <a:rPr sz="1000" b="0" i="0">
                <a:solidFill>
                  <a:srgbClr val="000000"/>
                </a:solidFill>
                <a:latin typeface="Calibri"/>
              </a:rPr>
              <a:t> + x</a:t>
            </a:r>
            <a:r>
              <a:rPr sz="1000" b="0" i="0" baseline="-25000">
                <a:solidFill>
                  <a:srgbClr val="000000"/>
                </a:solidFill>
                <a:latin typeface="Calibri"/>
              </a:rPr>
              <a:t>D1</a:t>
            </a:r>
            <a:r>
              <a:rPr sz="1000" b="0" i="0">
                <a:solidFill>
                  <a:srgbClr val="000000"/>
                </a:solidFill>
                <a:latin typeface="Calibri"/>
              </a:rPr>
              <a:t> = 1</a:t>
            </a:r>
          </a:p>
          <a:p>
            <a:pPr algn="l"/>
            <a:r>
              <a:rPr sz="1000" b="0" i="0">
                <a:solidFill>
                  <a:srgbClr val="000000"/>
                </a:solidFill>
                <a:latin typeface="Calibri"/>
              </a:rPr>
              <a:t>   x</a:t>
            </a:r>
            <a:r>
              <a:rPr sz="1000" b="0" i="0" baseline="-25000">
                <a:solidFill>
                  <a:srgbClr val="000000"/>
                </a:solidFill>
                <a:latin typeface="Calibri"/>
              </a:rPr>
              <a:t>A2</a:t>
            </a:r>
            <a:r>
              <a:rPr sz="1000" b="0" i="0">
                <a:solidFill>
                  <a:srgbClr val="000000"/>
                </a:solidFill>
                <a:latin typeface="Calibri"/>
              </a:rPr>
              <a:t> + x</a:t>
            </a:r>
            <a:r>
              <a:rPr sz="1000" b="0" i="0" baseline="-25000">
                <a:solidFill>
                  <a:srgbClr val="000000"/>
                </a:solidFill>
                <a:latin typeface="Calibri"/>
              </a:rPr>
              <a:t>B2</a:t>
            </a:r>
            <a:r>
              <a:rPr sz="1000" b="0" i="0">
                <a:solidFill>
                  <a:srgbClr val="000000"/>
                </a:solidFill>
                <a:latin typeface="Calibri"/>
              </a:rPr>
              <a:t> + x</a:t>
            </a:r>
            <a:r>
              <a:rPr sz="1000" b="0" i="0" baseline="-25000">
                <a:solidFill>
                  <a:srgbClr val="000000"/>
                </a:solidFill>
                <a:latin typeface="Calibri"/>
              </a:rPr>
              <a:t>C2</a:t>
            </a:r>
            <a:r>
              <a:rPr sz="1000" b="0" i="0">
                <a:solidFill>
                  <a:srgbClr val="000000"/>
                </a:solidFill>
                <a:latin typeface="Calibri"/>
              </a:rPr>
              <a:t> + x</a:t>
            </a:r>
            <a:r>
              <a:rPr sz="1000" b="0" i="0" baseline="-25000">
                <a:solidFill>
                  <a:srgbClr val="000000"/>
                </a:solidFill>
                <a:latin typeface="Calibri"/>
              </a:rPr>
              <a:t>D2</a:t>
            </a:r>
            <a:r>
              <a:rPr sz="1000" b="0" i="0">
                <a:solidFill>
                  <a:srgbClr val="000000"/>
                </a:solidFill>
                <a:latin typeface="Calibri"/>
              </a:rPr>
              <a:t> = 1</a:t>
            </a:r>
          </a:p>
          <a:p>
            <a:pPr algn="l"/>
            <a:r>
              <a:rPr sz="1000" b="0" i="0">
                <a:solidFill>
                  <a:srgbClr val="000000"/>
                </a:solidFill>
                <a:latin typeface="Calibri"/>
              </a:rPr>
              <a:t>   x</a:t>
            </a:r>
            <a:r>
              <a:rPr sz="1000" b="0" i="0" baseline="-25000">
                <a:solidFill>
                  <a:srgbClr val="000000"/>
                </a:solidFill>
                <a:latin typeface="Calibri"/>
              </a:rPr>
              <a:t>A3</a:t>
            </a:r>
            <a:r>
              <a:rPr sz="1000" b="0" i="0">
                <a:solidFill>
                  <a:srgbClr val="000000"/>
                </a:solidFill>
                <a:latin typeface="Calibri"/>
              </a:rPr>
              <a:t> + x</a:t>
            </a:r>
            <a:r>
              <a:rPr sz="1000" b="0" i="0" baseline="-25000">
                <a:solidFill>
                  <a:srgbClr val="000000"/>
                </a:solidFill>
                <a:latin typeface="Calibri"/>
              </a:rPr>
              <a:t>B3</a:t>
            </a:r>
            <a:r>
              <a:rPr sz="1000" b="0" i="0">
                <a:solidFill>
                  <a:srgbClr val="000000"/>
                </a:solidFill>
                <a:latin typeface="Calibri"/>
              </a:rPr>
              <a:t> + x</a:t>
            </a:r>
            <a:r>
              <a:rPr sz="1000" b="0" i="0" baseline="-25000">
                <a:solidFill>
                  <a:srgbClr val="000000"/>
                </a:solidFill>
                <a:latin typeface="Calibri"/>
              </a:rPr>
              <a:t>C3</a:t>
            </a:r>
            <a:r>
              <a:rPr sz="1000" b="0" i="0">
                <a:solidFill>
                  <a:srgbClr val="000000"/>
                </a:solidFill>
                <a:latin typeface="Calibri"/>
              </a:rPr>
              <a:t> + x</a:t>
            </a:r>
            <a:r>
              <a:rPr sz="1000" b="0" i="0" baseline="-25000">
                <a:solidFill>
                  <a:srgbClr val="000000"/>
                </a:solidFill>
                <a:latin typeface="Calibri"/>
              </a:rPr>
              <a:t>D3</a:t>
            </a:r>
            <a:r>
              <a:rPr sz="1000" b="0" i="0">
                <a:solidFill>
                  <a:srgbClr val="000000"/>
                </a:solidFill>
                <a:latin typeface="Calibri"/>
              </a:rPr>
              <a:t> = 1</a:t>
            </a:r>
          </a:p>
          <a:p>
            <a:pPr algn="l"/>
            <a:r>
              <a:rPr sz="1000" b="0" i="0">
                <a:solidFill>
                  <a:srgbClr val="000000"/>
                </a:solidFill>
                <a:latin typeface="Calibri"/>
              </a:rPr>
              <a:t>   x</a:t>
            </a:r>
            <a:r>
              <a:rPr sz="1000" b="0" i="0" baseline="-25000">
                <a:solidFill>
                  <a:srgbClr val="000000"/>
                </a:solidFill>
                <a:latin typeface="Calibri"/>
              </a:rPr>
              <a:t>A4</a:t>
            </a:r>
            <a:r>
              <a:rPr sz="1000" b="0" i="0">
                <a:solidFill>
                  <a:srgbClr val="000000"/>
                </a:solidFill>
                <a:latin typeface="Calibri"/>
              </a:rPr>
              <a:t> + x</a:t>
            </a:r>
            <a:r>
              <a:rPr sz="1000" b="0" i="0" baseline="-25000">
                <a:solidFill>
                  <a:srgbClr val="000000"/>
                </a:solidFill>
                <a:latin typeface="Calibri"/>
              </a:rPr>
              <a:t>B4</a:t>
            </a:r>
            <a:r>
              <a:rPr sz="1000" b="0" i="0">
                <a:solidFill>
                  <a:srgbClr val="000000"/>
                </a:solidFill>
                <a:latin typeface="Calibri"/>
              </a:rPr>
              <a:t> + x</a:t>
            </a:r>
            <a:r>
              <a:rPr sz="1000" b="0" i="0" baseline="-25000">
                <a:solidFill>
                  <a:srgbClr val="000000"/>
                </a:solidFill>
                <a:latin typeface="Calibri"/>
              </a:rPr>
              <a:t>C4</a:t>
            </a:r>
            <a:r>
              <a:rPr sz="1000" b="0" i="0">
                <a:solidFill>
                  <a:srgbClr val="000000"/>
                </a:solidFill>
                <a:latin typeface="Calibri"/>
              </a:rPr>
              <a:t> + x</a:t>
            </a:r>
            <a:r>
              <a:rPr sz="1000" b="0" i="0" baseline="-25000">
                <a:solidFill>
                  <a:srgbClr val="000000"/>
                </a:solidFill>
                <a:latin typeface="Calibri"/>
              </a:rPr>
              <a:t>D4</a:t>
            </a:r>
            <a:r>
              <a:rPr sz="1000" b="0" i="0">
                <a:solidFill>
                  <a:srgbClr val="000000"/>
                </a:solidFill>
                <a:latin typeface="Calibri"/>
              </a:rPr>
              <a:t> =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Linear Programming</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2E</a:t>
            </a:r>
          </a:p>
        </p:txBody>
      </p:sp>
      <p:sp>
        <p:nvSpPr>
          <p:cNvPr id="4" name="TextBox 3"/>
          <p:cNvSpPr txBox="1"/>
          <p:nvPr/>
        </p:nvSpPr>
        <p:spPr>
          <a:xfrm>
            <a:off x="250000" y="1000000"/>
            <a:ext cx="3300000" cy="5000000"/>
          </a:xfrm>
          <a:prstGeom prst="rect">
            <a:avLst/>
          </a:prstGeom>
          <a:noFill/>
        </p:spPr>
        <p:txBody>
          <a:bodyPr wrap="square" anchor="t" lIns="45720" rIns="45720">
            <a:spAutoFit/>
          </a:bodyPr>
          <a:lstStyle/>
          <a:p>
            <a:pPr algn="ctr"/>
            <a:r>
              <a:rPr sz="1100" b="1" i="0">
                <a:solidFill>
                  <a:srgbClr val="000000"/>
                </a:solidFill>
                <a:latin typeface="Calibri"/>
              </a:rPr>
              <a:t>You can use a dummy and large values when formulating an LP problem</a:t>
            </a:r>
          </a:p>
          <a:p>
            <a:pPr algn="ctr"/>
            <a:r>
              <a:rPr sz="1100" b="0" i="0">
                <a:solidFill>
                  <a:srgbClr val="000000"/>
                </a:solidFill>
                <a:latin typeface="Calibri"/>
              </a:rPr>
              <a:t/>
            </a:r>
          </a:p>
          <a:p>
            <a:pPr algn="ctr"/>
            <a:r>
              <a:rPr sz="1100" b="0" i="0">
                <a:solidFill>
                  <a:srgbClr val="000000"/>
                </a:solidFill>
                <a:latin typeface="Calibri"/>
              </a:rPr>
              <a:t>Make the matrix square with a dummy row or column first</a:t>
            </a:r>
          </a:p>
          <a:p>
            <a:pPr algn="ctr"/>
            <a:r>
              <a:rPr sz="1100" b="0" i="0">
                <a:solidFill>
                  <a:srgbClr val="000000"/>
                </a:solidFill>
                <a:latin typeface="Calibri"/>
              </a:rPr>
              <a:t/>
            </a:r>
          </a:p>
          <a:p>
            <a:pPr algn="ctr"/>
            <a:r>
              <a:rPr sz="1100" b="0" i="0">
                <a:solidFill>
                  <a:srgbClr val="000000"/>
                </a:solidFill>
                <a:latin typeface="Calibri"/>
              </a:rPr>
              <a:t>You can write the constraints using sigma notation: Σx</a:t>
            </a:r>
            <a:r>
              <a:rPr sz="1100" b="0" i="0" baseline="-25000">
                <a:solidFill>
                  <a:srgbClr val="000000"/>
                </a:solidFill>
                <a:latin typeface="Calibri"/>
              </a:rPr>
              <a:t>Aj</a:t>
            </a:r>
            <a:r>
              <a:rPr sz="1100" b="0" i="0">
                <a:solidFill>
                  <a:srgbClr val="000000"/>
                </a:solidFill>
                <a:latin typeface="Calibri"/>
              </a:rPr>
              <a:t> = 1 means x</a:t>
            </a:r>
            <a:r>
              <a:rPr sz="1100" b="0" i="0" baseline="-25000">
                <a:solidFill>
                  <a:srgbClr val="000000"/>
                </a:solidFill>
                <a:latin typeface="Calibri"/>
              </a:rPr>
              <a:t>AP</a:t>
            </a:r>
            <a:r>
              <a:rPr sz="1100" b="0" i="0">
                <a:solidFill>
                  <a:srgbClr val="000000"/>
                </a:solidFill>
                <a:latin typeface="Calibri"/>
              </a:rPr>
              <a:t> + x</a:t>
            </a:r>
            <a:r>
              <a:rPr sz="1100" b="0" i="0" baseline="-25000">
                <a:solidFill>
                  <a:srgbClr val="000000"/>
                </a:solidFill>
                <a:latin typeface="Calibri"/>
              </a:rPr>
              <a:t>AQ</a:t>
            </a:r>
            <a:r>
              <a:rPr sz="1100" b="0" i="0">
                <a:solidFill>
                  <a:srgbClr val="000000"/>
                </a:solidFill>
                <a:latin typeface="Calibri"/>
              </a:rPr>
              <a:t> + x</a:t>
            </a:r>
            <a:r>
              <a:rPr sz="1100" b="0" i="0" baseline="-25000">
                <a:solidFill>
                  <a:srgbClr val="000000"/>
                </a:solidFill>
                <a:latin typeface="Calibri"/>
              </a:rPr>
              <a:t>AR</a:t>
            </a:r>
            <a:r>
              <a:rPr sz="1100" b="0" i="0">
                <a:solidFill>
                  <a:srgbClr val="000000"/>
                </a:solidFill>
                <a:latin typeface="Calibri"/>
              </a:rPr>
              <a:t> + x</a:t>
            </a:r>
            <a:r>
              <a:rPr sz="1100" b="0" i="0" baseline="-25000">
                <a:solidFill>
                  <a:srgbClr val="000000"/>
                </a:solidFill>
                <a:latin typeface="Calibri"/>
              </a:rPr>
              <a:t>AS</a:t>
            </a:r>
            <a:r>
              <a:rPr sz="1100" b="0" i="0">
                <a:solidFill>
                  <a:srgbClr val="000000"/>
                </a:solidFill>
                <a:latin typeface="Calibri"/>
              </a:rPr>
              <a:t> = 1</a:t>
            </a:r>
          </a:p>
        </p:txBody>
      </p:sp>
      <p:sp>
        <p:nvSpPr>
          <p:cNvPr id="5" name="TextBox 4"/>
          <p:cNvSpPr txBox="1"/>
          <p:nvPr/>
        </p:nvSpPr>
        <p:spPr>
          <a:xfrm>
            <a:off x="3750000" y="1000000"/>
            <a:ext cx="5150000" cy="1000000"/>
          </a:xfrm>
          <a:prstGeom prst="rect">
            <a:avLst/>
          </a:prstGeom>
          <a:noFill/>
        </p:spPr>
        <p:txBody>
          <a:bodyPr wrap="square" anchor="t" lIns="45720" rIns="45720">
            <a:spAutoFit/>
          </a:bodyPr>
          <a:lstStyle/>
          <a:p>
            <a:pPr algn="l"/>
            <a:r>
              <a:rPr sz="1000" b="0" i="0">
                <a:solidFill>
                  <a:srgbClr val="000000"/>
                </a:solidFill>
                <a:latin typeface="Calibri"/>
              </a:rPr>
              <a:t>The table shows the time, in minutes, taken for four workers A, B, C and D to do each of three tasks P, Q and R. Each worker can only be assigned one task, and each task is to be completed by one worker. Worker B cannot be assigned to task R and worker D cannot be assigned to task Q. Formulate the problem as a linear programming problem, defining your variables and making the objective and constraints clear.</a:t>
            </a:r>
          </a:p>
        </p:txBody>
      </p:sp>
      <p:sp>
        <p:nvSpPr>
          <p:cNvPr id="6" name="Rectangle 5"/>
          <p:cNvSpPr/>
          <p:nvPr/>
        </p:nvSpPr>
        <p:spPr>
          <a:xfrm>
            <a:off x="5350000" y="2050000"/>
            <a:ext cx="4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7" name="Rectangle 6"/>
          <p:cNvSpPr/>
          <p:nvPr/>
        </p:nvSpPr>
        <p:spPr>
          <a:xfrm>
            <a:off x="5750000" y="2050000"/>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P</a:t>
            </a:r>
          </a:p>
        </p:txBody>
      </p:sp>
      <p:sp>
        <p:nvSpPr>
          <p:cNvPr id="8" name="Rectangle 7"/>
          <p:cNvSpPr/>
          <p:nvPr/>
        </p:nvSpPr>
        <p:spPr>
          <a:xfrm>
            <a:off x="6200000" y="2050000"/>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Q</a:t>
            </a:r>
          </a:p>
        </p:txBody>
      </p:sp>
      <p:sp>
        <p:nvSpPr>
          <p:cNvPr id="9" name="Rectangle 8"/>
          <p:cNvSpPr/>
          <p:nvPr/>
        </p:nvSpPr>
        <p:spPr>
          <a:xfrm>
            <a:off x="6650000" y="2050000"/>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R</a:t>
            </a:r>
          </a:p>
        </p:txBody>
      </p:sp>
      <p:sp>
        <p:nvSpPr>
          <p:cNvPr id="10" name="Rectangle 9"/>
          <p:cNvSpPr/>
          <p:nvPr/>
        </p:nvSpPr>
        <p:spPr>
          <a:xfrm>
            <a:off x="5350000" y="2250000"/>
            <a:ext cx="4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A</a:t>
            </a:r>
          </a:p>
        </p:txBody>
      </p:sp>
      <p:sp>
        <p:nvSpPr>
          <p:cNvPr id="11" name="Rectangle 10"/>
          <p:cNvSpPr/>
          <p:nvPr/>
        </p:nvSpPr>
        <p:spPr>
          <a:xfrm>
            <a:off x="5750000" y="2250000"/>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10</a:t>
            </a:r>
          </a:p>
        </p:txBody>
      </p:sp>
      <p:sp>
        <p:nvSpPr>
          <p:cNvPr id="12" name="Rectangle 11"/>
          <p:cNvSpPr/>
          <p:nvPr/>
        </p:nvSpPr>
        <p:spPr>
          <a:xfrm>
            <a:off x="6200000" y="2250000"/>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a:t>
            </a:r>
          </a:p>
        </p:txBody>
      </p:sp>
      <p:sp>
        <p:nvSpPr>
          <p:cNvPr id="13" name="Rectangle 12"/>
          <p:cNvSpPr/>
          <p:nvPr/>
        </p:nvSpPr>
        <p:spPr>
          <a:xfrm>
            <a:off x="6650000" y="2250000"/>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20</a:t>
            </a:r>
          </a:p>
        </p:txBody>
      </p:sp>
      <p:sp>
        <p:nvSpPr>
          <p:cNvPr id="14" name="Rectangle 13"/>
          <p:cNvSpPr/>
          <p:nvPr/>
        </p:nvSpPr>
        <p:spPr>
          <a:xfrm>
            <a:off x="5350000" y="2450000"/>
            <a:ext cx="4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B</a:t>
            </a:r>
          </a:p>
        </p:txBody>
      </p:sp>
      <p:sp>
        <p:nvSpPr>
          <p:cNvPr id="15" name="Rectangle 14"/>
          <p:cNvSpPr/>
          <p:nvPr/>
        </p:nvSpPr>
        <p:spPr>
          <a:xfrm>
            <a:off x="5750000" y="2450000"/>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12</a:t>
            </a:r>
          </a:p>
        </p:txBody>
      </p:sp>
      <p:sp>
        <p:nvSpPr>
          <p:cNvPr id="16" name="Rectangle 15"/>
          <p:cNvSpPr/>
          <p:nvPr/>
        </p:nvSpPr>
        <p:spPr>
          <a:xfrm>
            <a:off x="6200000" y="2450000"/>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14</a:t>
            </a:r>
          </a:p>
        </p:txBody>
      </p:sp>
      <p:sp>
        <p:nvSpPr>
          <p:cNvPr id="17" name="Rectangle 16"/>
          <p:cNvSpPr/>
          <p:nvPr/>
        </p:nvSpPr>
        <p:spPr>
          <a:xfrm>
            <a:off x="6650000" y="2450000"/>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a:t>
            </a:r>
          </a:p>
        </p:txBody>
      </p:sp>
      <p:sp>
        <p:nvSpPr>
          <p:cNvPr id="18" name="Rectangle 17"/>
          <p:cNvSpPr/>
          <p:nvPr/>
        </p:nvSpPr>
        <p:spPr>
          <a:xfrm>
            <a:off x="5350000" y="2650000"/>
            <a:ext cx="4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C</a:t>
            </a:r>
          </a:p>
        </p:txBody>
      </p:sp>
      <p:sp>
        <p:nvSpPr>
          <p:cNvPr id="19" name="Rectangle 18"/>
          <p:cNvSpPr/>
          <p:nvPr/>
        </p:nvSpPr>
        <p:spPr>
          <a:xfrm>
            <a:off x="5750000" y="2650000"/>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11</a:t>
            </a:r>
          </a:p>
        </p:txBody>
      </p:sp>
      <p:sp>
        <p:nvSpPr>
          <p:cNvPr id="20" name="Rectangle 19"/>
          <p:cNvSpPr/>
          <p:nvPr/>
        </p:nvSpPr>
        <p:spPr>
          <a:xfrm>
            <a:off x="6200000" y="2650000"/>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16</a:t>
            </a:r>
          </a:p>
        </p:txBody>
      </p:sp>
      <p:sp>
        <p:nvSpPr>
          <p:cNvPr id="21" name="Rectangle 20"/>
          <p:cNvSpPr/>
          <p:nvPr/>
        </p:nvSpPr>
        <p:spPr>
          <a:xfrm>
            <a:off x="6650000" y="2650000"/>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22</a:t>
            </a:r>
          </a:p>
        </p:txBody>
      </p:sp>
      <p:sp>
        <p:nvSpPr>
          <p:cNvPr id="22" name="Rectangle 21"/>
          <p:cNvSpPr/>
          <p:nvPr/>
        </p:nvSpPr>
        <p:spPr>
          <a:xfrm>
            <a:off x="5350000" y="2850000"/>
            <a:ext cx="4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D</a:t>
            </a:r>
          </a:p>
        </p:txBody>
      </p:sp>
      <p:sp>
        <p:nvSpPr>
          <p:cNvPr id="23" name="Rectangle 22"/>
          <p:cNvSpPr/>
          <p:nvPr/>
        </p:nvSpPr>
        <p:spPr>
          <a:xfrm>
            <a:off x="5750000" y="2850000"/>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13</a:t>
            </a:r>
          </a:p>
        </p:txBody>
      </p:sp>
      <p:sp>
        <p:nvSpPr>
          <p:cNvPr id="24" name="Rectangle 23"/>
          <p:cNvSpPr/>
          <p:nvPr/>
        </p:nvSpPr>
        <p:spPr>
          <a:xfrm>
            <a:off x="6200000" y="2850000"/>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a:t>
            </a:r>
          </a:p>
        </p:txBody>
      </p:sp>
      <p:sp>
        <p:nvSpPr>
          <p:cNvPr id="25" name="Rectangle 24"/>
          <p:cNvSpPr/>
          <p:nvPr/>
        </p:nvSpPr>
        <p:spPr>
          <a:xfrm>
            <a:off x="6650000" y="2850000"/>
            <a:ext cx="4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21</a:t>
            </a:r>
          </a:p>
        </p:txBody>
      </p:sp>
      <p:sp>
        <p:nvSpPr>
          <p:cNvPr id="26" name="Rectangle 25"/>
          <p:cNvSpPr/>
          <p:nvPr/>
        </p:nvSpPr>
        <p:spPr>
          <a:xfrm>
            <a:off x="3750000" y="3200000"/>
            <a:ext cx="35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
            </a:r>
          </a:p>
        </p:txBody>
      </p:sp>
      <p:sp>
        <p:nvSpPr>
          <p:cNvPr id="27" name="Rectangle 26"/>
          <p:cNvSpPr/>
          <p:nvPr/>
        </p:nvSpPr>
        <p:spPr>
          <a:xfrm>
            <a:off x="4100000" y="320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P</a:t>
            </a:r>
          </a:p>
        </p:txBody>
      </p:sp>
      <p:sp>
        <p:nvSpPr>
          <p:cNvPr id="28" name="Rectangle 27"/>
          <p:cNvSpPr/>
          <p:nvPr/>
        </p:nvSpPr>
        <p:spPr>
          <a:xfrm>
            <a:off x="4480000" y="320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Q</a:t>
            </a:r>
          </a:p>
        </p:txBody>
      </p:sp>
      <p:sp>
        <p:nvSpPr>
          <p:cNvPr id="29" name="Rectangle 28"/>
          <p:cNvSpPr/>
          <p:nvPr/>
        </p:nvSpPr>
        <p:spPr>
          <a:xfrm>
            <a:off x="4860000" y="320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R</a:t>
            </a:r>
          </a:p>
        </p:txBody>
      </p:sp>
      <p:sp>
        <p:nvSpPr>
          <p:cNvPr id="30" name="Rectangle 29"/>
          <p:cNvSpPr/>
          <p:nvPr/>
        </p:nvSpPr>
        <p:spPr>
          <a:xfrm>
            <a:off x="5240000" y="320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S</a:t>
            </a:r>
          </a:p>
        </p:txBody>
      </p:sp>
      <p:sp>
        <p:nvSpPr>
          <p:cNvPr id="31" name="Rectangle 30"/>
          <p:cNvSpPr/>
          <p:nvPr/>
        </p:nvSpPr>
        <p:spPr>
          <a:xfrm>
            <a:off x="3750000" y="3390000"/>
            <a:ext cx="35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A</a:t>
            </a:r>
          </a:p>
        </p:txBody>
      </p:sp>
      <p:sp>
        <p:nvSpPr>
          <p:cNvPr id="32" name="Rectangle 31"/>
          <p:cNvSpPr/>
          <p:nvPr/>
        </p:nvSpPr>
        <p:spPr>
          <a:xfrm>
            <a:off x="4100000" y="339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000000"/>
                </a:solidFill>
                <a:latin typeface="Calibri"/>
              </a:rPr>
              <a:t>10</a:t>
            </a:r>
          </a:p>
        </p:txBody>
      </p:sp>
      <p:sp>
        <p:nvSpPr>
          <p:cNvPr id="33" name="Rectangle 32"/>
          <p:cNvSpPr/>
          <p:nvPr/>
        </p:nvSpPr>
        <p:spPr>
          <a:xfrm>
            <a:off x="4480000" y="339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000000"/>
                </a:solidFill>
                <a:latin typeface="Calibri"/>
              </a:rPr>
              <a:t>14</a:t>
            </a:r>
          </a:p>
        </p:txBody>
      </p:sp>
      <p:sp>
        <p:nvSpPr>
          <p:cNvPr id="34" name="Rectangle 33"/>
          <p:cNvSpPr/>
          <p:nvPr/>
        </p:nvSpPr>
        <p:spPr>
          <a:xfrm>
            <a:off x="4860000" y="339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000000"/>
                </a:solidFill>
                <a:latin typeface="Calibri"/>
              </a:rPr>
              <a:t>20</a:t>
            </a:r>
          </a:p>
        </p:txBody>
      </p:sp>
      <p:sp>
        <p:nvSpPr>
          <p:cNvPr id="35" name="Rectangle 34"/>
          <p:cNvSpPr/>
          <p:nvPr/>
        </p:nvSpPr>
        <p:spPr>
          <a:xfrm>
            <a:off x="5240000" y="339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FF0000"/>
                </a:solidFill>
                <a:latin typeface="Calibri"/>
              </a:rPr>
              <a:t>0</a:t>
            </a:r>
          </a:p>
        </p:txBody>
      </p:sp>
      <p:sp>
        <p:nvSpPr>
          <p:cNvPr id="36" name="Rectangle 35"/>
          <p:cNvSpPr/>
          <p:nvPr/>
        </p:nvSpPr>
        <p:spPr>
          <a:xfrm>
            <a:off x="3750000" y="3580000"/>
            <a:ext cx="35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B</a:t>
            </a:r>
          </a:p>
        </p:txBody>
      </p:sp>
      <p:sp>
        <p:nvSpPr>
          <p:cNvPr id="37" name="Rectangle 36"/>
          <p:cNvSpPr/>
          <p:nvPr/>
        </p:nvSpPr>
        <p:spPr>
          <a:xfrm>
            <a:off x="4100000" y="358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000000"/>
                </a:solidFill>
                <a:latin typeface="Calibri"/>
              </a:rPr>
              <a:t>12</a:t>
            </a:r>
          </a:p>
        </p:txBody>
      </p:sp>
      <p:sp>
        <p:nvSpPr>
          <p:cNvPr id="38" name="Rectangle 37"/>
          <p:cNvSpPr/>
          <p:nvPr/>
        </p:nvSpPr>
        <p:spPr>
          <a:xfrm>
            <a:off x="4480000" y="358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000000"/>
                </a:solidFill>
                <a:latin typeface="Calibri"/>
              </a:rPr>
              <a:t>14</a:t>
            </a:r>
          </a:p>
        </p:txBody>
      </p:sp>
      <p:sp>
        <p:nvSpPr>
          <p:cNvPr id="39" name="Rectangle 38"/>
          <p:cNvSpPr/>
          <p:nvPr/>
        </p:nvSpPr>
        <p:spPr>
          <a:xfrm>
            <a:off x="4860000" y="358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FF0000"/>
                </a:solidFill>
                <a:latin typeface="Calibri"/>
              </a:rPr>
              <a:t>50</a:t>
            </a:r>
          </a:p>
        </p:txBody>
      </p:sp>
      <p:sp>
        <p:nvSpPr>
          <p:cNvPr id="40" name="Rectangle 39"/>
          <p:cNvSpPr/>
          <p:nvPr/>
        </p:nvSpPr>
        <p:spPr>
          <a:xfrm>
            <a:off x="5240000" y="358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FF0000"/>
                </a:solidFill>
                <a:latin typeface="Calibri"/>
              </a:rPr>
              <a:t>0</a:t>
            </a:r>
          </a:p>
        </p:txBody>
      </p:sp>
      <p:sp>
        <p:nvSpPr>
          <p:cNvPr id="41" name="Rectangle 40"/>
          <p:cNvSpPr/>
          <p:nvPr/>
        </p:nvSpPr>
        <p:spPr>
          <a:xfrm>
            <a:off x="3750000" y="3770000"/>
            <a:ext cx="35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C</a:t>
            </a:r>
          </a:p>
        </p:txBody>
      </p:sp>
      <p:sp>
        <p:nvSpPr>
          <p:cNvPr id="42" name="Rectangle 41"/>
          <p:cNvSpPr/>
          <p:nvPr/>
        </p:nvSpPr>
        <p:spPr>
          <a:xfrm>
            <a:off x="4100000" y="377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000000"/>
                </a:solidFill>
                <a:latin typeface="Calibri"/>
              </a:rPr>
              <a:t>11</a:t>
            </a:r>
          </a:p>
        </p:txBody>
      </p:sp>
      <p:sp>
        <p:nvSpPr>
          <p:cNvPr id="43" name="Rectangle 42"/>
          <p:cNvSpPr/>
          <p:nvPr/>
        </p:nvSpPr>
        <p:spPr>
          <a:xfrm>
            <a:off x="4480000" y="377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000000"/>
                </a:solidFill>
                <a:latin typeface="Calibri"/>
              </a:rPr>
              <a:t>16</a:t>
            </a:r>
          </a:p>
        </p:txBody>
      </p:sp>
      <p:sp>
        <p:nvSpPr>
          <p:cNvPr id="44" name="Rectangle 43"/>
          <p:cNvSpPr/>
          <p:nvPr/>
        </p:nvSpPr>
        <p:spPr>
          <a:xfrm>
            <a:off x="4860000" y="377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000000"/>
                </a:solidFill>
                <a:latin typeface="Calibri"/>
              </a:rPr>
              <a:t>22</a:t>
            </a:r>
          </a:p>
        </p:txBody>
      </p:sp>
      <p:sp>
        <p:nvSpPr>
          <p:cNvPr id="45" name="Rectangle 44"/>
          <p:cNvSpPr/>
          <p:nvPr/>
        </p:nvSpPr>
        <p:spPr>
          <a:xfrm>
            <a:off x="5240000" y="377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FF0000"/>
                </a:solidFill>
                <a:latin typeface="Calibri"/>
              </a:rPr>
              <a:t>0</a:t>
            </a:r>
          </a:p>
        </p:txBody>
      </p:sp>
      <p:sp>
        <p:nvSpPr>
          <p:cNvPr id="46" name="Rectangle 45"/>
          <p:cNvSpPr/>
          <p:nvPr/>
        </p:nvSpPr>
        <p:spPr>
          <a:xfrm>
            <a:off x="3750000" y="3960000"/>
            <a:ext cx="35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1" i="0">
                <a:solidFill>
                  <a:srgbClr val="000000"/>
                </a:solidFill>
                <a:latin typeface="Calibri"/>
              </a:rPr>
              <a:t>D</a:t>
            </a:r>
          </a:p>
        </p:txBody>
      </p:sp>
      <p:sp>
        <p:nvSpPr>
          <p:cNvPr id="47" name="Rectangle 46"/>
          <p:cNvSpPr/>
          <p:nvPr/>
        </p:nvSpPr>
        <p:spPr>
          <a:xfrm>
            <a:off x="4100000" y="396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000000"/>
                </a:solidFill>
                <a:latin typeface="Calibri"/>
              </a:rPr>
              <a:t>13</a:t>
            </a:r>
          </a:p>
        </p:txBody>
      </p:sp>
      <p:sp>
        <p:nvSpPr>
          <p:cNvPr id="48" name="Rectangle 47"/>
          <p:cNvSpPr/>
          <p:nvPr/>
        </p:nvSpPr>
        <p:spPr>
          <a:xfrm>
            <a:off x="4480000" y="396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FF0000"/>
                </a:solidFill>
                <a:latin typeface="Calibri"/>
              </a:rPr>
              <a:t>50</a:t>
            </a:r>
          </a:p>
        </p:txBody>
      </p:sp>
      <p:sp>
        <p:nvSpPr>
          <p:cNvPr id="49" name="Rectangle 48"/>
          <p:cNvSpPr/>
          <p:nvPr/>
        </p:nvSpPr>
        <p:spPr>
          <a:xfrm>
            <a:off x="4860000" y="396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000000"/>
                </a:solidFill>
                <a:latin typeface="Calibri"/>
              </a:rPr>
              <a:t>21</a:t>
            </a:r>
          </a:p>
        </p:txBody>
      </p:sp>
      <p:sp>
        <p:nvSpPr>
          <p:cNvPr id="50" name="Rectangle 49"/>
          <p:cNvSpPr/>
          <p:nvPr/>
        </p:nvSpPr>
        <p:spPr>
          <a:xfrm>
            <a:off x="5240000" y="3960000"/>
            <a:ext cx="380000" cy="19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900" b="0" i="0">
                <a:solidFill>
                  <a:srgbClr val="FF0000"/>
                </a:solidFill>
                <a:latin typeface="Calibri"/>
              </a:rPr>
              <a:t>0</a:t>
            </a:r>
          </a:p>
        </p:txBody>
      </p:sp>
      <p:sp>
        <p:nvSpPr>
          <p:cNvPr id="51" name="TextBox 50"/>
          <p:cNvSpPr txBox="1"/>
          <p:nvPr/>
        </p:nvSpPr>
        <p:spPr>
          <a:xfrm>
            <a:off x="5700000" y="3200000"/>
            <a:ext cx="3150000" cy="950000"/>
          </a:xfrm>
          <a:prstGeom prst="rect">
            <a:avLst/>
          </a:prstGeom>
          <a:noFill/>
        </p:spPr>
        <p:txBody>
          <a:bodyPr wrap="square" anchor="t" lIns="45720" rIns="45720">
            <a:spAutoFit/>
          </a:bodyPr>
          <a:lstStyle/>
          <a:p>
            <a:pPr algn="l"/>
            <a:r>
              <a:rPr sz="1000" b="0" i="0">
                <a:solidFill>
                  <a:srgbClr val="FF0000"/>
                </a:solidFill>
                <a:latin typeface="Calibri"/>
              </a:rPr>
              <a:t>More workers than tasks, so add a dummy task S of zeros.</a:t>
            </a:r>
          </a:p>
          <a:p>
            <a:pPr algn="l"/>
            <a:r>
              <a:rPr sz="1000" b="0" i="0">
                <a:solidFill>
                  <a:srgbClr val="FF0000"/>
                </a:solidFill>
                <a:latin typeface="Calibri"/>
              </a:rPr>
              <a:t>Replace each forbidden allocation with a large number, here 50.</a:t>
            </a:r>
          </a:p>
        </p:txBody>
      </p:sp>
      <p:sp>
        <p:nvSpPr>
          <p:cNvPr id="52" name="TextBox 51"/>
          <p:cNvSpPr txBox="1"/>
          <p:nvPr/>
        </p:nvSpPr>
        <p:spPr>
          <a:xfrm>
            <a:off x="3750000" y="4250000"/>
            <a:ext cx="5150000" cy="500000"/>
          </a:xfrm>
          <a:prstGeom prst="rect">
            <a:avLst/>
          </a:prstGeom>
          <a:noFill/>
        </p:spPr>
        <p:txBody>
          <a:bodyPr wrap="square" anchor="t" lIns="45720" rIns="45720">
            <a:spAutoFit/>
          </a:bodyPr>
          <a:lstStyle/>
          <a:p>
            <a:pPr algn="l"/>
            <a:r>
              <a:rPr sz="1000" b="0" i="0">
                <a:solidFill>
                  <a:srgbClr val="000000"/>
                </a:solidFill>
                <a:latin typeface="Calibri"/>
              </a:rPr>
              <a:t>Let x</a:t>
            </a:r>
            <a:r>
              <a:rPr sz="1000" b="0" i="0" baseline="-25000">
                <a:solidFill>
                  <a:srgbClr val="000000"/>
                </a:solidFill>
                <a:latin typeface="Calibri"/>
              </a:rPr>
              <a:t>ij</a:t>
            </a:r>
            <a:r>
              <a:rPr sz="1000" b="0" i="0">
                <a:solidFill>
                  <a:srgbClr val="000000"/>
                </a:solidFill>
                <a:latin typeface="Calibri"/>
              </a:rPr>
              <a:t> = 1 if worker i does task j, 0 otherwise, where i ∈ {A, B, C, D} and j ∈ {P, Q, R, S}</a:t>
            </a:r>
          </a:p>
        </p:txBody>
      </p:sp>
      <p:sp>
        <p:nvSpPr>
          <p:cNvPr id="53" name="TextBox 52"/>
          <p:cNvSpPr txBox="1"/>
          <p:nvPr/>
        </p:nvSpPr>
        <p:spPr>
          <a:xfrm>
            <a:off x="3750000" y="4730000"/>
            <a:ext cx="5150000" cy="900000"/>
          </a:xfrm>
          <a:prstGeom prst="rect">
            <a:avLst/>
          </a:prstGeom>
          <a:noFill/>
        </p:spPr>
        <p:txBody>
          <a:bodyPr wrap="square" anchor="t" lIns="45720" rIns="45720">
            <a:spAutoFit/>
          </a:bodyPr>
          <a:lstStyle/>
          <a:p>
            <a:pPr algn="l"/>
            <a:r>
              <a:rPr sz="1000" b="0" i="0">
                <a:solidFill>
                  <a:srgbClr val="000000"/>
                </a:solidFill>
                <a:latin typeface="Calibri"/>
              </a:rPr>
              <a:t>Minimise  C = 10x</a:t>
            </a:r>
            <a:r>
              <a:rPr sz="1000" b="0" i="0" baseline="-25000">
                <a:solidFill>
                  <a:srgbClr val="000000"/>
                </a:solidFill>
                <a:latin typeface="Calibri"/>
              </a:rPr>
              <a:t>AP</a:t>
            </a:r>
            <a:r>
              <a:rPr sz="1000" b="0" i="0">
                <a:solidFill>
                  <a:srgbClr val="000000"/>
                </a:solidFill>
                <a:latin typeface="Calibri"/>
              </a:rPr>
              <a:t> + 14x</a:t>
            </a:r>
            <a:r>
              <a:rPr sz="1000" b="0" i="0" baseline="-25000">
                <a:solidFill>
                  <a:srgbClr val="000000"/>
                </a:solidFill>
                <a:latin typeface="Calibri"/>
              </a:rPr>
              <a:t>AQ</a:t>
            </a:r>
            <a:r>
              <a:rPr sz="1000" b="0" i="0">
                <a:solidFill>
                  <a:srgbClr val="000000"/>
                </a:solidFill>
                <a:latin typeface="Calibri"/>
              </a:rPr>
              <a:t> + 20x</a:t>
            </a:r>
            <a:r>
              <a:rPr sz="1000" b="0" i="0" baseline="-25000">
                <a:solidFill>
                  <a:srgbClr val="000000"/>
                </a:solidFill>
                <a:latin typeface="Calibri"/>
              </a:rPr>
              <a:t>AR</a:t>
            </a:r>
          </a:p>
          <a:p>
            <a:pPr algn="l"/>
            <a:r>
              <a:rPr sz="1000" b="0" i="0">
                <a:solidFill>
                  <a:srgbClr val="000000"/>
                </a:solidFill>
                <a:latin typeface="Calibri"/>
              </a:rPr>
              <a:t>       + 12x</a:t>
            </a:r>
            <a:r>
              <a:rPr sz="1000" b="0" i="0" baseline="-25000">
                <a:solidFill>
                  <a:srgbClr val="000000"/>
                </a:solidFill>
                <a:latin typeface="Calibri"/>
              </a:rPr>
              <a:t>BP</a:t>
            </a:r>
            <a:r>
              <a:rPr sz="1000" b="0" i="0">
                <a:solidFill>
                  <a:srgbClr val="000000"/>
                </a:solidFill>
                <a:latin typeface="Calibri"/>
              </a:rPr>
              <a:t> + 14x</a:t>
            </a:r>
            <a:r>
              <a:rPr sz="1000" b="0" i="0" baseline="-25000">
                <a:solidFill>
                  <a:srgbClr val="000000"/>
                </a:solidFill>
                <a:latin typeface="Calibri"/>
              </a:rPr>
              <a:t>BQ</a:t>
            </a:r>
            <a:r>
              <a:rPr sz="1000" b="0" i="0">
                <a:solidFill>
                  <a:srgbClr val="000000"/>
                </a:solidFill>
                <a:latin typeface="Calibri"/>
              </a:rPr>
              <a:t> + 50x</a:t>
            </a:r>
            <a:r>
              <a:rPr sz="1000" b="0" i="0" baseline="-25000">
                <a:solidFill>
                  <a:srgbClr val="000000"/>
                </a:solidFill>
                <a:latin typeface="Calibri"/>
              </a:rPr>
              <a:t>BR</a:t>
            </a:r>
          </a:p>
          <a:p>
            <a:pPr algn="l"/>
            <a:r>
              <a:rPr sz="1000" b="0" i="0">
                <a:solidFill>
                  <a:srgbClr val="000000"/>
                </a:solidFill>
                <a:latin typeface="Calibri"/>
              </a:rPr>
              <a:t>       + 11x</a:t>
            </a:r>
            <a:r>
              <a:rPr sz="1000" b="0" i="0" baseline="-25000">
                <a:solidFill>
                  <a:srgbClr val="000000"/>
                </a:solidFill>
                <a:latin typeface="Calibri"/>
              </a:rPr>
              <a:t>CP</a:t>
            </a:r>
            <a:r>
              <a:rPr sz="1000" b="0" i="0">
                <a:solidFill>
                  <a:srgbClr val="000000"/>
                </a:solidFill>
                <a:latin typeface="Calibri"/>
              </a:rPr>
              <a:t> + 16x</a:t>
            </a:r>
            <a:r>
              <a:rPr sz="1000" b="0" i="0" baseline="-25000">
                <a:solidFill>
                  <a:srgbClr val="000000"/>
                </a:solidFill>
                <a:latin typeface="Calibri"/>
              </a:rPr>
              <a:t>CQ</a:t>
            </a:r>
            <a:r>
              <a:rPr sz="1000" b="0" i="0">
                <a:solidFill>
                  <a:srgbClr val="000000"/>
                </a:solidFill>
                <a:latin typeface="Calibri"/>
              </a:rPr>
              <a:t> + 22x</a:t>
            </a:r>
            <a:r>
              <a:rPr sz="1000" b="0" i="0" baseline="-25000">
                <a:solidFill>
                  <a:srgbClr val="000000"/>
                </a:solidFill>
                <a:latin typeface="Calibri"/>
              </a:rPr>
              <a:t>CR</a:t>
            </a:r>
          </a:p>
          <a:p>
            <a:pPr algn="l"/>
            <a:r>
              <a:rPr sz="1000" b="0" i="0">
                <a:solidFill>
                  <a:srgbClr val="000000"/>
                </a:solidFill>
                <a:latin typeface="Calibri"/>
              </a:rPr>
              <a:t>       + 13x</a:t>
            </a:r>
            <a:r>
              <a:rPr sz="1000" b="0" i="0" baseline="-25000">
                <a:solidFill>
                  <a:srgbClr val="000000"/>
                </a:solidFill>
                <a:latin typeface="Calibri"/>
              </a:rPr>
              <a:t>DP</a:t>
            </a:r>
            <a:r>
              <a:rPr sz="1000" b="0" i="0">
                <a:solidFill>
                  <a:srgbClr val="000000"/>
                </a:solidFill>
                <a:latin typeface="Calibri"/>
              </a:rPr>
              <a:t> + 50x</a:t>
            </a:r>
            <a:r>
              <a:rPr sz="1000" b="0" i="0" baseline="-25000">
                <a:solidFill>
                  <a:srgbClr val="000000"/>
                </a:solidFill>
                <a:latin typeface="Calibri"/>
              </a:rPr>
              <a:t>DQ</a:t>
            </a:r>
            <a:r>
              <a:rPr sz="1000" b="0" i="0">
                <a:solidFill>
                  <a:srgbClr val="000000"/>
                </a:solidFill>
                <a:latin typeface="Calibri"/>
              </a:rPr>
              <a:t> + 21x</a:t>
            </a:r>
            <a:r>
              <a:rPr sz="1000" b="0" i="0" baseline="-25000">
                <a:solidFill>
                  <a:srgbClr val="000000"/>
                </a:solidFill>
                <a:latin typeface="Calibri"/>
              </a:rPr>
              <a:t>DR</a:t>
            </a:r>
          </a:p>
        </p:txBody>
      </p:sp>
      <p:sp>
        <p:nvSpPr>
          <p:cNvPr id="54" name="TextBox 53"/>
          <p:cNvSpPr txBox="1"/>
          <p:nvPr/>
        </p:nvSpPr>
        <p:spPr>
          <a:xfrm>
            <a:off x="3750000" y="5650000"/>
            <a:ext cx="5150000" cy="700000"/>
          </a:xfrm>
          <a:prstGeom prst="rect">
            <a:avLst/>
          </a:prstGeom>
          <a:noFill/>
        </p:spPr>
        <p:txBody>
          <a:bodyPr wrap="square" anchor="t" lIns="45720" rIns="45720">
            <a:spAutoFit/>
          </a:bodyPr>
          <a:lstStyle/>
          <a:p>
            <a:pPr algn="l"/>
            <a:r>
              <a:rPr sz="1000" b="0" i="0">
                <a:solidFill>
                  <a:srgbClr val="000000"/>
                </a:solidFill>
                <a:latin typeface="Calibri"/>
              </a:rPr>
              <a:t>Subject to:</a:t>
            </a:r>
          </a:p>
          <a:p>
            <a:pPr algn="l"/>
            <a:r>
              <a:rPr sz="1000" b="0" i="0">
                <a:solidFill>
                  <a:srgbClr val="000000"/>
                </a:solidFill>
                <a:latin typeface="Calibri"/>
              </a:rPr>
              <a:t>   Σx</a:t>
            </a:r>
            <a:r>
              <a:rPr sz="1000" b="0" i="0" baseline="-25000">
                <a:solidFill>
                  <a:srgbClr val="000000"/>
                </a:solidFill>
                <a:latin typeface="Calibri"/>
              </a:rPr>
              <a:t>Aj</a:t>
            </a:r>
            <a:r>
              <a:rPr sz="1000" b="0" i="0">
                <a:solidFill>
                  <a:srgbClr val="000000"/>
                </a:solidFill>
                <a:latin typeface="Calibri"/>
              </a:rPr>
              <a:t> = 1,  Σx</a:t>
            </a:r>
            <a:r>
              <a:rPr sz="1000" b="0" i="0" baseline="-25000">
                <a:solidFill>
                  <a:srgbClr val="000000"/>
                </a:solidFill>
                <a:latin typeface="Calibri"/>
              </a:rPr>
              <a:t>Bj</a:t>
            </a:r>
            <a:r>
              <a:rPr sz="1000" b="0" i="0">
                <a:solidFill>
                  <a:srgbClr val="000000"/>
                </a:solidFill>
                <a:latin typeface="Calibri"/>
              </a:rPr>
              <a:t> = 1,  Σx</a:t>
            </a:r>
            <a:r>
              <a:rPr sz="1000" b="0" i="0" baseline="-25000">
                <a:solidFill>
                  <a:srgbClr val="000000"/>
                </a:solidFill>
                <a:latin typeface="Calibri"/>
              </a:rPr>
              <a:t>Cj</a:t>
            </a:r>
            <a:r>
              <a:rPr sz="1000" b="0" i="0">
                <a:solidFill>
                  <a:srgbClr val="000000"/>
                </a:solidFill>
                <a:latin typeface="Calibri"/>
              </a:rPr>
              <a:t> = 1,  Σx</a:t>
            </a:r>
            <a:r>
              <a:rPr sz="1000" b="0" i="0" baseline="-25000">
                <a:solidFill>
                  <a:srgbClr val="000000"/>
                </a:solidFill>
                <a:latin typeface="Calibri"/>
              </a:rPr>
              <a:t>Dj</a:t>
            </a:r>
            <a:r>
              <a:rPr sz="1000" b="0" i="0">
                <a:solidFill>
                  <a:srgbClr val="000000"/>
                </a:solidFill>
                <a:latin typeface="Calibri"/>
              </a:rPr>
              <a:t> = 1</a:t>
            </a:r>
          </a:p>
          <a:p>
            <a:pPr algn="l"/>
            <a:r>
              <a:rPr sz="1000" b="0" i="0">
                <a:solidFill>
                  <a:srgbClr val="000000"/>
                </a:solidFill>
                <a:latin typeface="Calibri"/>
              </a:rPr>
              <a:t>   Σx</a:t>
            </a:r>
            <a:r>
              <a:rPr sz="1000" b="0" i="0" baseline="-25000">
                <a:solidFill>
                  <a:srgbClr val="000000"/>
                </a:solidFill>
                <a:latin typeface="Calibri"/>
              </a:rPr>
              <a:t>iP</a:t>
            </a:r>
            <a:r>
              <a:rPr sz="1000" b="0" i="0">
                <a:solidFill>
                  <a:srgbClr val="000000"/>
                </a:solidFill>
                <a:latin typeface="Calibri"/>
              </a:rPr>
              <a:t> = 1,  Σx</a:t>
            </a:r>
            <a:r>
              <a:rPr sz="1000" b="0" i="0" baseline="-25000">
                <a:solidFill>
                  <a:srgbClr val="000000"/>
                </a:solidFill>
                <a:latin typeface="Calibri"/>
              </a:rPr>
              <a:t>iQ</a:t>
            </a:r>
            <a:r>
              <a:rPr sz="1000" b="0" i="0">
                <a:solidFill>
                  <a:srgbClr val="000000"/>
                </a:solidFill>
                <a:latin typeface="Calibri"/>
              </a:rPr>
              <a:t> = 1,  Σx</a:t>
            </a:r>
            <a:r>
              <a:rPr sz="1000" b="0" i="0" baseline="-25000">
                <a:solidFill>
                  <a:srgbClr val="000000"/>
                </a:solidFill>
                <a:latin typeface="Calibri"/>
              </a:rPr>
              <a:t>iR</a:t>
            </a:r>
            <a:r>
              <a:rPr sz="1000" b="0" i="0">
                <a:solidFill>
                  <a:srgbClr val="000000"/>
                </a:solidFill>
                <a:latin typeface="Calibri"/>
              </a:rPr>
              <a:t> = 1,  Σx</a:t>
            </a:r>
            <a:r>
              <a:rPr sz="1000" b="0" i="0" baseline="-25000">
                <a:solidFill>
                  <a:srgbClr val="000000"/>
                </a:solidFill>
                <a:latin typeface="Calibri"/>
              </a:rPr>
              <a:t>iS</a:t>
            </a:r>
            <a:r>
              <a:rPr sz="1000" b="0" i="0">
                <a:solidFill>
                  <a:srgbClr val="000000"/>
                </a:solidFill>
                <a:latin typeface="Calibri"/>
              </a:rPr>
              <a:t> =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5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Linear Programming</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2E</a:t>
            </a:r>
          </a:p>
        </p:txBody>
      </p:sp>
      <p:sp>
        <p:nvSpPr>
          <p:cNvPr id="4" name="TextBox 3"/>
          <p:cNvSpPr txBox="1"/>
          <p:nvPr/>
        </p:nvSpPr>
        <p:spPr>
          <a:xfrm>
            <a:off x="250000" y="1000000"/>
            <a:ext cx="3300000" cy="5000000"/>
          </a:xfrm>
          <a:prstGeom prst="rect">
            <a:avLst/>
          </a:prstGeom>
          <a:noFill/>
        </p:spPr>
        <p:txBody>
          <a:bodyPr wrap="square" anchor="t" lIns="45720" rIns="45720">
            <a:spAutoFit/>
          </a:bodyPr>
          <a:lstStyle/>
          <a:p>
            <a:pPr algn="ctr"/>
            <a:r>
              <a:rPr sz="1100" b="1" i="0">
                <a:solidFill>
                  <a:srgbClr val="000000"/>
                </a:solidFill>
                <a:latin typeface="Calibri"/>
              </a:rPr>
              <a:t>You can formulate maximisation problems as linear programming problems by maximising your objective function</a:t>
            </a:r>
          </a:p>
          <a:p>
            <a:pPr algn="ctr"/>
            <a:r>
              <a:rPr sz="1100" b="0" i="0">
                <a:solidFill>
                  <a:srgbClr val="000000"/>
                </a:solidFill>
                <a:latin typeface="Calibri"/>
              </a:rPr>
              <a:t/>
            </a:r>
          </a:p>
          <a:p>
            <a:pPr algn="ctr"/>
            <a:r>
              <a:rPr sz="1100" b="0" i="0">
                <a:solidFill>
                  <a:srgbClr val="000000"/>
                </a:solidFill>
                <a:latin typeface="Calibri"/>
              </a:rPr>
              <a:t>You are not applying the Hungarian algorithm, so you do not need to adapt the matrix by subtracting values</a:t>
            </a:r>
          </a:p>
          <a:p>
            <a:pPr algn="ctr"/>
            <a:r>
              <a:rPr sz="1100" b="0" i="0">
                <a:solidFill>
                  <a:srgbClr val="000000"/>
                </a:solidFill>
                <a:latin typeface="Calibri"/>
              </a:rPr>
              <a:t/>
            </a:r>
          </a:p>
          <a:p>
            <a:pPr algn="ctr"/>
            <a:r>
              <a:rPr sz="1100" b="0" i="0">
                <a:solidFill>
                  <a:srgbClr val="000000"/>
                </a:solidFill>
                <a:latin typeface="Calibri"/>
              </a:rPr>
              <a:t>Instead, your objective is to maximise the total profit</a:t>
            </a:r>
          </a:p>
        </p:txBody>
      </p:sp>
      <p:sp>
        <p:nvSpPr>
          <p:cNvPr id="5" name="TextBox 4"/>
          <p:cNvSpPr txBox="1"/>
          <p:nvPr/>
        </p:nvSpPr>
        <p:spPr>
          <a:xfrm>
            <a:off x="3750000" y="1000000"/>
            <a:ext cx="5150000" cy="1000000"/>
          </a:xfrm>
          <a:prstGeom prst="rect">
            <a:avLst/>
          </a:prstGeom>
          <a:noFill/>
        </p:spPr>
        <p:txBody>
          <a:bodyPr wrap="square" anchor="t" lIns="45720" rIns="45720">
            <a:spAutoFit/>
          </a:bodyPr>
          <a:lstStyle/>
          <a:p>
            <a:pPr algn="l"/>
            <a:r>
              <a:rPr sz="1000" b="0" i="0">
                <a:solidFill>
                  <a:srgbClr val="000000"/>
                </a:solidFill>
                <a:latin typeface="Calibri"/>
              </a:rPr>
              <a:t>Four machines 1, 2, 3 and 4 are to be used to perform four tasks A, B, C and D. Each machine is to be assigned to just one task and each task must be assigned to just one machine. The profit generated when each machine performs each task is given in the table. The company wishes to maximise the total profit. Formulate the above assignment problem as a linear programming problem, defining your variables and making the objective and constraints clear.</a:t>
            </a:r>
          </a:p>
        </p:txBody>
      </p:sp>
      <p:sp>
        <p:nvSpPr>
          <p:cNvPr id="6" name="Rectangle 5"/>
          <p:cNvSpPr/>
          <p:nvPr/>
        </p:nvSpPr>
        <p:spPr>
          <a:xfrm>
            <a:off x="5250000" y="2000000"/>
            <a:ext cx="5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
            </a:r>
          </a:p>
        </p:txBody>
      </p:sp>
      <p:sp>
        <p:nvSpPr>
          <p:cNvPr id="7" name="Rectangle 6"/>
          <p:cNvSpPr/>
          <p:nvPr/>
        </p:nvSpPr>
        <p:spPr>
          <a:xfrm>
            <a:off x="5800000" y="20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A</a:t>
            </a:r>
          </a:p>
        </p:txBody>
      </p:sp>
      <p:sp>
        <p:nvSpPr>
          <p:cNvPr id="8" name="Rectangle 7"/>
          <p:cNvSpPr/>
          <p:nvPr/>
        </p:nvSpPr>
        <p:spPr>
          <a:xfrm>
            <a:off x="6280000" y="20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B</a:t>
            </a:r>
          </a:p>
        </p:txBody>
      </p:sp>
      <p:sp>
        <p:nvSpPr>
          <p:cNvPr id="9" name="Rectangle 8"/>
          <p:cNvSpPr/>
          <p:nvPr/>
        </p:nvSpPr>
        <p:spPr>
          <a:xfrm>
            <a:off x="6760000" y="20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C</a:t>
            </a:r>
          </a:p>
        </p:txBody>
      </p:sp>
      <p:sp>
        <p:nvSpPr>
          <p:cNvPr id="10" name="Rectangle 9"/>
          <p:cNvSpPr/>
          <p:nvPr/>
        </p:nvSpPr>
        <p:spPr>
          <a:xfrm>
            <a:off x="7240000" y="20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D</a:t>
            </a:r>
          </a:p>
        </p:txBody>
      </p:sp>
      <p:sp>
        <p:nvSpPr>
          <p:cNvPr id="11" name="Rectangle 10"/>
          <p:cNvSpPr/>
          <p:nvPr/>
        </p:nvSpPr>
        <p:spPr>
          <a:xfrm>
            <a:off x="5250000" y="2200000"/>
            <a:ext cx="5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1</a:t>
            </a:r>
          </a:p>
        </p:txBody>
      </p:sp>
      <p:sp>
        <p:nvSpPr>
          <p:cNvPr id="12" name="Rectangle 11"/>
          <p:cNvSpPr/>
          <p:nvPr/>
        </p:nvSpPr>
        <p:spPr>
          <a:xfrm>
            <a:off x="5800000" y="22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10</a:t>
            </a:r>
          </a:p>
        </p:txBody>
      </p:sp>
      <p:sp>
        <p:nvSpPr>
          <p:cNvPr id="13" name="Rectangle 12"/>
          <p:cNvSpPr/>
          <p:nvPr/>
        </p:nvSpPr>
        <p:spPr>
          <a:xfrm>
            <a:off x="6280000" y="22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14" name="Rectangle 13"/>
          <p:cNvSpPr/>
          <p:nvPr/>
        </p:nvSpPr>
        <p:spPr>
          <a:xfrm>
            <a:off x="6760000" y="22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8</a:t>
            </a:r>
          </a:p>
        </p:txBody>
      </p:sp>
      <p:sp>
        <p:nvSpPr>
          <p:cNvPr id="15" name="Rectangle 14"/>
          <p:cNvSpPr/>
          <p:nvPr/>
        </p:nvSpPr>
        <p:spPr>
          <a:xfrm>
            <a:off x="7240000" y="22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6</a:t>
            </a:r>
          </a:p>
        </p:txBody>
      </p:sp>
      <p:sp>
        <p:nvSpPr>
          <p:cNvPr id="16" name="Rectangle 15"/>
          <p:cNvSpPr/>
          <p:nvPr/>
        </p:nvSpPr>
        <p:spPr>
          <a:xfrm>
            <a:off x="5250000" y="2400000"/>
            <a:ext cx="5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2</a:t>
            </a:r>
          </a:p>
        </p:txBody>
      </p:sp>
      <p:sp>
        <p:nvSpPr>
          <p:cNvPr id="17" name="Rectangle 16"/>
          <p:cNvSpPr/>
          <p:nvPr/>
        </p:nvSpPr>
        <p:spPr>
          <a:xfrm>
            <a:off x="5800000" y="24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9</a:t>
            </a:r>
          </a:p>
        </p:txBody>
      </p:sp>
      <p:sp>
        <p:nvSpPr>
          <p:cNvPr id="18" name="Rectangle 17"/>
          <p:cNvSpPr/>
          <p:nvPr/>
        </p:nvSpPr>
        <p:spPr>
          <a:xfrm>
            <a:off x="6280000" y="24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19" name="Rectangle 18"/>
          <p:cNvSpPr/>
          <p:nvPr/>
        </p:nvSpPr>
        <p:spPr>
          <a:xfrm>
            <a:off x="6760000" y="24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11</a:t>
            </a:r>
          </a:p>
        </p:txBody>
      </p:sp>
      <p:sp>
        <p:nvSpPr>
          <p:cNvPr id="20" name="Rectangle 19"/>
          <p:cNvSpPr/>
          <p:nvPr/>
        </p:nvSpPr>
        <p:spPr>
          <a:xfrm>
            <a:off x="7240000" y="24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21" name="Rectangle 20"/>
          <p:cNvSpPr/>
          <p:nvPr/>
        </p:nvSpPr>
        <p:spPr>
          <a:xfrm>
            <a:off x="5250000" y="2600000"/>
            <a:ext cx="5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3</a:t>
            </a:r>
          </a:p>
        </p:txBody>
      </p:sp>
      <p:sp>
        <p:nvSpPr>
          <p:cNvPr id="22" name="Rectangle 21"/>
          <p:cNvSpPr/>
          <p:nvPr/>
        </p:nvSpPr>
        <p:spPr>
          <a:xfrm>
            <a:off x="5800000" y="26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23" name="Rectangle 22"/>
          <p:cNvSpPr/>
          <p:nvPr/>
        </p:nvSpPr>
        <p:spPr>
          <a:xfrm>
            <a:off x="6280000" y="26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a:t>
            </a:r>
          </a:p>
        </p:txBody>
      </p:sp>
      <p:sp>
        <p:nvSpPr>
          <p:cNvPr id="24" name="Rectangle 23"/>
          <p:cNvSpPr/>
          <p:nvPr/>
        </p:nvSpPr>
        <p:spPr>
          <a:xfrm>
            <a:off x="6760000" y="26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4</a:t>
            </a:r>
          </a:p>
        </p:txBody>
      </p:sp>
      <p:sp>
        <p:nvSpPr>
          <p:cNvPr id="25" name="Rectangle 24"/>
          <p:cNvSpPr/>
          <p:nvPr/>
        </p:nvSpPr>
        <p:spPr>
          <a:xfrm>
            <a:off x="7240000" y="26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26" name="Rectangle 25"/>
          <p:cNvSpPr/>
          <p:nvPr/>
        </p:nvSpPr>
        <p:spPr>
          <a:xfrm>
            <a:off x="5250000" y="2800000"/>
            <a:ext cx="55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1" i="0">
                <a:solidFill>
                  <a:srgbClr val="000000"/>
                </a:solidFill>
                <a:latin typeface="Calibri"/>
              </a:rPr>
              <a:t>4</a:t>
            </a:r>
          </a:p>
        </p:txBody>
      </p:sp>
      <p:sp>
        <p:nvSpPr>
          <p:cNvPr id="27" name="Rectangle 26"/>
          <p:cNvSpPr/>
          <p:nvPr/>
        </p:nvSpPr>
        <p:spPr>
          <a:xfrm>
            <a:off x="5800000" y="28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3</a:t>
            </a:r>
          </a:p>
        </p:txBody>
      </p:sp>
      <p:sp>
        <p:nvSpPr>
          <p:cNvPr id="28" name="Rectangle 27"/>
          <p:cNvSpPr/>
          <p:nvPr/>
        </p:nvSpPr>
        <p:spPr>
          <a:xfrm>
            <a:off x="6280000" y="28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2</a:t>
            </a:r>
          </a:p>
        </p:txBody>
      </p:sp>
      <p:sp>
        <p:nvSpPr>
          <p:cNvPr id="29" name="Rectangle 28"/>
          <p:cNvSpPr/>
          <p:nvPr/>
        </p:nvSpPr>
        <p:spPr>
          <a:xfrm>
            <a:off x="6760000" y="28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1</a:t>
            </a:r>
          </a:p>
        </p:txBody>
      </p:sp>
      <p:sp>
        <p:nvSpPr>
          <p:cNvPr id="30" name="Rectangle 29"/>
          <p:cNvSpPr/>
          <p:nvPr/>
        </p:nvSpPr>
        <p:spPr>
          <a:xfrm>
            <a:off x="7240000" y="2800000"/>
            <a:ext cx="48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5000" rIns="15000" tIns="0" bIns="0">
            <a:noAutofit/>
          </a:bodyPr>
          <a:lstStyle/>
          <a:p>
            <a:pPr algn="ctr"/>
            <a:r>
              <a:rPr sz="1000" b="0" i="0">
                <a:solidFill>
                  <a:srgbClr val="000000"/>
                </a:solidFill>
                <a:latin typeface="Calibri"/>
              </a:rPr>
              <a:t>5</a:t>
            </a:r>
          </a:p>
        </p:txBody>
      </p:sp>
      <p:sp>
        <p:nvSpPr>
          <p:cNvPr id="31" name="TextBox 30"/>
          <p:cNvSpPr txBox="1"/>
          <p:nvPr/>
        </p:nvSpPr>
        <p:spPr>
          <a:xfrm>
            <a:off x="3750000" y="3120000"/>
            <a:ext cx="5150000" cy="700000"/>
          </a:xfrm>
          <a:prstGeom prst="rect">
            <a:avLst/>
          </a:prstGeom>
          <a:noFill/>
        </p:spPr>
        <p:txBody>
          <a:bodyPr wrap="square" anchor="t" lIns="45720" rIns="45720">
            <a:spAutoFit/>
          </a:bodyPr>
          <a:lstStyle/>
          <a:p>
            <a:pPr algn="l"/>
            <a:r>
              <a:rPr sz="1100" b="0" i="0">
                <a:solidFill>
                  <a:srgbClr val="000000"/>
                </a:solidFill>
                <a:latin typeface="Calibri"/>
              </a:rPr>
              <a:t>Let x</a:t>
            </a:r>
            <a:r>
              <a:rPr sz="1100" b="0" i="0" baseline="-25000">
                <a:solidFill>
                  <a:srgbClr val="000000"/>
                </a:solidFill>
                <a:latin typeface="Calibri"/>
              </a:rPr>
              <a:t>ij</a:t>
            </a:r>
            <a:r>
              <a:rPr sz="1100" b="0" i="0">
                <a:solidFill>
                  <a:srgbClr val="000000"/>
                </a:solidFill>
                <a:latin typeface="Calibri"/>
              </a:rPr>
              <a:t> = 1 if machine i does task j, x</a:t>
            </a:r>
            <a:r>
              <a:rPr sz="1100" b="0" i="0" baseline="-25000">
                <a:solidFill>
                  <a:srgbClr val="000000"/>
                </a:solidFill>
                <a:latin typeface="Calibri"/>
              </a:rPr>
              <a:t>ij</a:t>
            </a:r>
            <a:r>
              <a:rPr sz="1100" b="0" i="0">
                <a:solidFill>
                  <a:srgbClr val="000000"/>
                </a:solidFill>
                <a:latin typeface="Calibri"/>
              </a:rPr>
              <a:t> = 0 otherwise,</a:t>
            </a:r>
          </a:p>
          <a:p>
            <a:pPr algn="l"/>
            <a:r>
              <a:rPr sz="1100" b="0" i="0">
                <a:solidFill>
                  <a:srgbClr val="000000"/>
                </a:solidFill>
                <a:latin typeface="Calibri"/>
              </a:rPr>
              <a:t>where i ∈ {1, 2, 3, 4} and j ∈ {A, B, C, D}</a:t>
            </a:r>
          </a:p>
        </p:txBody>
      </p:sp>
      <p:sp>
        <p:nvSpPr>
          <p:cNvPr id="32" name="TextBox 31"/>
          <p:cNvSpPr txBox="1"/>
          <p:nvPr/>
        </p:nvSpPr>
        <p:spPr>
          <a:xfrm>
            <a:off x="3750000" y="3640000"/>
            <a:ext cx="5150000" cy="1100000"/>
          </a:xfrm>
          <a:prstGeom prst="rect">
            <a:avLst/>
          </a:prstGeom>
          <a:noFill/>
        </p:spPr>
        <p:txBody>
          <a:bodyPr wrap="square" anchor="t" lIns="45720" rIns="45720">
            <a:spAutoFit/>
          </a:bodyPr>
          <a:lstStyle/>
          <a:p>
            <a:pPr algn="l"/>
            <a:r>
              <a:rPr sz="1100" b="0" i="0">
                <a:solidFill>
                  <a:srgbClr val="000000"/>
                </a:solidFill>
                <a:latin typeface="Calibri"/>
              </a:rPr>
              <a:t>Maximise  P = 10x</a:t>
            </a:r>
            <a:r>
              <a:rPr sz="1100" b="0" i="0" baseline="-25000">
                <a:solidFill>
                  <a:srgbClr val="000000"/>
                </a:solidFill>
                <a:latin typeface="Calibri"/>
              </a:rPr>
              <a:t>1A</a:t>
            </a:r>
            <a:r>
              <a:rPr sz="1100" b="0" i="0">
                <a:solidFill>
                  <a:srgbClr val="000000"/>
                </a:solidFill>
                <a:latin typeface="Calibri"/>
              </a:rPr>
              <a:t> + 2x</a:t>
            </a:r>
            <a:r>
              <a:rPr sz="1100" b="0" i="0" baseline="-25000">
                <a:solidFill>
                  <a:srgbClr val="000000"/>
                </a:solidFill>
                <a:latin typeface="Calibri"/>
              </a:rPr>
              <a:t>1B</a:t>
            </a:r>
            <a:r>
              <a:rPr sz="1100" b="0" i="0">
                <a:solidFill>
                  <a:srgbClr val="000000"/>
                </a:solidFill>
                <a:latin typeface="Calibri"/>
              </a:rPr>
              <a:t> + 8x</a:t>
            </a:r>
            <a:r>
              <a:rPr sz="1100" b="0" i="0" baseline="-25000">
                <a:solidFill>
                  <a:srgbClr val="000000"/>
                </a:solidFill>
                <a:latin typeface="Calibri"/>
              </a:rPr>
              <a:t>1C</a:t>
            </a:r>
            <a:r>
              <a:rPr sz="1100" b="0" i="0">
                <a:solidFill>
                  <a:srgbClr val="000000"/>
                </a:solidFill>
                <a:latin typeface="Calibri"/>
              </a:rPr>
              <a:t> + 6x</a:t>
            </a:r>
            <a:r>
              <a:rPr sz="1100" b="0" i="0" baseline="-25000">
                <a:solidFill>
                  <a:srgbClr val="000000"/>
                </a:solidFill>
                <a:latin typeface="Calibri"/>
              </a:rPr>
              <a:t>1D</a:t>
            </a:r>
          </a:p>
          <a:p>
            <a:pPr algn="l"/>
            <a:r>
              <a:rPr sz="1100" b="0" i="0">
                <a:solidFill>
                  <a:srgbClr val="000000"/>
                </a:solidFill>
                <a:latin typeface="Calibri"/>
              </a:rPr>
              <a:t>        + 9x</a:t>
            </a:r>
            <a:r>
              <a:rPr sz="1100" b="0" i="0" baseline="-25000">
                <a:solidFill>
                  <a:srgbClr val="000000"/>
                </a:solidFill>
                <a:latin typeface="Calibri"/>
              </a:rPr>
              <a:t>2A</a:t>
            </a:r>
            <a:r>
              <a:rPr sz="1100" b="0" i="0">
                <a:solidFill>
                  <a:srgbClr val="000000"/>
                </a:solidFill>
                <a:latin typeface="Calibri"/>
              </a:rPr>
              <a:t> + 3x</a:t>
            </a:r>
            <a:r>
              <a:rPr sz="1100" b="0" i="0" baseline="-25000">
                <a:solidFill>
                  <a:srgbClr val="000000"/>
                </a:solidFill>
                <a:latin typeface="Calibri"/>
              </a:rPr>
              <a:t>2B</a:t>
            </a:r>
            <a:r>
              <a:rPr sz="1100" b="0" i="0">
                <a:solidFill>
                  <a:srgbClr val="000000"/>
                </a:solidFill>
                <a:latin typeface="Calibri"/>
              </a:rPr>
              <a:t> + 11x</a:t>
            </a:r>
            <a:r>
              <a:rPr sz="1100" b="0" i="0" baseline="-25000">
                <a:solidFill>
                  <a:srgbClr val="000000"/>
                </a:solidFill>
                <a:latin typeface="Calibri"/>
              </a:rPr>
              <a:t>2C</a:t>
            </a:r>
            <a:r>
              <a:rPr sz="1100" b="0" i="0">
                <a:solidFill>
                  <a:srgbClr val="000000"/>
                </a:solidFill>
                <a:latin typeface="Calibri"/>
              </a:rPr>
              <a:t> + 3x</a:t>
            </a:r>
            <a:r>
              <a:rPr sz="1100" b="0" i="0" baseline="-25000">
                <a:solidFill>
                  <a:srgbClr val="000000"/>
                </a:solidFill>
                <a:latin typeface="Calibri"/>
              </a:rPr>
              <a:t>2D</a:t>
            </a:r>
          </a:p>
          <a:p>
            <a:pPr algn="l"/>
            <a:r>
              <a:rPr sz="1100" b="0" i="0">
                <a:solidFill>
                  <a:srgbClr val="000000"/>
                </a:solidFill>
                <a:latin typeface="Calibri"/>
              </a:rPr>
              <a:t>        + 3x</a:t>
            </a:r>
            <a:r>
              <a:rPr sz="1100" b="0" i="0" baseline="-25000">
                <a:solidFill>
                  <a:srgbClr val="000000"/>
                </a:solidFill>
                <a:latin typeface="Calibri"/>
              </a:rPr>
              <a:t>3A</a:t>
            </a:r>
            <a:r>
              <a:rPr sz="1100" b="0" i="0">
                <a:solidFill>
                  <a:srgbClr val="000000"/>
                </a:solidFill>
                <a:latin typeface="Calibri"/>
              </a:rPr>
              <a:t> + 1x</a:t>
            </a:r>
            <a:r>
              <a:rPr sz="1100" b="0" i="0" baseline="-25000">
                <a:solidFill>
                  <a:srgbClr val="000000"/>
                </a:solidFill>
                <a:latin typeface="Calibri"/>
              </a:rPr>
              <a:t>3B</a:t>
            </a:r>
            <a:r>
              <a:rPr sz="1100" b="0" i="0">
                <a:solidFill>
                  <a:srgbClr val="000000"/>
                </a:solidFill>
                <a:latin typeface="Calibri"/>
              </a:rPr>
              <a:t> + 4x</a:t>
            </a:r>
            <a:r>
              <a:rPr sz="1100" b="0" i="0" baseline="-25000">
                <a:solidFill>
                  <a:srgbClr val="000000"/>
                </a:solidFill>
                <a:latin typeface="Calibri"/>
              </a:rPr>
              <a:t>3C</a:t>
            </a:r>
            <a:r>
              <a:rPr sz="1100" b="0" i="0">
                <a:solidFill>
                  <a:srgbClr val="000000"/>
                </a:solidFill>
                <a:latin typeface="Calibri"/>
              </a:rPr>
              <a:t> + 2x</a:t>
            </a:r>
            <a:r>
              <a:rPr sz="1100" b="0" i="0" baseline="-25000">
                <a:solidFill>
                  <a:srgbClr val="000000"/>
                </a:solidFill>
                <a:latin typeface="Calibri"/>
              </a:rPr>
              <a:t>3D</a:t>
            </a:r>
          </a:p>
          <a:p>
            <a:pPr algn="l"/>
            <a:r>
              <a:rPr sz="1100" b="0" i="0">
                <a:solidFill>
                  <a:srgbClr val="000000"/>
                </a:solidFill>
                <a:latin typeface="Calibri"/>
              </a:rPr>
              <a:t>        + 3x</a:t>
            </a:r>
            <a:r>
              <a:rPr sz="1100" b="0" i="0" baseline="-25000">
                <a:solidFill>
                  <a:srgbClr val="000000"/>
                </a:solidFill>
                <a:latin typeface="Calibri"/>
              </a:rPr>
              <a:t>4A</a:t>
            </a:r>
            <a:r>
              <a:rPr sz="1100" b="0" i="0">
                <a:solidFill>
                  <a:srgbClr val="000000"/>
                </a:solidFill>
                <a:latin typeface="Calibri"/>
              </a:rPr>
              <a:t> + 2x</a:t>
            </a:r>
            <a:r>
              <a:rPr sz="1100" b="0" i="0" baseline="-25000">
                <a:solidFill>
                  <a:srgbClr val="000000"/>
                </a:solidFill>
                <a:latin typeface="Calibri"/>
              </a:rPr>
              <a:t>4B</a:t>
            </a:r>
            <a:r>
              <a:rPr sz="1100" b="0" i="0">
                <a:solidFill>
                  <a:srgbClr val="000000"/>
                </a:solidFill>
                <a:latin typeface="Calibri"/>
              </a:rPr>
              <a:t> + 1x</a:t>
            </a:r>
            <a:r>
              <a:rPr sz="1100" b="0" i="0" baseline="-25000">
                <a:solidFill>
                  <a:srgbClr val="000000"/>
                </a:solidFill>
                <a:latin typeface="Calibri"/>
              </a:rPr>
              <a:t>4C</a:t>
            </a:r>
            <a:r>
              <a:rPr sz="1100" b="0" i="0">
                <a:solidFill>
                  <a:srgbClr val="000000"/>
                </a:solidFill>
                <a:latin typeface="Calibri"/>
              </a:rPr>
              <a:t> + 5x</a:t>
            </a:r>
            <a:r>
              <a:rPr sz="1100" b="0" i="0" baseline="-25000">
                <a:solidFill>
                  <a:srgbClr val="000000"/>
                </a:solidFill>
                <a:latin typeface="Calibri"/>
              </a:rPr>
              <a:t>4D</a:t>
            </a:r>
          </a:p>
        </p:txBody>
      </p:sp>
      <p:sp>
        <p:nvSpPr>
          <p:cNvPr id="33" name="TextBox 32"/>
          <p:cNvSpPr txBox="1"/>
          <p:nvPr/>
        </p:nvSpPr>
        <p:spPr>
          <a:xfrm>
            <a:off x="3750000" y="4620000"/>
            <a:ext cx="5150000" cy="1500000"/>
          </a:xfrm>
          <a:prstGeom prst="rect">
            <a:avLst/>
          </a:prstGeom>
          <a:noFill/>
        </p:spPr>
        <p:txBody>
          <a:bodyPr wrap="square" anchor="t" lIns="45720" rIns="45720">
            <a:spAutoFit/>
          </a:bodyPr>
          <a:lstStyle/>
          <a:p>
            <a:pPr algn="l"/>
            <a:r>
              <a:rPr sz="1000" b="0" i="0">
                <a:solidFill>
                  <a:srgbClr val="000000"/>
                </a:solidFill>
                <a:latin typeface="Calibri"/>
              </a:rPr>
              <a:t>Subject to:</a:t>
            </a:r>
          </a:p>
          <a:p>
            <a:pPr algn="l"/>
            <a:r>
              <a:rPr sz="1000" b="0" i="0">
                <a:solidFill>
                  <a:srgbClr val="000000"/>
                </a:solidFill>
                <a:latin typeface="Calibri"/>
              </a:rPr>
              <a:t>   x</a:t>
            </a:r>
            <a:r>
              <a:rPr sz="1000" b="0" i="0" baseline="-25000">
                <a:solidFill>
                  <a:srgbClr val="000000"/>
                </a:solidFill>
                <a:latin typeface="Calibri"/>
              </a:rPr>
              <a:t>1A</a:t>
            </a:r>
            <a:r>
              <a:rPr sz="1000" b="0" i="0">
                <a:solidFill>
                  <a:srgbClr val="000000"/>
                </a:solidFill>
                <a:latin typeface="Calibri"/>
              </a:rPr>
              <a:t> + x</a:t>
            </a:r>
            <a:r>
              <a:rPr sz="1000" b="0" i="0" baseline="-25000">
                <a:solidFill>
                  <a:srgbClr val="000000"/>
                </a:solidFill>
                <a:latin typeface="Calibri"/>
              </a:rPr>
              <a:t>1B</a:t>
            </a:r>
            <a:r>
              <a:rPr sz="1000" b="0" i="0">
                <a:solidFill>
                  <a:srgbClr val="000000"/>
                </a:solidFill>
                <a:latin typeface="Calibri"/>
              </a:rPr>
              <a:t> + x</a:t>
            </a:r>
            <a:r>
              <a:rPr sz="1000" b="0" i="0" baseline="-25000">
                <a:solidFill>
                  <a:srgbClr val="000000"/>
                </a:solidFill>
                <a:latin typeface="Calibri"/>
              </a:rPr>
              <a:t>1C</a:t>
            </a:r>
            <a:r>
              <a:rPr sz="1000" b="0" i="0">
                <a:solidFill>
                  <a:srgbClr val="000000"/>
                </a:solidFill>
                <a:latin typeface="Calibri"/>
              </a:rPr>
              <a:t> + x</a:t>
            </a:r>
            <a:r>
              <a:rPr sz="1000" b="0" i="0" baseline="-25000">
                <a:solidFill>
                  <a:srgbClr val="000000"/>
                </a:solidFill>
                <a:latin typeface="Calibri"/>
              </a:rPr>
              <a:t>1D</a:t>
            </a:r>
            <a:r>
              <a:rPr sz="1000" b="0" i="0">
                <a:solidFill>
                  <a:srgbClr val="000000"/>
                </a:solidFill>
                <a:latin typeface="Calibri"/>
              </a:rPr>
              <a:t> = 1</a:t>
            </a:r>
          </a:p>
          <a:p>
            <a:pPr algn="l"/>
            <a:r>
              <a:rPr sz="1000" b="0" i="0">
                <a:solidFill>
                  <a:srgbClr val="000000"/>
                </a:solidFill>
                <a:latin typeface="Calibri"/>
              </a:rPr>
              <a:t>   x</a:t>
            </a:r>
            <a:r>
              <a:rPr sz="1000" b="0" i="0" baseline="-25000">
                <a:solidFill>
                  <a:srgbClr val="000000"/>
                </a:solidFill>
                <a:latin typeface="Calibri"/>
              </a:rPr>
              <a:t>2A</a:t>
            </a:r>
            <a:r>
              <a:rPr sz="1000" b="0" i="0">
                <a:solidFill>
                  <a:srgbClr val="000000"/>
                </a:solidFill>
                <a:latin typeface="Calibri"/>
              </a:rPr>
              <a:t> + x</a:t>
            </a:r>
            <a:r>
              <a:rPr sz="1000" b="0" i="0" baseline="-25000">
                <a:solidFill>
                  <a:srgbClr val="000000"/>
                </a:solidFill>
                <a:latin typeface="Calibri"/>
              </a:rPr>
              <a:t>2B</a:t>
            </a:r>
            <a:r>
              <a:rPr sz="1000" b="0" i="0">
                <a:solidFill>
                  <a:srgbClr val="000000"/>
                </a:solidFill>
                <a:latin typeface="Calibri"/>
              </a:rPr>
              <a:t> + x</a:t>
            </a:r>
            <a:r>
              <a:rPr sz="1000" b="0" i="0" baseline="-25000">
                <a:solidFill>
                  <a:srgbClr val="000000"/>
                </a:solidFill>
                <a:latin typeface="Calibri"/>
              </a:rPr>
              <a:t>2C</a:t>
            </a:r>
            <a:r>
              <a:rPr sz="1000" b="0" i="0">
                <a:solidFill>
                  <a:srgbClr val="000000"/>
                </a:solidFill>
                <a:latin typeface="Calibri"/>
              </a:rPr>
              <a:t> + x</a:t>
            </a:r>
            <a:r>
              <a:rPr sz="1000" b="0" i="0" baseline="-25000">
                <a:solidFill>
                  <a:srgbClr val="000000"/>
                </a:solidFill>
                <a:latin typeface="Calibri"/>
              </a:rPr>
              <a:t>2D</a:t>
            </a:r>
            <a:r>
              <a:rPr sz="1000" b="0" i="0">
                <a:solidFill>
                  <a:srgbClr val="000000"/>
                </a:solidFill>
                <a:latin typeface="Calibri"/>
              </a:rPr>
              <a:t> = 1</a:t>
            </a:r>
          </a:p>
          <a:p>
            <a:pPr algn="l"/>
            <a:r>
              <a:rPr sz="1000" b="0" i="0">
                <a:solidFill>
                  <a:srgbClr val="000000"/>
                </a:solidFill>
                <a:latin typeface="Calibri"/>
              </a:rPr>
              <a:t>   x</a:t>
            </a:r>
            <a:r>
              <a:rPr sz="1000" b="0" i="0" baseline="-25000">
                <a:solidFill>
                  <a:srgbClr val="000000"/>
                </a:solidFill>
                <a:latin typeface="Calibri"/>
              </a:rPr>
              <a:t>3A</a:t>
            </a:r>
            <a:r>
              <a:rPr sz="1000" b="0" i="0">
                <a:solidFill>
                  <a:srgbClr val="000000"/>
                </a:solidFill>
                <a:latin typeface="Calibri"/>
              </a:rPr>
              <a:t> + x</a:t>
            </a:r>
            <a:r>
              <a:rPr sz="1000" b="0" i="0" baseline="-25000">
                <a:solidFill>
                  <a:srgbClr val="000000"/>
                </a:solidFill>
                <a:latin typeface="Calibri"/>
              </a:rPr>
              <a:t>3B</a:t>
            </a:r>
            <a:r>
              <a:rPr sz="1000" b="0" i="0">
                <a:solidFill>
                  <a:srgbClr val="000000"/>
                </a:solidFill>
                <a:latin typeface="Calibri"/>
              </a:rPr>
              <a:t> + x</a:t>
            </a:r>
            <a:r>
              <a:rPr sz="1000" b="0" i="0" baseline="-25000">
                <a:solidFill>
                  <a:srgbClr val="000000"/>
                </a:solidFill>
                <a:latin typeface="Calibri"/>
              </a:rPr>
              <a:t>3C</a:t>
            </a:r>
            <a:r>
              <a:rPr sz="1000" b="0" i="0">
                <a:solidFill>
                  <a:srgbClr val="000000"/>
                </a:solidFill>
                <a:latin typeface="Calibri"/>
              </a:rPr>
              <a:t> + x</a:t>
            </a:r>
            <a:r>
              <a:rPr sz="1000" b="0" i="0" baseline="-25000">
                <a:solidFill>
                  <a:srgbClr val="000000"/>
                </a:solidFill>
                <a:latin typeface="Calibri"/>
              </a:rPr>
              <a:t>3D</a:t>
            </a:r>
            <a:r>
              <a:rPr sz="1000" b="0" i="0">
                <a:solidFill>
                  <a:srgbClr val="000000"/>
                </a:solidFill>
                <a:latin typeface="Calibri"/>
              </a:rPr>
              <a:t> = 1</a:t>
            </a:r>
          </a:p>
          <a:p>
            <a:pPr algn="l"/>
            <a:r>
              <a:rPr sz="1000" b="0" i="0">
                <a:solidFill>
                  <a:srgbClr val="000000"/>
                </a:solidFill>
                <a:latin typeface="Calibri"/>
              </a:rPr>
              <a:t>   x</a:t>
            </a:r>
            <a:r>
              <a:rPr sz="1000" b="0" i="0" baseline="-25000">
                <a:solidFill>
                  <a:srgbClr val="000000"/>
                </a:solidFill>
                <a:latin typeface="Calibri"/>
              </a:rPr>
              <a:t>4A</a:t>
            </a:r>
            <a:r>
              <a:rPr sz="1000" b="0" i="0">
                <a:solidFill>
                  <a:srgbClr val="000000"/>
                </a:solidFill>
                <a:latin typeface="Calibri"/>
              </a:rPr>
              <a:t> + x</a:t>
            </a:r>
            <a:r>
              <a:rPr sz="1000" b="0" i="0" baseline="-25000">
                <a:solidFill>
                  <a:srgbClr val="000000"/>
                </a:solidFill>
                <a:latin typeface="Calibri"/>
              </a:rPr>
              <a:t>4B</a:t>
            </a:r>
            <a:r>
              <a:rPr sz="1000" b="0" i="0">
                <a:solidFill>
                  <a:srgbClr val="000000"/>
                </a:solidFill>
                <a:latin typeface="Calibri"/>
              </a:rPr>
              <a:t> + x</a:t>
            </a:r>
            <a:r>
              <a:rPr sz="1000" b="0" i="0" baseline="-25000">
                <a:solidFill>
                  <a:srgbClr val="000000"/>
                </a:solidFill>
                <a:latin typeface="Calibri"/>
              </a:rPr>
              <a:t>4C</a:t>
            </a:r>
            <a:r>
              <a:rPr sz="1000" b="0" i="0">
                <a:solidFill>
                  <a:srgbClr val="000000"/>
                </a:solidFill>
                <a:latin typeface="Calibri"/>
              </a:rPr>
              <a:t> + x</a:t>
            </a:r>
            <a:r>
              <a:rPr sz="1000" b="0" i="0" baseline="-25000">
                <a:solidFill>
                  <a:srgbClr val="000000"/>
                </a:solidFill>
                <a:latin typeface="Calibri"/>
              </a:rPr>
              <a:t>4D</a:t>
            </a:r>
            <a:r>
              <a:rPr sz="1000" b="0" i="0">
                <a:solidFill>
                  <a:srgbClr val="000000"/>
                </a:solidFill>
                <a:latin typeface="Calibri"/>
              </a:rPr>
              <a:t> = 1</a:t>
            </a:r>
          </a:p>
          <a:p>
            <a:pPr algn="l"/>
            <a:r>
              <a:rPr sz="1000" b="0" i="0">
                <a:solidFill>
                  <a:srgbClr val="000000"/>
                </a:solidFill>
                <a:latin typeface="Calibri"/>
              </a:rPr>
              <a:t>   x</a:t>
            </a:r>
            <a:r>
              <a:rPr sz="1000" b="0" i="0" baseline="-25000">
                <a:solidFill>
                  <a:srgbClr val="000000"/>
                </a:solidFill>
                <a:latin typeface="Calibri"/>
              </a:rPr>
              <a:t>1A</a:t>
            </a:r>
            <a:r>
              <a:rPr sz="1000" b="0" i="0">
                <a:solidFill>
                  <a:srgbClr val="000000"/>
                </a:solidFill>
                <a:latin typeface="Calibri"/>
              </a:rPr>
              <a:t> + x</a:t>
            </a:r>
            <a:r>
              <a:rPr sz="1000" b="0" i="0" baseline="-25000">
                <a:solidFill>
                  <a:srgbClr val="000000"/>
                </a:solidFill>
                <a:latin typeface="Calibri"/>
              </a:rPr>
              <a:t>2A</a:t>
            </a:r>
            <a:r>
              <a:rPr sz="1000" b="0" i="0">
                <a:solidFill>
                  <a:srgbClr val="000000"/>
                </a:solidFill>
                <a:latin typeface="Calibri"/>
              </a:rPr>
              <a:t> + x</a:t>
            </a:r>
            <a:r>
              <a:rPr sz="1000" b="0" i="0" baseline="-25000">
                <a:solidFill>
                  <a:srgbClr val="000000"/>
                </a:solidFill>
                <a:latin typeface="Calibri"/>
              </a:rPr>
              <a:t>3A</a:t>
            </a:r>
            <a:r>
              <a:rPr sz="1000" b="0" i="0">
                <a:solidFill>
                  <a:srgbClr val="000000"/>
                </a:solidFill>
                <a:latin typeface="Calibri"/>
              </a:rPr>
              <a:t> + x</a:t>
            </a:r>
            <a:r>
              <a:rPr sz="1000" b="0" i="0" baseline="-25000">
                <a:solidFill>
                  <a:srgbClr val="000000"/>
                </a:solidFill>
                <a:latin typeface="Calibri"/>
              </a:rPr>
              <a:t>4A</a:t>
            </a:r>
            <a:r>
              <a:rPr sz="1000" b="0" i="0">
                <a:solidFill>
                  <a:srgbClr val="000000"/>
                </a:solidFill>
                <a:latin typeface="Calibri"/>
              </a:rPr>
              <a:t> = 1</a:t>
            </a:r>
          </a:p>
          <a:p>
            <a:pPr algn="l"/>
            <a:r>
              <a:rPr sz="1000" b="0" i="0">
                <a:solidFill>
                  <a:srgbClr val="000000"/>
                </a:solidFill>
                <a:latin typeface="Calibri"/>
              </a:rPr>
              <a:t>   x</a:t>
            </a:r>
            <a:r>
              <a:rPr sz="1000" b="0" i="0" baseline="-25000">
                <a:solidFill>
                  <a:srgbClr val="000000"/>
                </a:solidFill>
                <a:latin typeface="Calibri"/>
              </a:rPr>
              <a:t>1B</a:t>
            </a:r>
            <a:r>
              <a:rPr sz="1000" b="0" i="0">
                <a:solidFill>
                  <a:srgbClr val="000000"/>
                </a:solidFill>
                <a:latin typeface="Calibri"/>
              </a:rPr>
              <a:t> + x</a:t>
            </a:r>
            <a:r>
              <a:rPr sz="1000" b="0" i="0" baseline="-25000">
                <a:solidFill>
                  <a:srgbClr val="000000"/>
                </a:solidFill>
                <a:latin typeface="Calibri"/>
              </a:rPr>
              <a:t>2B</a:t>
            </a:r>
            <a:r>
              <a:rPr sz="1000" b="0" i="0">
                <a:solidFill>
                  <a:srgbClr val="000000"/>
                </a:solidFill>
                <a:latin typeface="Calibri"/>
              </a:rPr>
              <a:t> + x</a:t>
            </a:r>
            <a:r>
              <a:rPr sz="1000" b="0" i="0" baseline="-25000">
                <a:solidFill>
                  <a:srgbClr val="000000"/>
                </a:solidFill>
                <a:latin typeface="Calibri"/>
              </a:rPr>
              <a:t>3B</a:t>
            </a:r>
            <a:r>
              <a:rPr sz="1000" b="0" i="0">
                <a:solidFill>
                  <a:srgbClr val="000000"/>
                </a:solidFill>
                <a:latin typeface="Calibri"/>
              </a:rPr>
              <a:t> + x</a:t>
            </a:r>
            <a:r>
              <a:rPr sz="1000" b="0" i="0" baseline="-25000">
                <a:solidFill>
                  <a:srgbClr val="000000"/>
                </a:solidFill>
                <a:latin typeface="Calibri"/>
              </a:rPr>
              <a:t>4B</a:t>
            </a:r>
            <a:r>
              <a:rPr sz="1000" b="0" i="0">
                <a:solidFill>
                  <a:srgbClr val="000000"/>
                </a:solidFill>
                <a:latin typeface="Calibri"/>
              </a:rPr>
              <a:t> = 1</a:t>
            </a:r>
          </a:p>
          <a:p>
            <a:pPr algn="l"/>
            <a:r>
              <a:rPr sz="1000" b="0" i="0">
                <a:solidFill>
                  <a:srgbClr val="000000"/>
                </a:solidFill>
                <a:latin typeface="Calibri"/>
              </a:rPr>
              <a:t>   x</a:t>
            </a:r>
            <a:r>
              <a:rPr sz="1000" b="0" i="0" baseline="-25000">
                <a:solidFill>
                  <a:srgbClr val="000000"/>
                </a:solidFill>
                <a:latin typeface="Calibri"/>
              </a:rPr>
              <a:t>1C</a:t>
            </a:r>
            <a:r>
              <a:rPr sz="1000" b="0" i="0">
                <a:solidFill>
                  <a:srgbClr val="000000"/>
                </a:solidFill>
                <a:latin typeface="Calibri"/>
              </a:rPr>
              <a:t> + x</a:t>
            </a:r>
            <a:r>
              <a:rPr sz="1000" b="0" i="0" baseline="-25000">
                <a:solidFill>
                  <a:srgbClr val="000000"/>
                </a:solidFill>
                <a:latin typeface="Calibri"/>
              </a:rPr>
              <a:t>2C</a:t>
            </a:r>
            <a:r>
              <a:rPr sz="1000" b="0" i="0">
                <a:solidFill>
                  <a:srgbClr val="000000"/>
                </a:solidFill>
                <a:latin typeface="Calibri"/>
              </a:rPr>
              <a:t> + x</a:t>
            </a:r>
            <a:r>
              <a:rPr sz="1000" b="0" i="0" baseline="-25000">
                <a:solidFill>
                  <a:srgbClr val="000000"/>
                </a:solidFill>
                <a:latin typeface="Calibri"/>
              </a:rPr>
              <a:t>3C</a:t>
            </a:r>
            <a:r>
              <a:rPr sz="1000" b="0" i="0">
                <a:solidFill>
                  <a:srgbClr val="000000"/>
                </a:solidFill>
                <a:latin typeface="Calibri"/>
              </a:rPr>
              <a:t> + x</a:t>
            </a:r>
            <a:r>
              <a:rPr sz="1000" b="0" i="0" baseline="-25000">
                <a:solidFill>
                  <a:srgbClr val="000000"/>
                </a:solidFill>
                <a:latin typeface="Calibri"/>
              </a:rPr>
              <a:t>4C</a:t>
            </a:r>
            <a:r>
              <a:rPr sz="1000" b="0" i="0">
                <a:solidFill>
                  <a:srgbClr val="000000"/>
                </a:solidFill>
                <a:latin typeface="Calibri"/>
              </a:rPr>
              <a:t> = 1</a:t>
            </a:r>
          </a:p>
          <a:p>
            <a:pPr algn="l"/>
            <a:r>
              <a:rPr sz="1000" b="0" i="0">
                <a:solidFill>
                  <a:srgbClr val="000000"/>
                </a:solidFill>
                <a:latin typeface="Calibri"/>
              </a:rPr>
              <a:t>   x</a:t>
            </a:r>
            <a:r>
              <a:rPr sz="1000" b="0" i="0" baseline="-25000">
                <a:solidFill>
                  <a:srgbClr val="000000"/>
                </a:solidFill>
                <a:latin typeface="Calibri"/>
              </a:rPr>
              <a:t>1D</a:t>
            </a:r>
            <a:r>
              <a:rPr sz="1000" b="0" i="0">
                <a:solidFill>
                  <a:srgbClr val="000000"/>
                </a:solidFill>
                <a:latin typeface="Calibri"/>
              </a:rPr>
              <a:t> + x</a:t>
            </a:r>
            <a:r>
              <a:rPr sz="1000" b="0" i="0" baseline="-25000">
                <a:solidFill>
                  <a:srgbClr val="000000"/>
                </a:solidFill>
                <a:latin typeface="Calibri"/>
              </a:rPr>
              <a:t>2D</a:t>
            </a:r>
            <a:r>
              <a:rPr sz="1000" b="0" i="0">
                <a:solidFill>
                  <a:srgbClr val="000000"/>
                </a:solidFill>
                <a:latin typeface="Calibri"/>
              </a:rPr>
              <a:t> + x</a:t>
            </a:r>
            <a:r>
              <a:rPr sz="1000" b="0" i="0" baseline="-25000">
                <a:solidFill>
                  <a:srgbClr val="000000"/>
                </a:solidFill>
                <a:latin typeface="Calibri"/>
              </a:rPr>
              <a:t>3D</a:t>
            </a:r>
            <a:r>
              <a:rPr sz="1000" b="0" i="0">
                <a:solidFill>
                  <a:srgbClr val="000000"/>
                </a:solidFill>
                <a:latin typeface="Calibri"/>
              </a:rPr>
              <a:t> + x</a:t>
            </a:r>
            <a:r>
              <a:rPr sz="1000" b="0" i="0" baseline="-25000">
                <a:solidFill>
                  <a:srgbClr val="000000"/>
                </a:solidFill>
                <a:latin typeface="Calibri"/>
              </a:rPr>
              <a:t>4D</a:t>
            </a:r>
            <a:r>
              <a:rPr sz="1000" b="0" i="0">
                <a:solidFill>
                  <a:srgbClr val="000000"/>
                </a:solidFill>
                <a:latin typeface="Calibri"/>
              </a:rPr>
              <a:t> =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