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9718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Allocation Problems</a:t>
            </a:r>
          </a:p>
        </p:txBody>
      </p:sp>
      <p:sp>
        <p:nvSpPr>
          <p:cNvPr id="3" name="TextBox 2"/>
          <p:cNvSpPr txBox="1"/>
          <p:nvPr/>
        </p:nvSpPr>
        <p:spPr>
          <a:xfrm>
            <a:off x="2310286"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Decision 2 Chapter 2</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2D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Managing Incomplete Data</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2D</a:t>
            </a:r>
          </a:p>
        </p:txBody>
      </p:sp>
      <p:sp>
        <p:nvSpPr>
          <p:cNvPr id="4" name="TextBox 3"/>
          <p:cNvSpPr txBox="1"/>
          <p:nvPr/>
        </p:nvSpPr>
        <p:spPr>
          <a:xfrm>
            <a:off x="250000" y="1000000"/>
            <a:ext cx="3300000" cy="5000000"/>
          </a:xfrm>
          <a:prstGeom prst="rect">
            <a:avLst/>
          </a:prstGeom>
          <a:noFill/>
        </p:spPr>
        <p:txBody>
          <a:bodyPr wrap="square" anchor="t" lIns="45720" rIns="45720">
            <a:spAutoFit/>
          </a:bodyPr>
          <a:lstStyle/>
          <a:p>
            <a:pPr algn="ctr"/>
            <a:r>
              <a:rPr sz="1100" b="1" i="0">
                <a:solidFill>
                  <a:srgbClr val="000000"/>
                </a:solidFill>
                <a:latin typeface="Calibri"/>
              </a:rPr>
              <a:t>You can adapt the Hungarian algorithm to manage incomplete data</a:t>
            </a:r>
          </a:p>
          <a:p>
            <a:pPr algn="ctr"/>
            <a:r>
              <a:rPr sz="1100" b="0" i="0">
                <a:solidFill>
                  <a:srgbClr val="000000"/>
                </a:solidFill>
                <a:latin typeface="Calibri"/>
              </a:rPr>
              <a:t/>
            </a:r>
          </a:p>
          <a:p>
            <a:pPr algn="ctr"/>
            <a:r>
              <a:rPr sz="1100" b="0" i="0">
                <a:solidFill>
                  <a:srgbClr val="000000"/>
                </a:solidFill>
                <a:latin typeface="Calibri"/>
              </a:rPr>
              <a:t>If it is not possible to assign a task to a given person, enter a large value into the matrix at the appropriate place</a:t>
            </a:r>
          </a:p>
          <a:p>
            <a:pPr algn="ctr"/>
            <a:r>
              <a:rPr sz="1100" b="0" i="0">
                <a:solidFill>
                  <a:srgbClr val="000000"/>
                </a:solidFill>
                <a:latin typeface="Calibri"/>
              </a:rPr>
              <a:t/>
            </a:r>
          </a:p>
          <a:p>
            <a:pPr algn="ctr"/>
            <a:r>
              <a:rPr sz="1100" b="0" i="0">
                <a:solidFill>
                  <a:srgbClr val="000000"/>
                </a:solidFill>
                <a:latin typeface="Calibri"/>
              </a:rPr>
              <a:t>This makes these particular assignments ‘unattractive’</a:t>
            </a:r>
          </a:p>
          <a:p>
            <a:pPr algn="ctr"/>
            <a:r>
              <a:rPr sz="1100" b="0" i="0">
                <a:solidFill>
                  <a:srgbClr val="000000"/>
                </a:solidFill>
                <a:latin typeface="Calibri"/>
              </a:rPr>
              <a:t/>
            </a:r>
          </a:p>
          <a:p>
            <a:pPr algn="ctr"/>
            <a:r>
              <a:rPr sz="1100" b="0" i="0">
                <a:solidFill>
                  <a:srgbClr val="000000"/>
                </a:solidFill>
                <a:latin typeface="Calibri"/>
              </a:rPr>
              <a:t>The large number is usually found by (at least) doubling the largest entry</a:t>
            </a:r>
          </a:p>
        </p:txBody>
      </p:sp>
      <p:sp>
        <p:nvSpPr>
          <p:cNvPr id="5" name="TextBox 4"/>
          <p:cNvSpPr txBox="1"/>
          <p:nvPr/>
        </p:nvSpPr>
        <p:spPr>
          <a:xfrm>
            <a:off x="3750000" y="1000000"/>
            <a:ext cx="5150000" cy="1000000"/>
          </a:xfrm>
          <a:prstGeom prst="rect">
            <a:avLst/>
          </a:prstGeom>
          <a:noFill/>
        </p:spPr>
        <p:txBody>
          <a:bodyPr wrap="square" anchor="t" lIns="45720" rIns="45720">
            <a:spAutoFit/>
          </a:bodyPr>
          <a:lstStyle/>
          <a:p>
            <a:pPr algn="l"/>
            <a:r>
              <a:rPr sz="1000" b="0" i="0">
                <a:solidFill>
                  <a:srgbClr val="000000"/>
                </a:solidFill>
                <a:latin typeface="Calibri"/>
              </a:rPr>
              <a:t>An agency needs to assign four relief chefs Denis, Hilary, Robert and Trudy to four restaurants serving Chinese, French, Indian and Italian food. The table shows the travelling expenses, in pounds, that will be paid to each chef. Some of the chefs cannot work in some of the restaurants. Use the Hungarian algorithm, reducing rows first, to obtain an allocation that minimises the total travelling expenses paid.</a:t>
            </a:r>
          </a:p>
        </p:txBody>
      </p:sp>
      <p:sp>
        <p:nvSpPr>
          <p:cNvPr id="6" name="Rectangle 5"/>
          <p:cNvSpPr/>
          <p:nvPr/>
        </p:nvSpPr>
        <p:spPr>
          <a:xfrm>
            <a:off x="5050000" y="2020000"/>
            <a:ext cx="62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
            </a:r>
          </a:p>
        </p:txBody>
      </p:sp>
      <p:sp>
        <p:nvSpPr>
          <p:cNvPr id="7" name="Rectangle 6"/>
          <p:cNvSpPr/>
          <p:nvPr/>
        </p:nvSpPr>
        <p:spPr>
          <a:xfrm>
            <a:off x="5670000" y="2020000"/>
            <a:ext cx="47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New Dell</a:t>
            </a:r>
          </a:p>
          <a:p>
            <a:pPr algn="ctr"/>
            <a:r>
              <a:rPr sz="800" b="1" i="0">
                <a:solidFill>
                  <a:srgbClr val="000000"/>
                </a:solidFill>
                <a:latin typeface="Calibri"/>
              </a:rPr>
              <a:t>(Chinese)</a:t>
            </a:r>
          </a:p>
        </p:txBody>
      </p:sp>
      <p:sp>
        <p:nvSpPr>
          <p:cNvPr id="8" name="Rectangle 7"/>
          <p:cNvSpPr/>
          <p:nvPr/>
        </p:nvSpPr>
        <p:spPr>
          <a:xfrm>
            <a:off x="6140000" y="2020000"/>
            <a:ext cx="47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Aye Full</a:t>
            </a:r>
          </a:p>
          <a:p>
            <a:pPr algn="ctr"/>
            <a:r>
              <a:rPr sz="800" b="1" i="0">
                <a:solidFill>
                  <a:srgbClr val="000000"/>
                </a:solidFill>
                <a:latin typeface="Calibri"/>
              </a:rPr>
              <a:t>Tower</a:t>
            </a:r>
          </a:p>
        </p:txBody>
      </p:sp>
      <p:sp>
        <p:nvSpPr>
          <p:cNvPr id="9" name="Rectangle 8"/>
          <p:cNvSpPr/>
          <p:nvPr/>
        </p:nvSpPr>
        <p:spPr>
          <a:xfrm>
            <a:off x="6610000" y="2020000"/>
            <a:ext cx="47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Hows a</a:t>
            </a:r>
          </a:p>
          <a:p>
            <a:pPr algn="ctr"/>
            <a:r>
              <a:rPr sz="800" b="1" i="0">
                <a:solidFill>
                  <a:srgbClr val="000000"/>
                </a:solidFill>
                <a:latin typeface="Calibri"/>
              </a:rPr>
              <a:t>Curry</a:t>
            </a:r>
          </a:p>
        </p:txBody>
      </p:sp>
      <p:sp>
        <p:nvSpPr>
          <p:cNvPr id="10" name="Rectangle 9"/>
          <p:cNvSpPr/>
          <p:nvPr/>
        </p:nvSpPr>
        <p:spPr>
          <a:xfrm>
            <a:off x="7080000" y="2020000"/>
            <a:ext cx="47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Piece a</a:t>
            </a:r>
          </a:p>
          <a:p>
            <a:pPr algn="ctr"/>
            <a:r>
              <a:rPr sz="800" b="1" i="0">
                <a:solidFill>
                  <a:srgbClr val="000000"/>
                </a:solidFill>
                <a:latin typeface="Calibri"/>
              </a:rPr>
              <a:t>Pasta</a:t>
            </a:r>
          </a:p>
        </p:txBody>
      </p:sp>
      <p:sp>
        <p:nvSpPr>
          <p:cNvPr id="11" name="Rectangle 10"/>
          <p:cNvSpPr/>
          <p:nvPr/>
        </p:nvSpPr>
        <p:spPr>
          <a:xfrm>
            <a:off x="5050000" y="244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Denis</a:t>
            </a:r>
          </a:p>
        </p:txBody>
      </p:sp>
      <p:sp>
        <p:nvSpPr>
          <p:cNvPr id="12" name="Rectangle 11"/>
          <p:cNvSpPr/>
          <p:nvPr/>
        </p:nvSpPr>
        <p:spPr>
          <a:xfrm>
            <a:off x="5670000" y="244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a:t>
            </a:r>
          </a:p>
        </p:txBody>
      </p:sp>
      <p:sp>
        <p:nvSpPr>
          <p:cNvPr id="13" name="Rectangle 12"/>
          <p:cNvSpPr/>
          <p:nvPr/>
        </p:nvSpPr>
        <p:spPr>
          <a:xfrm>
            <a:off x="6140000" y="244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27</a:t>
            </a:r>
          </a:p>
        </p:txBody>
      </p:sp>
      <p:sp>
        <p:nvSpPr>
          <p:cNvPr id="14" name="Rectangle 13"/>
          <p:cNvSpPr/>
          <p:nvPr/>
        </p:nvSpPr>
        <p:spPr>
          <a:xfrm>
            <a:off x="6610000" y="244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15</a:t>
            </a:r>
          </a:p>
        </p:txBody>
      </p:sp>
      <p:sp>
        <p:nvSpPr>
          <p:cNvPr id="15" name="Rectangle 14"/>
          <p:cNvSpPr/>
          <p:nvPr/>
        </p:nvSpPr>
        <p:spPr>
          <a:xfrm>
            <a:off x="7080000" y="244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40</a:t>
            </a:r>
          </a:p>
        </p:txBody>
      </p:sp>
      <p:sp>
        <p:nvSpPr>
          <p:cNvPr id="16" name="Rectangle 15"/>
          <p:cNvSpPr/>
          <p:nvPr/>
        </p:nvSpPr>
        <p:spPr>
          <a:xfrm>
            <a:off x="5050000" y="265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Hilary</a:t>
            </a:r>
          </a:p>
        </p:txBody>
      </p:sp>
      <p:sp>
        <p:nvSpPr>
          <p:cNvPr id="17" name="Rectangle 16"/>
          <p:cNvSpPr/>
          <p:nvPr/>
        </p:nvSpPr>
        <p:spPr>
          <a:xfrm>
            <a:off x="5670000" y="265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14</a:t>
            </a:r>
          </a:p>
        </p:txBody>
      </p:sp>
      <p:sp>
        <p:nvSpPr>
          <p:cNvPr id="18" name="Rectangle 17"/>
          <p:cNvSpPr/>
          <p:nvPr/>
        </p:nvSpPr>
        <p:spPr>
          <a:xfrm>
            <a:off x="6140000" y="265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21</a:t>
            </a:r>
          </a:p>
        </p:txBody>
      </p:sp>
      <p:sp>
        <p:nvSpPr>
          <p:cNvPr id="19" name="Rectangle 18"/>
          <p:cNvSpPr/>
          <p:nvPr/>
        </p:nvSpPr>
        <p:spPr>
          <a:xfrm>
            <a:off x="6610000" y="265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17</a:t>
            </a:r>
          </a:p>
        </p:txBody>
      </p:sp>
      <p:sp>
        <p:nvSpPr>
          <p:cNvPr id="20" name="Rectangle 19"/>
          <p:cNvSpPr/>
          <p:nvPr/>
        </p:nvSpPr>
        <p:spPr>
          <a:xfrm>
            <a:off x="7080000" y="265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13</a:t>
            </a:r>
          </a:p>
        </p:txBody>
      </p:sp>
      <p:sp>
        <p:nvSpPr>
          <p:cNvPr id="21" name="Rectangle 20"/>
          <p:cNvSpPr/>
          <p:nvPr/>
        </p:nvSpPr>
        <p:spPr>
          <a:xfrm>
            <a:off x="5050000" y="286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Robert</a:t>
            </a:r>
          </a:p>
        </p:txBody>
      </p:sp>
      <p:sp>
        <p:nvSpPr>
          <p:cNvPr id="22" name="Rectangle 21"/>
          <p:cNvSpPr/>
          <p:nvPr/>
        </p:nvSpPr>
        <p:spPr>
          <a:xfrm>
            <a:off x="5670000" y="286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20</a:t>
            </a:r>
          </a:p>
        </p:txBody>
      </p:sp>
      <p:sp>
        <p:nvSpPr>
          <p:cNvPr id="23" name="Rectangle 22"/>
          <p:cNvSpPr/>
          <p:nvPr/>
        </p:nvSpPr>
        <p:spPr>
          <a:xfrm>
            <a:off x="6140000" y="286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a:t>
            </a:r>
          </a:p>
        </p:txBody>
      </p:sp>
      <p:sp>
        <p:nvSpPr>
          <p:cNvPr id="24" name="Rectangle 23"/>
          <p:cNvSpPr/>
          <p:nvPr/>
        </p:nvSpPr>
        <p:spPr>
          <a:xfrm>
            <a:off x="6610000" y="286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13</a:t>
            </a:r>
          </a:p>
        </p:txBody>
      </p:sp>
      <p:sp>
        <p:nvSpPr>
          <p:cNvPr id="25" name="Rectangle 24"/>
          <p:cNvSpPr/>
          <p:nvPr/>
        </p:nvSpPr>
        <p:spPr>
          <a:xfrm>
            <a:off x="7080000" y="286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a:t>
            </a:r>
          </a:p>
        </p:txBody>
      </p:sp>
      <p:sp>
        <p:nvSpPr>
          <p:cNvPr id="26" name="Rectangle 25"/>
          <p:cNvSpPr/>
          <p:nvPr/>
        </p:nvSpPr>
        <p:spPr>
          <a:xfrm>
            <a:off x="5050000" y="307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Trudy</a:t>
            </a:r>
          </a:p>
        </p:txBody>
      </p:sp>
      <p:sp>
        <p:nvSpPr>
          <p:cNvPr id="27" name="Rectangle 26"/>
          <p:cNvSpPr/>
          <p:nvPr/>
        </p:nvSpPr>
        <p:spPr>
          <a:xfrm>
            <a:off x="5670000" y="307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14</a:t>
            </a:r>
          </a:p>
        </p:txBody>
      </p:sp>
      <p:sp>
        <p:nvSpPr>
          <p:cNvPr id="28" name="Rectangle 27"/>
          <p:cNvSpPr/>
          <p:nvPr/>
        </p:nvSpPr>
        <p:spPr>
          <a:xfrm>
            <a:off x="6140000" y="307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24</a:t>
            </a:r>
          </a:p>
        </p:txBody>
      </p:sp>
      <p:sp>
        <p:nvSpPr>
          <p:cNvPr id="29" name="Rectangle 28"/>
          <p:cNvSpPr/>
          <p:nvPr/>
        </p:nvSpPr>
        <p:spPr>
          <a:xfrm>
            <a:off x="6610000" y="307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10</a:t>
            </a:r>
          </a:p>
        </p:txBody>
      </p:sp>
      <p:sp>
        <p:nvSpPr>
          <p:cNvPr id="30" name="Rectangle 29"/>
          <p:cNvSpPr/>
          <p:nvPr/>
        </p:nvSpPr>
        <p:spPr>
          <a:xfrm>
            <a:off x="7080000" y="307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30</a:t>
            </a:r>
          </a:p>
        </p:txBody>
      </p:sp>
      <p:sp>
        <p:nvSpPr>
          <p:cNvPr id="31" name="TextBox 30"/>
          <p:cNvSpPr txBox="1"/>
          <p:nvPr/>
        </p:nvSpPr>
        <p:spPr>
          <a:xfrm>
            <a:off x="3720000" y="3250000"/>
            <a:ext cx="2500000" cy="230000"/>
          </a:xfrm>
          <a:prstGeom prst="rect">
            <a:avLst/>
          </a:prstGeom>
          <a:noFill/>
        </p:spPr>
        <p:txBody>
          <a:bodyPr wrap="square" anchor="t" lIns="45720" rIns="45720">
            <a:spAutoFit/>
          </a:bodyPr>
          <a:lstStyle/>
          <a:p>
            <a:pPr algn="l"/>
            <a:r>
              <a:rPr sz="1000" b="0" i="0">
                <a:solidFill>
                  <a:srgbClr val="000000"/>
                </a:solidFill>
                <a:latin typeface="Calibri"/>
              </a:rPr>
              <a:t>Replace each forbidden allocation with 100</a:t>
            </a:r>
          </a:p>
        </p:txBody>
      </p:sp>
      <p:sp>
        <p:nvSpPr>
          <p:cNvPr id="32" name="Rectangle 31"/>
          <p:cNvSpPr/>
          <p:nvPr/>
        </p:nvSpPr>
        <p:spPr>
          <a:xfrm>
            <a:off x="3750000" y="3480000"/>
            <a:ext cx="62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
            </a:r>
          </a:p>
        </p:txBody>
      </p:sp>
      <p:sp>
        <p:nvSpPr>
          <p:cNvPr id="33" name="Rectangle 32"/>
          <p:cNvSpPr/>
          <p:nvPr/>
        </p:nvSpPr>
        <p:spPr>
          <a:xfrm>
            <a:off x="4370000" y="3480000"/>
            <a:ext cx="47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New Dell</a:t>
            </a:r>
          </a:p>
          <a:p>
            <a:pPr algn="ctr"/>
            <a:r>
              <a:rPr sz="800" b="1" i="0">
                <a:solidFill>
                  <a:srgbClr val="000000"/>
                </a:solidFill>
                <a:latin typeface="Calibri"/>
              </a:rPr>
              <a:t>(Chinese)</a:t>
            </a:r>
          </a:p>
        </p:txBody>
      </p:sp>
      <p:sp>
        <p:nvSpPr>
          <p:cNvPr id="34" name="Rectangle 33"/>
          <p:cNvSpPr/>
          <p:nvPr/>
        </p:nvSpPr>
        <p:spPr>
          <a:xfrm>
            <a:off x="4840000" y="3480000"/>
            <a:ext cx="47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Aye Full</a:t>
            </a:r>
          </a:p>
          <a:p>
            <a:pPr algn="ctr"/>
            <a:r>
              <a:rPr sz="800" b="1" i="0">
                <a:solidFill>
                  <a:srgbClr val="000000"/>
                </a:solidFill>
                <a:latin typeface="Calibri"/>
              </a:rPr>
              <a:t>Tower</a:t>
            </a:r>
          </a:p>
        </p:txBody>
      </p:sp>
      <p:sp>
        <p:nvSpPr>
          <p:cNvPr id="35" name="Rectangle 34"/>
          <p:cNvSpPr/>
          <p:nvPr/>
        </p:nvSpPr>
        <p:spPr>
          <a:xfrm>
            <a:off x="5310000" y="3480000"/>
            <a:ext cx="47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Hows a</a:t>
            </a:r>
          </a:p>
          <a:p>
            <a:pPr algn="ctr"/>
            <a:r>
              <a:rPr sz="800" b="1" i="0">
                <a:solidFill>
                  <a:srgbClr val="000000"/>
                </a:solidFill>
                <a:latin typeface="Calibri"/>
              </a:rPr>
              <a:t>Curry</a:t>
            </a:r>
          </a:p>
        </p:txBody>
      </p:sp>
      <p:sp>
        <p:nvSpPr>
          <p:cNvPr id="36" name="Rectangle 35"/>
          <p:cNvSpPr/>
          <p:nvPr/>
        </p:nvSpPr>
        <p:spPr>
          <a:xfrm>
            <a:off x="5780000" y="3480000"/>
            <a:ext cx="47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Piece a</a:t>
            </a:r>
          </a:p>
          <a:p>
            <a:pPr algn="ctr"/>
            <a:r>
              <a:rPr sz="800" b="1" i="0">
                <a:solidFill>
                  <a:srgbClr val="000000"/>
                </a:solidFill>
                <a:latin typeface="Calibri"/>
              </a:rPr>
              <a:t>Pasta</a:t>
            </a:r>
          </a:p>
        </p:txBody>
      </p:sp>
      <p:sp>
        <p:nvSpPr>
          <p:cNvPr id="37" name="Rectangle 36"/>
          <p:cNvSpPr/>
          <p:nvPr/>
        </p:nvSpPr>
        <p:spPr>
          <a:xfrm>
            <a:off x="3750000" y="390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Denis</a:t>
            </a:r>
          </a:p>
        </p:txBody>
      </p:sp>
      <p:sp>
        <p:nvSpPr>
          <p:cNvPr id="38" name="Rectangle 37"/>
          <p:cNvSpPr/>
          <p:nvPr/>
        </p:nvSpPr>
        <p:spPr>
          <a:xfrm>
            <a:off x="4370000" y="390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FF0000"/>
                </a:solidFill>
                <a:latin typeface="Calibri"/>
              </a:rPr>
              <a:t>100</a:t>
            </a:r>
          </a:p>
        </p:txBody>
      </p:sp>
      <p:sp>
        <p:nvSpPr>
          <p:cNvPr id="39" name="Rectangle 38"/>
          <p:cNvSpPr/>
          <p:nvPr/>
        </p:nvSpPr>
        <p:spPr>
          <a:xfrm>
            <a:off x="4840000" y="390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27</a:t>
            </a:r>
          </a:p>
        </p:txBody>
      </p:sp>
      <p:sp>
        <p:nvSpPr>
          <p:cNvPr id="40" name="Rectangle 39"/>
          <p:cNvSpPr/>
          <p:nvPr/>
        </p:nvSpPr>
        <p:spPr>
          <a:xfrm>
            <a:off x="5310000" y="390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15</a:t>
            </a:r>
          </a:p>
        </p:txBody>
      </p:sp>
      <p:sp>
        <p:nvSpPr>
          <p:cNvPr id="41" name="Rectangle 40"/>
          <p:cNvSpPr/>
          <p:nvPr/>
        </p:nvSpPr>
        <p:spPr>
          <a:xfrm>
            <a:off x="5780000" y="390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40</a:t>
            </a:r>
          </a:p>
        </p:txBody>
      </p:sp>
      <p:sp>
        <p:nvSpPr>
          <p:cNvPr id="42" name="Rectangle 41"/>
          <p:cNvSpPr/>
          <p:nvPr/>
        </p:nvSpPr>
        <p:spPr>
          <a:xfrm>
            <a:off x="3750000" y="411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Hilary</a:t>
            </a:r>
          </a:p>
        </p:txBody>
      </p:sp>
      <p:sp>
        <p:nvSpPr>
          <p:cNvPr id="43" name="Rectangle 42"/>
          <p:cNvSpPr/>
          <p:nvPr/>
        </p:nvSpPr>
        <p:spPr>
          <a:xfrm>
            <a:off x="4370000" y="411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14</a:t>
            </a:r>
          </a:p>
        </p:txBody>
      </p:sp>
      <p:sp>
        <p:nvSpPr>
          <p:cNvPr id="44" name="Rectangle 43"/>
          <p:cNvSpPr/>
          <p:nvPr/>
        </p:nvSpPr>
        <p:spPr>
          <a:xfrm>
            <a:off x="4840000" y="411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21</a:t>
            </a:r>
          </a:p>
        </p:txBody>
      </p:sp>
      <p:sp>
        <p:nvSpPr>
          <p:cNvPr id="45" name="Rectangle 44"/>
          <p:cNvSpPr/>
          <p:nvPr/>
        </p:nvSpPr>
        <p:spPr>
          <a:xfrm>
            <a:off x="5310000" y="411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17</a:t>
            </a:r>
          </a:p>
        </p:txBody>
      </p:sp>
      <p:sp>
        <p:nvSpPr>
          <p:cNvPr id="46" name="Rectangle 45"/>
          <p:cNvSpPr/>
          <p:nvPr/>
        </p:nvSpPr>
        <p:spPr>
          <a:xfrm>
            <a:off x="5780000" y="411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13</a:t>
            </a:r>
          </a:p>
        </p:txBody>
      </p:sp>
      <p:sp>
        <p:nvSpPr>
          <p:cNvPr id="47" name="Rectangle 46"/>
          <p:cNvSpPr/>
          <p:nvPr/>
        </p:nvSpPr>
        <p:spPr>
          <a:xfrm>
            <a:off x="3750000" y="432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Robert</a:t>
            </a:r>
          </a:p>
        </p:txBody>
      </p:sp>
      <p:sp>
        <p:nvSpPr>
          <p:cNvPr id="48" name="Rectangle 47"/>
          <p:cNvSpPr/>
          <p:nvPr/>
        </p:nvSpPr>
        <p:spPr>
          <a:xfrm>
            <a:off x="4370000" y="432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20</a:t>
            </a:r>
          </a:p>
        </p:txBody>
      </p:sp>
      <p:sp>
        <p:nvSpPr>
          <p:cNvPr id="49" name="Rectangle 48"/>
          <p:cNvSpPr/>
          <p:nvPr/>
        </p:nvSpPr>
        <p:spPr>
          <a:xfrm>
            <a:off x="4840000" y="432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FF0000"/>
                </a:solidFill>
                <a:latin typeface="Calibri"/>
              </a:rPr>
              <a:t>100</a:t>
            </a:r>
          </a:p>
        </p:txBody>
      </p:sp>
      <p:sp>
        <p:nvSpPr>
          <p:cNvPr id="50" name="Rectangle 49"/>
          <p:cNvSpPr/>
          <p:nvPr/>
        </p:nvSpPr>
        <p:spPr>
          <a:xfrm>
            <a:off x="5310000" y="432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13</a:t>
            </a:r>
          </a:p>
        </p:txBody>
      </p:sp>
      <p:sp>
        <p:nvSpPr>
          <p:cNvPr id="51" name="Rectangle 50"/>
          <p:cNvSpPr/>
          <p:nvPr/>
        </p:nvSpPr>
        <p:spPr>
          <a:xfrm>
            <a:off x="5780000" y="432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FF0000"/>
                </a:solidFill>
                <a:latin typeface="Calibri"/>
              </a:rPr>
              <a:t>100</a:t>
            </a:r>
          </a:p>
        </p:txBody>
      </p:sp>
      <p:sp>
        <p:nvSpPr>
          <p:cNvPr id="52" name="Rectangle 51"/>
          <p:cNvSpPr/>
          <p:nvPr/>
        </p:nvSpPr>
        <p:spPr>
          <a:xfrm>
            <a:off x="3750000" y="453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Trudy</a:t>
            </a:r>
          </a:p>
        </p:txBody>
      </p:sp>
      <p:sp>
        <p:nvSpPr>
          <p:cNvPr id="53" name="Rectangle 52"/>
          <p:cNvSpPr/>
          <p:nvPr/>
        </p:nvSpPr>
        <p:spPr>
          <a:xfrm>
            <a:off x="4370000" y="453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14</a:t>
            </a:r>
          </a:p>
        </p:txBody>
      </p:sp>
      <p:sp>
        <p:nvSpPr>
          <p:cNvPr id="54" name="Rectangle 53"/>
          <p:cNvSpPr/>
          <p:nvPr/>
        </p:nvSpPr>
        <p:spPr>
          <a:xfrm>
            <a:off x="4840000" y="453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24</a:t>
            </a:r>
          </a:p>
        </p:txBody>
      </p:sp>
      <p:sp>
        <p:nvSpPr>
          <p:cNvPr id="55" name="Rectangle 54"/>
          <p:cNvSpPr/>
          <p:nvPr/>
        </p:nvSpPr>
        <p:spPr>
          <a:xfrm>
            <a:off x="5310000" y="453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10</a:t>
            </a:r>
          </a:p>
        </p:txBody>
      </p:sp>
      <p:sp>
        <p:nvSpPr>
          <p:cNvPr id="56" name="Rectangle 55"/>
          <p:cNvSpPr/>
          <p:nvPr/>
        </p:nvSpPr>
        <p:spPr>
          <a:xfrm>
            <a:off x="5780000" y="453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30</a:t>
            </a:r>
          </a:p>
        </p:txBody>
      </p:sp>
      <p:sp>
        <p:nvSpPr>
          <p:cNvPr id="57" name="TextBox 56"/>
          <p:cNvSpPr txBox="1"/>
          <p:nvPr/>
        </p:nvSpPr>
        <p:spPr>
          <a:xfrm>
            <a:off x="6370000" y="3250000"/>
            <a:ext cx="2500000" cy="230000"/>
          </a:xfrm>
          <a:prstGeom prst="rect">
            <a:avLst/>
          </a:prstGeom>
          <a:noFill/>
        </p:spPr>
        <p:txBody>
          <a:bodyPr wrap="square" anchor="t" lIns="45720" rIns="45720">
            <a:spAutoFit/>
          </a:bodyPr>
          <a:lstStyle/>
          <a:p>
            <a:pPr algn="l"/>
            <a:r>
              <a:rPr sz="1000" b="0" i="0">
                <a:solidFill>
                  <a:srgbClr val="000000"/>
                </a:solidFill>
                <a:latin typeface="Calibri"/>
              </a:rPr>
              <a:t>Reduce rows</a:t>
            </a:r>
          </a:p>
        </p:txBody>
      </p:sp>
      <p:sp>
        <p:nvSpPr>
          <p:cNvPr id="58" name="Rectangle 57"/>
          <p:cNvSpPr/>
          <p:nvPr/>
        </p:nvSpPr>
        <p:spPr>
          <a:xfrm>
            <a:off x="6400000" y="3480000"/>
            <a:ext cx="62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
            </a:r>
          </a:p>
        </p:txBody>
      </p:sp>
      <p:sp>
        <p:nvSpPr>
          <p:cNvPr id="59" name="Rectangle 58"/>
          <p:cNvSpPr/>
          <p:nvPr/>
        </p:nvSpPr>
        <p:spPr>
          <a:xfrm>
            <a:off x="7020000" y="3480000"/>
            <a:ext cx="47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New Dell</a:t>
            </a:r>
          </a:p>
          <a:p>
            <a:pPr algn="ctr"/>
            <a:r>
              <a:rPr sz="800" b="1" i="0">
                <a:solidFill>
                  <a:srgbClr val="000000"/>
                </a:solidFill>
                <a:latin typeface="Calibri"/>
              </a:rPr>
              <a:t>(Chinese)</a:t>
            </a:r>
          </a:p>
        </p:txBody>
      </p:sp>
      <p:sp>
        <p:nvSpPr>
          <p:cNvPr id="60" name="Rectangle 59"/>
          <p:cNvSpPr/>
          <p:nvPr/>
        </p:nvSpPr>
        <p:spPr>
          <a:xfrm>
            <a:off x="7490000" y="3480000"/>
            <a:ext cx="47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Aye Full</a:t>
            </a:r>
          </a:p>
          <a:p>
            <a:pPr algn="ctr"/>
            <a:r>
              <a:rPr sz="800" b="1" i="0">
                <a:solidFill>
                  <a:srgbClr val="000000"/>
                </a:solidFill>
                <a:latin typeface="Calibri"/>
              </a:rPr>
              <a:t>Tower</a:t>
            </a:r>
          </a:p>
        </p:txBody>
      </p:sp>
      <p:sp>
        <p:nvSpPr>
          <p:cNvPr id="61" name="Rectangle 60"/>
          <p:cNvSpPr/>
          <p:nvPr/>
        </p:nvSpPr>
        <p:spPr>
          <a:xfrm>
            <a:off x="7960000" y="3480000"/>
            <a:ext cx="47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Hows a</a:t>
            </a:r>
          </a:p>
          <a:p>
            <a:pPr algn="ctr"/>
            <a:r>
              <a:rPr sz="800" b="1" i="0">
                <a:solidFill>
                  <a:srgbClr val="000000"/>
                </a:solidFill>
                <a:latin typeface="Calibri"/>
              </a:rPr>
              <a:t>Curry</a:t>
            </a:r>
          </a:p>
        </p:txBody>
      </p:sp>
      <p:sp>
        <p:nvSpPr>
          <p:cNvPr id="62" name="Rectangle 61"/>
          <p:cNvSpPr/>
          <p:nvPr/>
        </p:nvSpPr>
        <p:spPr>
          <a:xfrm>
            <a:off x="8430000" y="3480000"/>
            <a:ext cx="47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Piece a</a:t>
            </a:r>
          </a:p>
          <a:p>
            <a:pPr algn="ctr"/>
            <a:r>
              <a:rPr sz="800" b="1" i="0">
                <a:solidFill>
                  <a:srgbClr val="000000"/>
                </a:solidFill>
                <a:latin typeface="Calibri"/>
              </a:rPr>
              <a:t>Pasta</a:t>
            </a:r>
          </a:p>
        </p:txBody>
      </p:sp>
      <p:sp>
        <p:nvSpPr>
          <p:cNvPr id="63" name="Rectangle 62"/>
          <p:cNvSpPr/>
          <p:nvPr/>
        </p:nvSpPr>
        <p:spPr>
          <a:xfrm>
            <a:off x="6400000" y="390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Denis</a:t>
            </a:r>
          </a:p>
        </p:txBody>
      </p:sp>
      <p:sp>
        <p:nvSpPr>
          <p:cNvPr id="64" name="Rectangle 63"/>
          <p:cNvSpPr/>
          <p:nvPr/>
        </p:nvSpPr>
        <p:spPr>
          <a:xfrm>
            <a:off x="7020000" y="390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85</a:t>
            </a:r>
          </a:p>
        </p:txBody>
      </p:sp>
      <p:sp>
        <p:nvSpPr>
          <p:cNvPr id="65" name="Rectangle 64"/>
          <p:cNvSpPr/>
          <p:nvPr/>
        </p:nvSpPr>
        <p:spPr>
          <a:xfrm>
            <a:off x="7490000" y="390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12</a:t>
            </a:r>
          </a:p>
        </p:txBody>
      </p:sp>
      <p:sp>
        <p:nvSpPr>
          <p:cNvPr id="66" name="Rectangle 65"/>
          <p:cNvSpPr/>
          <p:nvPr/>
        </p:nvSpPr>
        <p:spPr>
          <a:xfrm>
            <a:off x="7960000" y="390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67" name="Rectangle 66"/>
          <p:cNvSpPr/>
          <p:nvPr/>
        </p:nvSpPr>
        <p:spPr>
          <a:xfrm>
            <a:off x="8430000" y="390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25</a:t>
            </a:r>
          </a:p>
        </p:txBody>
      </p:sp>
      <p:sp>
        <p:nvSpPr>
          <p:cNvPr id="68" name="Rectangle 67"/>
          <p:cNvSpPr/>
          <p:nvPr/>
        </p:nvSpPr>
        <p:spPr>
          <a:xfrm>
            <a:off x="6400000" y="411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Hilary</a:t>
            </a:r>
          </a:p>
        </p:txBody>
      </p:sp>
      <p:sp>
        <p:nvSpPr>
          <p:cNvPr id="69" name="Rectangle 68"/>
          <p:cNvSpPr/>
          <p:nvPr/>
        </p:nvSpPr>
        <p:spPr>
          <a:xfrm>
            <a:off x="7020000" y="411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a:t>
            </a:r>
          </a:p>
        </p:txBody>
      </p:sp>
      <p:sp>
        <p:nvSpPr>
          <p:cNvPr id="70" name="Rectangle 69"/>
          <p:cNvSpPr/>
          <p:nvPr/>
        </p:nvSpPr>
        <p:spPr>
          <a:xfrm>
            <a:off x="7490000" y="411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8</a:t>
            </a:r>
          </a:p>
        </p:txBody>
      </p:sp>
      <p:sp>
        <p:nvSpPr>
          <p:cNvPr id="71" name="Rectangle 70"/>
          <p:cNvSpPr/>
          <p:nvPr/>
        </p:nvSpPr>
        <p:spPr>
          <a:xfrm>
            <a:off x="7960000" y="411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4</a:t>
            </a:r>
          </a:p>
        </p:txBody>
      </p:sp>
      <p:sp>
        <p:nvSpPr>
          <p:cNvPr id="72" name="Rectangle 71"/>
          <p:cNvSpPr/>
          <p:nvPr/>
        </p:nvSpPr>
        <p:spPr>
          <a:xfrm>
            <a:off x="8430000" y="411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73" name="Rectangle 72"/>
          <p:cNvSpPr/>
          <p:nvPr/>
        </p:nvSpPr>
        <p:spPr>
          <a:xfrm>
            <a:off x="6400000" y="432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Robert</a:t>
            </a:r>
          </a:p>
        </p:txBody>
      </p:sp>
      <p:sp>
        <p:nvSpPr>
          <p:cNvPr id="74" name="Rectangle 73"/>
          <p:cNvSpPr/>
          <p:nvPr/>
        </p:nvSpPr>
        <p:spPr>
          <a:xfrm>
            <a:off x="7020000" y="432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a:t>
            </a:r>
          </a:p>
        </p:txBody>
      </p:sp>
      <p:sp>
        <p:nvSpPr>
          <p:cNvPr id="75" name="Rectangle 74"/>
          <p:cNvSpPr/>
          <p:nvPr/>
        </p:nvSpPr>
        <p:spPr>
          <a:xfrm>
            <a:off x="7490000" y="432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87</a:t>
            </a:r>
          </a:p>
        </p:txBody>
      </p:sp>
      <p:sp>
        <p:nvSpPr>
          <p:cNvPr id="76" name="Rectangle 75"/>
          <p:cNvSpPr/>
          <p:nvPr/>
        </p:nvSpPr>
        <p:spPr>
          <a:xfrm>
            <a:off x="7960000" y="432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77" name="Rectangle 76"/>
          <p:cNvSpPr/>
          <p:nvPr/>
        </p:nvSpPr>
        <p:spPr>
          <a:xfrm>
            <a:off x="8430000" y="432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87</a:t>
            </a:r>
          </a:p>
        </p:txBody>
      </p:sp>
      <p:sp>
        <p:nvSpPr>
          <p:cNvPr id="78" name="Rectangle 77"/>
          <p:cNvSpPr/>
          <p:nvPr/>
        </p:nvSpPr>
        <p:spPr>
          <a:xfrm>
            <a:off x="6400000" y="453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Trudy</a:t>
            </a:r>
          </a:p>
        </p:txBody>
      </p:sp>
      <p:sp>
        <p:nvSpPr>
          <p:cNvPr id="79" name="Rectangle 78"/>
          <p:cNvSpPr/>
          <p:nvPr/>
        </p:nvSpPr>
        <p:spPr>
          <a:xfrm>
            <a:off x="7020000" y="453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4</a:t>
            </a:r>
          </a:p>
        </p:txBody>
      </p:sp>
      <p:sp>
        <p:nvSpPr>
          <p:cNvPr id="80" name="Rectangle 79"/>
          <p:cNvSpPr/>
          <p:nvPr/>
        </p:nvSpPr>
        <p:spPr>
          <a:xfrm>
            <a:off x="7490000" y="453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14</a:t>
            </a:r>
          </a:p>
        </p:txBody>
      </p:sp>
      <p:sp>
        <p:nvSpPr>
          <p:cNvPr id="81" name="Rectangle 80"/>
          <p:cNvSpPr/>
          <p:nvPr/>
        </p:nvSpPr>
        <p:spPr>
          <a:xfrm>
            <a:off x="7960000" y="453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82" name="Rectangle 81"/>
          <p:cNvSpPr/>
          <p:nvPr/>
        </p:nvSpPr>
        <p:spPr>
          <a:xfrm>
            <a:off x="8430000" y="453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20</a:t>
            </a:r>
          </a:p>
        </p:txBody>
      </p:sp>
      <p:sp>
        <p:nvSpPr>
          <p:cNvPr id="83" name="TextBox 82"/>
          <p:cNvSpPr txBox="1"/>
          <p:nvPr/>
        </p:nvSpPr>
        <p:spPr>
          <a:xfrm>
            <a:off x="3720000" y="4750000"/>
            <a:ext cx="2500000" cy="230000"/>
          </a:xfrm>
          <a:prstGeom prst="rect">
            <a:avLst/>
          </a:prstGeom>
          <a:noFill/>
        </p:spPr>
        <p:txBody>
          <a:bodyPr wrap="square" anchor="t" lIns="45720" rIns="45720">
            <a:spAutoFit/>
          </a:bodyPr>
          <a:lstStyle/>
          <a:p>
            <a:pPr algn="l"/>
            <a:r>
              <a:rPr sz="1000" b="0" i="0">
                <a:solidFill>
                  <a:srgbClr val="000000"/>
                </a:solidFill>
                <a:latin typeface="Calibri"/>
              </a:rPr>
              <a:t>Reduce columns</a:t>
            </a:r>
          </a:p>
        </p:txBody>
      </p:sp>
      <p:sp>
        <p:nvSpPr>
          <p:cNvPr id="84" name="Rectangle 83"/>
          <p:cNvSpPr/>
          <p:nvPr/>
        </p:nvSpPr>
        <p:spPr>
          <a:xfrm>
            <a:off x="3750000" y="4980000"/>
            <a:ext cx="62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
            </a:r>
          </a:p>
        </p:txBody>
      </p:sp>
      <p:sp>
        <p:nvSpPr>
          <p:cNvPr id="85" name="Rectangle 84"/>
          <p:cNvSpPr/>
          <p:nvPr/>
        </p:nvSpPr>
        <p:spPr>
          <a:xfrm>
            <a:off x="4370000" y="4980000"/>
            <a:ext cx="47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New Dell</a:t>
            </a:r>
          </a:p>
          <a:p>
            <a:pPr algn="ctr"/>
            <a:r>
              <a:rPr sz="800" b="1" i="0">
                <a:solidFill>
                  <a:srgbClr val="000000"/>
                </a:solidFill>
                <a:latin typeface="Calibri"/>
              </a:rPr>
              <a:t>(Chinese)</a:t>
            </a:r>
          </a:p>
        </p:txBody>
      </p:sp>
      <p:sp>
        <p:nvSpPr>
          <p:cNvPr id="86" name="Rectangle 85"/>
          <p:cNvSpPr/>
          <p:nvPr/>
        </p:nvSpPr>
        <p:spPr>
          <a:xfrm>
            <a:off x="4840000" y="4980000"/>
            <a:ext cx="47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Aye Full</a:t>
            </a:r>
          </a:p>
          <a:p>
            <a:pPr algn="ctr"/>
            <a:r>
              <a:rPr sz="800" b="1" i="0">
                <a:solidFill>
                  <a:srgbClr val="000000"/>
                </a:solidFill>
                <a:latin typeface="Calibri"/>
              </a:rPr>
              <a:t>Tower</a:t>
            </a:r>
          </a:p>
        </p:txBody>
      </p:sp>
      <p:sp>
        <p:nvSpPr>
          <p:cNvPr id="87" name="Rectangle 86"/>
          <p:cNvSpPr/>
          <p:nvPr/>
        </p:nvSpPr>
        <p:spPr>
          <a:xfrm>
            <a:off x="5310000" y="4980000"/>
            <a:ext cx="47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Hows a</a:t>
            </a:r>
          </a:p>
          <a:p>
            <a:pPr algn="ctr"/>
            <a:r>
              <a:rPr sz="800" b="1" i="0">
                <a:solidFill>
                  <a:srgbClr val="000000"/>
                </a:solidFill>
                <a:latin typeface="Calibri"/>
              </a:rPr>
              <a:t>Curry</a:t>
            </a:r>
          </a:p>
        </p:txBody>
      </p:sp>
      <p:sp>
        <p:nvSpPr>
          <p:cNvPr id="88" name="Rectangle 87"/>
          <p:cNvSpPr/>
          <p:nvPr/>
        </p:nvSpPr>
        <p:spPr>
          <a:xfrm>
            <a:off x="5780000" y="4980000"/>
            <a:ext cx="47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Piece a</a:t>
            </a:r>
          </a:p>
          <a:p>
            <a:pPr algn="ctr"/>
            <a:r>
              <a:rPr sz="800" b="1" i="0">
                <a:solidFill>
                  <a:srgbClr val="000000"/>
                </a:solidFill>
                <a:latin typeface="Calibri"/>
              </a:rPr>
              <a:t>Pasta</a:t>
            </a:r>
          </a:p>
        </p:txBody>
      </p:sp>
      <p:sp>
        <p:nvSpPr>
          <p:cNvPr id="89" name="Rectangle 88"/>
          <p:cNvSpPr/>
          <p:nvPr/>
        </p:nvSpPr>
        <p:spPr>
          <a:xfrm>
            <a:off x="3750000" y="540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Denis</a:t>
            </a:r>
          </a:p>
        </p:txBody>
      </p:sp>
      <p:sp>
        <p:nvSpPr>
          <p:cNvPr id="90" name="Rectangle 89"/>
          <p:cNvSpPr/>
          <p:nvPr/>
        </p:nvSpPr>
        <p:spPr>
          <a:xfrm>
            <a:off x="4370000" y="540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84</a:t>
            </a:r>
          </a:p>
        </p:txBody>
      </p:sp>
      <p:sp>
        <p:nvSpPr>
          <p:cNvPr id="91" name="Rectangle 90"/>
          <p:cNvSpPr/>
          <p:nvPr/>
        </p:nvSpPr>
        <p:spPr>
          <a:xfrm>
            <a:off x="4840000" y="540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4</a:t>
            </a:r>
          </a:p>
        </p:txBody>
      </p:sp>
      <p:sp>
        <p:nvSpPr>
          <p:cNvPr id="92" name="Rectangle 91"/>
          <p:cNvSpPr/>
          <p:nvPr/>
        </p:nvSpPr>
        <p:spPr>
          <a:xfrm>
            <a:off x="5310000" y="540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93" name="Rectangle 92"/>
          <p:cNvSpPr/>
          <p:nvPr/>
        </p:nvSpPr>
        <p:spPr>
          <a:xfrm>
            <a:off x="5780000" y="540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25</a:t>
            </a:r>
          </a:p>
        </p:txBody>
      </p:sp>
      <p:sp>
        <p:nvSpPr>
          <p:cNvPr id="94" name="Rectangle 93"/>
          <p:cNvSpPr/>
          <p:nvPr/>
        </p:nvSpPr>
        <p:spPr>
          <a:xfrm>
            <a:off x="3750000" y="561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Hilary</a:t>
            </a:r>
          </a:p>
        </p:txBody>
      </p:sp>
      <p:sp>
        <p:nvSpPr>
          <p:cNvPr id="95" name="Rectangle 94"/>
          <p:cNvSpPr/>
          <p:nvPr/>
        </p:nvSpPr>
        <p:spPr>
          <a:xfrm>
            <a:off x="4370000" y="561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96" name="Rectangle 95"/>
          <p:cNvSpPr/>
          <p:nvPr/>
        </p:nvSpPr>
        <p:spPr>
          <a:xfrm>
            <a:off x="4840000" y="561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97" name="Rectangle 96"/>
          <p:cNvSpPr/>
          <p:nvPr/>
        </p:nvSpPr>
        <p:spPr>
          <a:xfrm>
            <a:off x="5310000" y="561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4</a:t>
            </a:r>
          </a:p>
        </p:txBody>
      </p:sp>
      <p:sp>
        <p:nvSpPr>
          <p:cNvPr id="98" name="Rectangle 97"/>
          <p:cNvSpPr/>
          <p:nvPr/>
        </p:nvSpPr>
        <p:spPr>
          <a:xfrm>
            <a:off x="5780000" y="561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99" name="Rectangle 98"/>
          <p:cNvSpPr/>
          <p:nvPr/>
        </p:nvSpPr>
        <p:spPr>
          <a:xfrm>
            <a:off x="3750000" y="582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Robert</a:t>
            </a:r>
          </a:p>
        </p:txBody>
      </p:sp>
      <p:sp>
        <p:nvSpPr>
          <p:cNvPr id="100" name="Rectangle 99"/>
          <p:cNvSpPr/>
          <p:nvPr/>
        </p:nvSpPr>
        <p:spPr>
          <a:xfrm>
            <a:off x="4370000" y="582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6</a:t>
            </a:r>
          </a:p>
        </p:txBody>
      </p:sp>
      <p:sp>
        <p:nvSpPr>
          <p:cNvPr id="101" name="Rectangle 100"/>
          <p:cNvSpPr/>
          <p:nvPr/>
        </p:nvSpPr>
        <p:spPr>
          <a:xfrm>
            <a:off x="4840000" y="582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79</a:t>
            </a:r>
          </a:p>
        </p:txBody>
      </p:sp>
      <p:sp>
        <p:nvSpPr>
          <p:cNvPr id="102" name="Rectangle 101"/>
          <p:cNvSpPr/>
          <p:nvPr/>
        </p:nvSpPr>
        <p:spPr>
          <a:xfrm>
            <a:off x="5310000" y="582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03" name="Rectangle 102"/>
          <p:cNvSpPr/>
          <p:nvPr/>
        </p:nvSpPr>
        <p:spPr>
          <a:xfrm>
            <a:off x="5780000" y="582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87</a:t>
            </a:r>
          </a:p>
        </p:txBody>
      </p:sp>
      <p:sp>
        <p:nvSpPr>
          <p:cNvPr id="104" name="Rectangle 103"/>
          <p:cNvSpPr/>
          <p:nvPr/>
        </p:nvSpPr>
        <p:spPr>
          <a:xfrm>
            <a:off x="3750000" y="603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Trudy</a:t>
            </a:r>
          </a:p>
        </p:txBody>
      </p:sp>
      <p:sp>
        <p:nvSpPr>
          <p:cNvPr id="105" name="Rectangle 104"/>
          <p:cNvSpPr/>
          <p:nvPr/>
        </p:nvSpPr>
        <p:spPr>
          <a:xfrm>
            <a:off x="4370000" y="603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a:t>
            </a:r>
          </a:p>
        </p:txBody>
      </p:sp>
      <p:sp>
        <p:nvSpPr>
          <p:cNvPr id="106" name="Rectangle 105"/>
          <p:cNvSpPr/>
          <p:nvPr/>
        </p:nvSpPr>
        <p:spPr>
          <a:xfrm>
            <a:off x="4840000" y="603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6</a:t>
            </a:r>
          </a:p>
        </p:txBody>
      </p:sp>
      <p:sp>
        <p:nvSpPr>
          <p:cNvPr id="107" name="Rectangle 106"/>
          <p:cNvSpPr/>
          <p:nvPr/>
        </p:nvSpPr>
        <p:spPr>
          <a:xfrm>
            <a:off x="5310000" y="603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08" name="Rectangle 107"/>
          <p:cNvSpPr/>
          <p:nvPr/>
        </p:nvSpPr>
        <p:spPr>
          <a:xfrm>
            <a:off x="5780000" y="603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20</a:t>
            </a:r>
          </a:p>
        </p:txBody>
      </p:sp>
      <p:sp>
        <p:nvSpPr>
          <p:cNvPr id="109" name="Rectangle 108"/>
          <p:cNvSpPr/>
          <p:nvPr/>
        </p:nvSpPr>
        <p:spPr>
          <a:xfrm>
            <a:off x="3690000" y="5706000"/>
            <a:ext cx="2620000" cy="18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0" name="Rectangle 109"/>
          <p:cNvSpPr/>
          <p:nvPr/>
        </p:nvSpPr>
        <p:spPr>
          <a:xfrm>
            <a:off x="5536000" y="4920000"/>
            <a:ext cx="18000" cy="1380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1" name="TextBox 110"/>
          <p:cNvSpPr txBox="1"/>
          <p:nvPr/>
        </p:nvSpPr>
        <p:spPr>
          <a:xfrm>
            <a:off x="6400000" y="4950000"/>
            <a:ext cx="2450000" cy="1000000"/>
          </a:xfrm>
          <a:prstGeom prst="rect">
            <a:avLst/>
          </a:prstGeom>
          <a:noFill/>
        </p:spPr>
        <p:txBody>
          <a:bodyPr wrap="square" anchor="t" lIns="45720" rIns="45720">
            <a:spAutoFit/>
          </a:bodyPr>
          <a:lstStyle/>
          <a:p>
            <a:pPr algn="l"/>
            <a:r>
              <a:rPr sz="1000" b="0" i="0">
                <a:solidFill>
                  <a:srgbClr val="FF0000"/>
                </a:solidFill>
                <a:latin typeface="Calibri"/>
              </a:rPr>
              <a:t>The zeros can be covered by two lines.</a:t>
            </a:r>
          </a:p>
          <a:p>
            <a:pPr algn="l"/>
            <a:r>
              <a:rPr sz="1000" b="0" i="0">
                <a:solidFill>
                  <a:srgbClr val="FF0000"/>
                </a:solidFill>
                <a:latin typeface="Calibri"/>
              </a:rPr>
              <a:t>The minimum uncovered element is 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5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6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6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6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68"/>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6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7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71"/>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7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73"/>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7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75"/>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76"/>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77"/>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78"/>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79"/>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80"/>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81"/>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82"/>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83"/>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84"/>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85"/>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86"/>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87"/>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88"/>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89"/>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90"/>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91"/>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92"/>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93"/>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94"/>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95"/>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96"/>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97"/>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98"/>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99"/>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100"/>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101"/>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102"/>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103"/>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104"/>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105"/>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106"/>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107"/>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108"/>
                                        </p:tgtEl>
                                        <p:attrNameLst>
                                          <p:attrName>style.visibility</p:attrName>
                                        </p:attrNameLst>
                                      </p:cBhvr>
                                      <p:to>
                                        <p:strVal val="visible"/>
                                      </p:to>
                                    </p:set>
                                  </p:childTnLst>
                                </p:cTn>
                              </p:par>
                            </p:childTnLst>
                          </p:cTn>
                        </p:par>
                      </p:childTnLst>
                    </p:cTn>
                  </p:par>
                  <p:par>
                    <p:cTn id="165" fill="hold">
                      <p:stCondLst>
                        <p:cond delay="indefinite"/>
                      </p:stCondLst>
                      <p:childTnLst>
                        <p:par>
                          <p:cTn id="166" fill="hold">
                            <p:stCondLst>
                              <p:cond delay="0"/>
                            </p:stCondLst>
                            <p:childTnLst>
                              <p:par>
                                <p:cTn id="167" presetID="1" presetClass="entr" presetSubtype="0" fill="hold" grpId="0" nodeType="clickEffect">
                                  <p:stCondLst>
                                    <p:cond delay="0"/>
                                  </p:stCondLst>
                                  <p:childTnLst>
                                    <p:set>
                                      <p:cBhvr>
                                        <p:cTn id="168" dur="1" fill="hold">
                                          <p:stCondLst>
                                            <p:cond delay="0"/>
                                          </p:stCondLst>
                                        </p:cTn>
                                        <p:tgtEl>
                                          <p:spTgt spid="109"/>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110"/>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Managing Incomplete Data</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2D</a:t>
            </a:r>
          </a:p>
        </p:txBody>
      </p:sp>
      <p:sp>
        <p:nvSpPr>
          <p:cNvPr id="4" name="TextBox 3"/>
          <p:cNvSpPr txBox="1"/>
          <p:nvPr/>
        </p:nvSpPr>
        <p:spPr>
          <a:xfrm>
            <a:off x="250000" y="1000000"/>
            <a:ext cx="3300000" cy="5000000"/>
          </a:xfrm>
          <a:prstGeom prst="rect">
            <a:avLst/>
          </a:prstGeom>
          <a:noFill/>
        </p:spPr>
        <p:txBody>
          <a:bodyPr wrap="square" anchor="t" lIns="45720" rIns="45720">
            <a:spAutoFit/>
          </a:bodyPr>
          <a:lstStyle/>
          <a:p>
            <a:pPr algn="ctr"/>
            <a:r>
              <a:rPr sz="1100" b="1" i="0">
                <a:solidFill>
                  <a:srgbClr val="000000"/>
                </a:solidFill>
                <a:latin typeface="Calibri"/>
              </a:rPr>
              <a:t>Applying the algorithm to the new matrix</a:t>
            </a:r>
          </a:p>
          <a:p>
            <a:pPr algn="ctr"/>
            <a:r>
              <a:rPr sz="1100" b="0" i="0">
                <a:solidFill>
                  <a:srgbClr val="000000"/>
                </a:solidFill>
                <a:latin typeface="Calibri"/>
              </a:rPr>
              <a:t/>
            </a:r>
          </a:p>
          <a:p>
            <a:pPr algn="ctr"/>
            <a:r>
              <a:rPr sz="1100" b="0" i="0">
                <a:solidFill>
                  <a:srgbClr val="000000"/>
                </a:solidFill>
                <a:latin typeface="Calibri"/>
              </a:rPr>
              <a:t>Once the forbidden cells contain a large number, continue as usual</a:t>
            </a:r>
          </a:p>
          <a:p>
            <a:pPr algn="ctr"/>
            <a:r>
              <a:rPr sz="1100" b="0" i="0">
                <a:solidFill>
                  <a:srgbClr val="000000"/>
                </a:solidFill>
                <a:latin typeface="Calibri"/>
              </a:rPr>
              <a:t/>
            </a:r>
          </a:p>
          <a:p>
            <a:pPr algn="ctr"/>
            <a:r>
              <a:rPr sz="1100" b="0" i="0">
                <a:solidFill>
                  <a:srgbClr val="000000"/>
                </a:solidFill>
                <a:latin typeface="Calibri"/>
              </a:rPr>
              <a:t>The large values will never be chosen in the optimal allocation</a:t>
            </a:r>
          </a:p>
        </p:txBody>
      </p:sp>
      <p:sp>
        <p:nvSpPr>
          <p:cNvPr id="5" name="TextBox 4"/>
          <p:cNvSpPr txBox="1"/>
          <p:nvPr/>
        </p:nvSpPr>
        <p:spPr>
          <a:xfrm>
            <a:off x="3750000" y="1000000"/>
            <a:ext cx="5150000" cy="300000"/>
          </a:xfrm>
          <a:prstGeom prst="rect">
            <a:avLst/>
          </a:prstGeom>
          <a:noFill/>
        </p:spPr>
        <p:txBody>
          <a:bodyPr wrap="square" anchor="t" lIns="45720" rIns="45720">
            <a:spAutoFit/>
          </a:bodyPr>
          <a:lstStyle/>
          <a:p>
            <a:pPr algn="l"/>
            <a:r>
              <a:rPr sz="1100" b="0" i="0">
                <a:solidFill>
                  <a:srgbClr val="000000"/>
                </a:solidFill>
                <a:latin typeface="Calibri"/>
              </a:rPr>
              <a:t>The relief chefs (continued)</a:t>
            </a:r>
          </a:p>
        </p:txBody>
      </p:sp>
      <p:sp>
        <p:nvSpPr>
          <p:cNvPr id="6" name="TextBox 5"/>
          <p:cNvSpPr txBox="1"/>
          <p:nvPr/>
        </p:nvSpPr>
        <p:spPr>
          <a:xfrm>
            <a:off x="3720000" y="1350000"/>
            <a:ext cx="2500000" cy="230000"/>
          </a:xfrm>
          <a:prstGeom prst="rect">
            <a:avLst/>
          </a:prstGeom>
          <a:noFill/>
        </p:spPr>
        <p:txBody>
          <a:bodyPr wrap="square" anchor="t" lIns="45720" rIns="45720">
            <a:spAutoFit/>
          </a:bodyPr>
          <a:lstStyle/>
          <a:p>
            <a:pPr algn="l"/>
            <a:r>
              <a:rPr sz="1000" b="0" i="0">
                <a:solidFill>
                  <a:srgbClr val="000000"/>
                </a:solidFill>
                <a:latin typeface="Calibri"/>
              </a:rPr>
              <a:t>Augment by 3</a:t>
            </a:r>
          </a:p>
        </p:txBody>
      </p:sp>
      <p:sp>
        <p:nvSpPr>
          <p:cNvPr id="7" name="Rectangle 6"/>
          <p:cNvSpPr/>
          <p:nvPr/>
        </p:nvSpPr>
        <p:spPr>
          <a:xfrm>
            <a:off x="3750000" y="1580000"/>
            <a:ext cx="62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
            </a:r>
          </a:p>
        </p:txBody>
      </p:sp>
      <p:sp>
        <p:nvSpPr>
          <p:cNvPr id="8" name="Rectangle 7"/>
          <p:cNvSpPr/>
          <p:nvPr/>
        </p:nvSpPr>
        <p:spPr>
          <a:xfrm>
            <a:off x="4370000" y="1580000"/>
            <a:ext cx="47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New Dell</a:t>
            </a:r>
          </a:p>
          <a:p>
            <a:pPr algn="ctr"/>
            <a:r>
              <a:rPr sz="800" b="1" i="0">
                <a:solidFill>
                  <a:srgbClr val="000000"/>
                </a:solidFill>
                <a:latin typeface="Calibri"/>
              </a:rPr>
              <a:t>(Chinese)</a:t>
            </a:r>
          </a:p>
        </p:txBody>
      </p:sp>
      <p:sp>
        <p:nvSpPr>
          <p:cNvPr id="9" name="Rectangle 8"/>
          <p:cNvSpPr/>
          <p:nvPr/>
        </p:nvSpPr>
        <p:spPr>
          <a:xfrm>
            <a:off x="4840000" y="1580000"/>
            <a:ext cx="47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Aye Full</a:t>
            </a:r>
          </a:p>
          <a:p>
            <a:pPr algn="ctr"/>
            <a:r>
              <a:rPr sz="800" b="1" i="0">
                <a:solidFill>
                  <a:srgbClr val="000000"/>
                </a:solidFill>
                <a:latin typeface="Calibri"/>
              </a:rPr>
              <a:t>Tower</a:t>
            </a:r>
          </a:p>
        </p:txBody>
      </p:sp>
      <p:sp>
        <p:nvSpPr>
          <p:cNvPr id="10" name="Rectangle 9"/>
          <p:cNvSpPr/>
          <p:nvPr/>
        </p:nvSpPr>
        <p:spPr>
          <a:xfrm>
            <a:off x="5310000" y="1580000"/>
            <a:ext cx="47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Hows a</a:t>
            </a:r>
          </a:p>
          <a:p>
            <a:pPr algn="ctr"/>
            <a:r>
              <a:rPr sz="800" b="1" i="0">
                <a:solidFill>
                  <a:srgbClr val="000000"/>
                </a:solidFill>
                <a:latin typeface="Calibri"/>
              </a:rPr>
              <a:t>Curry</a:t>
            </a:r>
          </a:p>
        </p:txBody>
      </p:sp>
      <p:sp>
        <p:nvSpPr>
          <p:cNvPr id="11" name="Rectangle 10"/>
          <p:cNvSpPr/>
          <p:nvPr/>
        </p:nvSpPr>
        <p:spPr>
          <a:xfrm>
            <a:off x="5780000" y="1580000"/>
            <a:ext cx="47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Piece a</a:t>
            </a:r>
          </a:p>
          <a:p>
            <a:pPr algn="ctr"/>
            <a:r>
              <a:rPr sz="800" b="1" i="0">
                <a:solidFill>
                  <a:srgbClr val="000000"/>
                </a:solidFill>
                <a:latin typeface="Calibri"/>
              </a:rPr>
              <a:t>Pasta</a:t>
            </a:r>
          </a:p>
        </p:txBody>
      </p:sp>
      <p:sp>
        <p:nvSpPr>
          <p:cNvPr id="12" name="Rectangle 11"/>
          <p:cNvSpPr/>
          <p:nvPr/>
        </p:nvSpPr>
        <p:spPr>
          <a:xfrm>
            <a:off x="3750000" y="200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Denis</a:t>
            </a:r>
          </a:p>
        </p:txBody>
      </p:sp>
      <p:sp>
        <p:nvSpPr>
          <p:cNvPr id="13" name="Rectangle 12"/>
          <p:cNvSpPr/>
          <p:nvPr/>
        </p:nvSpPr>
        <p:spPr>
          <a:xfrm>
            <a:off x="4370000" y="2000000"/>
            <a:ext cx="47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81</a:t>
            </a:r>
          </a:p>
        </p:txBody>
      </p:sp>
      <p:sp>
        <p:nvSpPr>
          <p:cNvPr id="14" name="Rectangle 13"/>
          <p:cNvSpPr/>
          <p:nvPr/>
        </p:nvSpPr>
        <p:spPr>
          <a:xfrm>
            <a:off x="4840000" y="2000000"/>
            <a:ext cx="47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a:t>
            </a:r>
          </a:p>
        </p:txBody>
      </p:sp>
      <p:sp>
        <p:nvSpPr>
          <p:cNvPr id="15" name="Rectangle 14"/>
          <p:cNvSpPr/>
          <p:nvPr/>
        </p:nvSpPr>
        <p:spPr>
          <a:xfrm>
            <a:off x="5310000" y="200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6" name="Rectangle 15"/>
          <p:cNvSpPr/>
          <p:nvPr/>
        </p:nvSpPr>
        <p:spPr>
          <a:xfrm>
            <a:off x="5780000" y="2000000"/>
            <a:ext cx="47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22</a:t>
            </a:r>
          </a:p>
        </p:txBody>
      </p:sp>
      <p:sp>
        <p:nvSpPr>
          <p:cNvPr id="17" name="Rectangle 16"/>
          <p:cNvSpPr/>
          <p:nvPr/>
        </p:nvSpPr>
        <p:spPr>
          <a:xfrm>
            <a:off x="3750000" y="221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Hilary</a:t>
            </a:r>
          </a:p>
        </p:txBody>
      </p:sp>
      <p:sp>
        <p:nvSpPr>
          <p:cNvPr id="18" name="Rectangle 17"/>
          <p:cNvSpPr/>
          <p:nvPr/>
        </p:nvSpPr>
        <p:spPr>
          <a:xfrm>
            <a:off x="4370000" y="221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9" name="Rectangle 18"/>
          <p:cNvSpPr/>
          <p:nvPr/>
        </p:nvSpPr>
        <p:spPr>
          <a:xfrm>
            <a:off x="4840000" y="221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20" name="Rectangle 19"/>
          <p:cNvSpPr/>
          <p:nvPr/>
        </p:nvSpPr>
        <p:spPr>
          <a:xfrm>
            <a:off x="5310000" y="221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a:t>
            </a:r>
          </a:p>
        </p:txBody>
      </p:sp>
      <p:sp>
        <p:nvSpPr>
          <p:cNvPr id="21" name="Rectangle 20"/>
          <p:cNvSpPr/>
          <p:nvPr/>
        </p:nvSpPr>
        <p:spPr>
          <a:xfrm>
            <a:off x="5780000" y="221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22" name="Rectangle 21"/>
          <p:cNvSpPr/>
          <p:nvPr/>
        </p:nvSpPr>
        <p:spPr>
          <a:xfrm>
            <a:off x="3750000" y="242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Robert</a:t>
            </a:r>
          </a:p>
        </p:txBody>
      </p:sp>
      <p:sp>
        <p:nvSpPr>
          <p:cNvPr id="23" name="Rectangle 22"/>
          <p:cNvSpPr/>
          <p:nvPr/>
        </p:nvSpPr>
        <p:spPr>
          <a:xfrm>
            <a:off x="4370000" y="2420000"/>
            <a:ext cx="47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a:t>
            </a:r>
          </a:p>
        </p:txBody>
      </p:sp>
      <p:sp>
        <p:nvSpPr>
          <p:cNvPr id="24" name="Rectangle 23"/>
          <p:cNvSpPr/>
          <p:nvPr/>
        </p:nvSpPr>
        <p:spPr>
          <a:xfrm>
            <a:off x="4840000" y="2420000"/>
            <a:ext cx="47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76</a:t>
            </a:r>
          </a:p>
        </p:txBody>
      </p:sp>
      <p:sp>
        <p:nvSpPr>
          <p:cNvPr id="25" name="Rectangle 24"/>
          <p:cNvSpPr/>
          <p:nvPr/>
        </p:nvSpPr>
        <p:spPr>
          <a:xfrm>
            <a:off x="5310000" y="242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26" name="Rectangle 25"/>
          <p:cNvSpPr/>
          <p:nvPr/>
        </p:nvSpPr>
        <p:spPr>
          <a:xfrm>
            <a:off x="5780000" y="2420000"/>
            <a:ext cx="47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84</a:t>
            </a:r>
          </a:p>
        </p:txBody>
      </p:sp>
      <p:sp>
        <p:nvSpPr>
          <p:cNvPr id="27" name="Rectangle 26"/>
          <p:cNvSpPr/>
          <p:nvPr/>
        </p:nvSpPr>
        <p:spPr>
          <a:xfrm>
            <a:off x="3750000" y="263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Trudy</a:t>
            </a:r>
          </a:p>
        </p:txBody>
      </p:sp>
      <p:sp>
        <p:nvSpPr>
          <p:cNvPr id="28" name="Rectangle 27"/>
          <p:cNvSpPr/>
          <p:nvPr/>
        </p:nvSpPr>
        <p:spPr>
          <a:xfrm>
            <a:off x="4370000" y="2630000"/>
            <a:ext cx="47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29" name="Rectangle 28"/>
          <p:cNvSpPr/>
          <p:nvPr/>
        </p:nvSpPr>
        <p:spPr>
          <a:xfrm>
            <a:off x="4840000" y="2630000"/>
            <a:ext cx="47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a:t>
            </a:r>
          </a:p>
        </p:txBody>
      </p:sp>
      <p:sp>
        <p:nvSpPr>
          <p:cNvPr id="30" name="Rectangle 29"/>
          <p:cNvSpPr/>
          <p:nvPr/>
        </p:nvSpPr>
        <p:spPr>
          <a:xfrm>
            <a:off x="5310000" y="263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31" name="Rectangle 30"/>
          <p:cNvSpPr/>
          <p:nvPr/>
        </p:nvSpPr>
        <p:spPr>
          <a:xfrm>
            <a:off x="5780000" y="2630000"/>
            <a:ext cx="47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17</a:t>
            </a:r>
          </a:p>
        </p:txBody>
      </p:sp>
      <p:sp>
        <p:nvSpPr>
          <p:cNvPr id="32" name="Oval 31"/>
          <p:cNvSpPr/>
          <p:nvPr/>
        </p:nvSpPr>
        <p:spPr>
          <a:xfrm>
            <a:off x="5445250" y="2215250"/>
            <a:ext cx="199500" cy="1995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3690000" y="2306000"/>
            <a:ext cx="2620000" cy="18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4596000" y="1520000"/>
            <a:ext cx="18000" cy="1380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5536000" y="1520000"/>
            <a:ext cx="18000" cy="1380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3750000" y="2850000"/>
            <a:ext cx="2450000" cy="700000"/>
          </a:xfrm>
          <a:prstGeom prst="rect">
            <a:avLst/>
          </a:prstGeom>
          <a:noFill/>
        </p:spPr>
        <p:txBody>
          <a:bodyPr wrap="square" anchor="t" lIns="45720" rIns="45720">
            <a:spAutoFit/>
          </a:bodyPr>
          <a:lstStyle/>
          <a:p>
            <a:pPr algn="l"/>
            <a:r>
              <a:rPr sz="1000" b="0" i="0">
                <a:solidFill>
                  <a:srgbClr val="FF0000"/>
                </a:solidFill>
                <a:latin typeface="Calibri"/>
              </a:rPr>
              <a:t>Three lines: not optimal. The smallest uncovered element is 1</a:t>
            </a:r>
          </a:p>
        </p:txBody>
      </p:sp>
      <p:sp>
        <p:nvSpPr>
          <p:cNvPr id="37" name="TextBox 36"/>
          <p:cNvSpPr txBox="1"/>
          <p:nvPr/>
        </p:nvSpPr>
        <p:spPr>
          <a:xfrm>
            <a:off x="6370000" y="1350000"/>
            <a:ext cx="2500000" cy="230000"/>
          </a:xfrm>
          <a:prstGeom prst="rect">
            <a:avLst/>
          </a:prstGeom>
          <a:noFill/>
        </p:spPr>
        <p:txBody>
          <a:bodyPr wrap="square" anchor="t" lIns="45720" rIns="45720">
            <a:spAutoFit/>
          </a:bodyPr>
          <a:lstStyle/>
          <a:p>
            <a:pPr algn="l"/>
            <a:r>
              <a:rPr sz="1000" b="0" i="0">
                <a:solidFill>
                  <a:srgbClr val="000000"/>
                </a:solidFill>
                <a:latin typeface="Calibri"/>
              </a:rPr>
              <a:t>Augment by 1</a:t>
            </a:r>
          </a:p>
        </p:txBody>
      </p:sp>
      <p:sp>
        <p:nvSpPr>
          <p:cNvPr id="38" name="Rectangle 37"/>
          <p:cNvSpPr/>
          <p:nvPr/>
        </p:nvSpPr>
        <p:spPr>
          <a:xfrm>
            <a:off x="6400000" y="1580000"/>
            <a:ext cx="62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
            </a:r>
          </a:p>
        </p:txBody>
      </p:sp>
      <p:sp>
        <p:nvSpPr>
          <p:cNvPr id="39" name="Rectangle 38"/>
          <p:cNvSpPr/>
          <p:nvPr/>
        </p:nvSpPr>
        <p:spPr>
          <a:xfrm>
            <a:off x="7020000" y="1580000"/>
            <a:ext cx="47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New Dell</a:t>
            </a:r>
          </a:p>
          <a:p>
            <a:pPr algn="ctr"/>
            <a:r>
              <a:rPr sz="800" b="1" i="0">
                <a:solidFill>
                  <a:srgbClr val="000000"/>
                </a:solidFill>
                <a:latin typeface="Calibri"/>
              </a:rPr>
              <a:t>(Chinese)</a:t>
            </a:r>
          </a:p>
        </p:txBody>
      </p:sp>
      <p:sp>
        <p:nvSpPr>
          <p:cNvPr id="40" name="Rectangle 39"/>
          <p:cNvSpPr/>
          <p:nvPr/>
        </p:nvSpPr>
        <p:spPr>
          <a:xfrm>
            <a:off x="7490000" y="1580000"/>
            <a:ext cx="47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Aye Full</a:t>
            </a:r>
          </a:p>
          <a:p>
            <a:pPr algn="ctr"/>
            <a:r>
              <a:rPr sz="800" b="1" i="0">
                <a:solidFill>
                  <a:srgbClr val="000000"/>
                </a:solidFill>
                <a:latin typeface="Calibri"/>
              </a:rPr>
              <a:t>Tower</a:t>
            </a:r>
          </a:p>
        </p:txBody>
      </p:sp>
      <p:sp>
        <p:nvSpPr>
          <p:cNvPr id="41" name="Rectangle 40"/>
          <p:cNvSpPr/>
          <p:nvPr/>
        </p:nvSpPr>
        <p:spPr>
          <a:xfrm>
            <a:off x="7960000" y="1580000"/>
            <a:ext cx="47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Hows a</a:t>
            </a:r>
          </a:p>
          <a:p>
            <a:pPr algn="ctr"/>
            <a:r>
              <a:rPr sz="800" b="1" i="0">
                <a:solidFill>
                  <a:srgbClr val="000000"/>
                </a:solidFill>
                <a:latin typeface="Calibri"/>
              </a:rPr>
              <a:t>Curry</a:t>
            </a:r>
          </a:p>
        </p:txBody>
      </p:sp>
      <p:sp>
        <p:nvSpPr>
          <p:cNvPr id="42" name="Rectangle 41"/>
          <p:cNvSpPr/>
          <p:nvPr/>
        </p:nvSpPr>
        <p:spPr>
          <a:xfrm>
            <a:off x="8430000" y="1580000"/>
            <a:ext cx="470000" cy="4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Piece a</a:t>
            </a:r>
          </a:p>
          <a:p>
            <a:pPr algn="ctr"/>
            <a:r>
              <a:rPr sz="800" b="1" i="0">
                <a:solidFill>
                  <a:srgbClr val="000000"/>
                </a:solidFill>
                <a:latin typeface="Calibri"/>
              </a:rPr>
              <a:t>Pasta</a:t>
            </a:r>
          </a:p>
        </p:txBody>
      </p:sp>
      <p:sp>
        <p:nvSpPr>
          <p:cNvPr id="43" name="Rectangle 42"/>
          <p:cNvSpPr/>
          <p:nvPr/>
        </p:nvSpPr>
        <p:spPr>
          <a:xfrm>
            <a:off x="6400000" y="200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Denis</a:t>
            </a:r>
          </a:p>
        </p:txBody>
      </p:sp>
      <p:sp>
        <p:nvSpPr>
          <p:cNvPr id="44" name="Rectangle 43"/>
          <p:cNvSpPr/>
          <p:nvPr/>
        </p:nvSpPr>
        <p:spPr>
          <a:xfrm>
            <a:off x="7020000" y="200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81</a:t>
            </a:r>
          </a:p>
        </p:txBody>
      </p:sp>
      <p:sp>
        <p:nvSpPr>
          <p:cNvPr id="45" name="Rectangle 44"/>
          <p:cNvSpPr/>
          <p:nvPr/>
        </p:nvSpPr>
        <p:spPr>
          <a:xfrm>
            <a:off x="7490000" y="2000000"/>
            <a:ext cx="47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46" name="Rectangle 45"/>
          <p:cNvSpPr/>
          <p:nvPr/>
        </p:nvSpPr>
        <p:spPr>
          <a:xfrm>
            <a:off x="7960000" y="200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47" name="Rectangle 46"/>
          <p:cNvSpPr/>
          <p:nvPr/>
        </p:nvSpPr>
        <p:spPr>
          <a:xfrm>
            <a:off x="8430000" y="2000000"/>
            <a:ext cx="47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21</a:t>
            </a:r>
          </a:p>
        </p:txBody>
      </p:sp>
      <p:sp>
        <p:nvSpPr>
          <p:cNvPr id="48" name="Rectangle 47"/>
          <p:cNvSpPr/>
          <p:nvPr/>
        </p:nvSpPr>
        <p:spPr>
          <a:xfrm>
            <a:off x="6400000" y="221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Hilary</a:t>
            </a:r>
          </a:p>
        </p:txBody>
      </p:sp>
      <p:sp>
        <p:nvSpPr>
          <p:cNvPr id="49" name="Rectangle 48"/>
          <p:cNvSpPr/>
          <p:nvPr/>
        </p:nvSpPr>
        <p:spPr>
          <a:xfrm>
            <a:off x="7020000" y="221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a:t>
            </a:r>
          </a:p>
        </p:txBody>
      </p:sp>
      <p:sp>
        <p:nvSpPr>
          <p:cNvPr id="50" name="Rectangle 49"/>
          <p:cNvSpPr/>
          <p:nvPr/>
        </p:nvSpPr>
        <p:spPr>
          <a:xfrm>
            <a:off x="7490000" y="221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51" name="Rectangle 50"/>
          <p:cNvSpPr/>
          <p:nvPr/>
        </p:nvSpPr>
        <p:spPr>
          <a:xfrm>
            <a:off x="7960000" y="221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8</a:t>
            </a:r>
          </a:p>
        </p:txBody>
      </p:sp>
      <p:sp>
        <p:nvSpPr>
          <p:cNvPr id="52" name="Rectangle 51"/>
          <p:cNvSpPr/>
          <p:nvPr/>
        </p:nvSpPr>
        <p:spPr>
          <a:xfrm>
            <a:off x="8430000" y="221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53" name="Rectangle 52"/>
          <p:cNvSpPr/>
          <p:nvPr/>
        </p:nvSpPr>
        <p:spPr>
          <a:xfrm>
            <a:off x="6400000" y="242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Robert</a:t>
            </a:r>
          </a:p>
        </p:txBody>
      </p:sp>
      <p:sp>
        <p:nvSpPr>
          <p:cNvPr id="54" name="Rectangle 53"/>
          <p:cNvSpPr/>
          <p:nvPr/>
        </p:nvSpPr>
        <p:spPr>
          <a:xfrm>
            <a:off x="7020000" y="242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a:t>
            </a:r>
          </a:p>
        </p:txBody>
      </p:sp>
      <p:sp>
        <p:nvSpPr>
          <p:cNvPr id="55" name="Rectangle 54"/>
          <p:cNvSpPr/>
          <p:nvPr/>
        </p:nvSpPr>
        <p:spPr>
          <a:xfrm>
            <a:off x="7490000" y="2420000"/>
            <a:ext cx="47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75</a:t>
            </a:r>
          </a:p>
        </p:txBody>
      </p:sp>
      <p:sp>
        <p:nvSpPr>
          <p:cNvPr id="56" name="Rectangle 55"/>
          <p:cNvSpPr/>
          <p:nvPr/>
        </p:nvSpPr>
        <p:spPr>
          <a:xfrm>
            <a:off x="7960000" y="242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57" name="Rectangle 56"/>
          <p:cNvSpPr/>
          <p:nvPr/>
        </p:nvSpPr>
        <p:spPr>
          <a:xfrm>
            <a:off x="8430000" y="2420000"/>
            <a:ext cx="47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83</a:t>
            </a:r>
          </a:p>
        </p:txBody>
      </p:sp>
      <p:sp>
        <p:nvSpPr>
          <p:cNvPr id="58" name="Rectangle 57"/>
          <p:cNvSpPr/>
          <p:nvPr/>
        </p:nvSpPr>
        <p:spPr>
          <a:xfrm>
            <a:off x="6400000" y="263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800" b="1" i="0">
                <a:solidFill>
                  <a:srgbClr val="000000"/>
                </a:solidFill>
                <a:latin typeface="Calibri"/>
              </a:rPr>
              <a:t>Trudy</a:t>
            </a:r>
          </a:p>
        </p:txBody>
      </p:sp>
      <p:sp>
        <p:nvSpPr>
          <p:cNvPr id="59" name="Rectangle 58"/>
          <p:cNvSpPr/>
          <p:nvPr/>
        </p:nvSpPr>
        <p:spPr>
          <a:xfrm>
            <a:off x="7020000" y="263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60" name="Rectangle 59"/>
          <p:cNvSpPr/>
          <p:nvPr/>
        </p:nvSpPr>
        <p:spPr>
          <a:xfrm>
            <a:off x="7490000" y="2630000"/>
            <a:ext cx="47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a:t>
            </a:r>
          </a:p>
        </p:txBody>
      </p:sp>
      <p:sp>
        <p:nvSpPr>
          <p:cNvPr id="61" name="Rectangle 60"/>
          <p:cNvSpPr/>
          <p:nvPr/>
        </p:nvSpPr>
        <p:spPr>
          <a:xfrm>
            <a:off x="7960000" y="2630000"/>
            <a:ext cx="47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62" name="Rectangle 61"/>
          <p:cNvSpPr/>
          <p:nvPr/>
        </p:nvSpPr>
        <p:spPr>
          <a:xfrm>
            <a:off x="8430000" y="2630000"/>
            <a:ext cx="47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16</a:t>
            </a:r>
          </a:p>
        </p:txBody>
      </p:sp>
      <p:sp>
        <p:nvSpPr>
          <p:cNvPr id="63" name="Oval 62"/>
          <p:cNvSpPr/>
          <p:nvPr/>
        </p:nvSpPr>
        <p:spPr>
          <a:xfrm>
            <a:off x="7155250" y="2215250"/>
            <a:ext cx="199500" cy="1995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Oval 63"/>
          <p:cNvSpPr/>
          <p:nvPr/>
        </p:nvSpPr>
        <p:spPr>
          <a:xfrm>
            <a:off x="8095250" y="2215250"/>
            <a:ext cx="199500" cy="1995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5" name="Rectangle 64"/>
          <p:cNvSpPr/>
          <p:nvPr/>
        </p:nvSpPr>
        <p:spPr>
          <a:xfrm>
            <a:off x="6340000" y="2306000"/>
            <a:ext cx="2620000" cy="18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6" name="Rectangle 65"/>
          <p:cNvSpPr/>
          <p:nvPr/>
        </p:nvSpPr>
        <p:spPr>
          <a:xfrm>
            <a:off x="6340000" y="2726000"/>
            <a:ext cx="2620000" cy="18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Rectangle 66"/>
          <p:cNvSpPr/>
          <p:nvPr/>
        </p:nvSpPr>
        <p:spPr>
          <a:xfrm>
            <a:off x="7246000" y="1520000"/>
            <a:ext cx="18000" cy="1380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8" name="Rectangle 67"/>
          <p:cNvSpPr/>
          <p:nvPr/>
        </p:nvSpPr>
        <p:spPr>
          <a:xfrm>
            <a:off x="8186000" y="1520000"/>
            <a:ext cx="18000" cy="1380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9" name="TextBox 68"/>
          <p:cNvSpPr txBox="1"/>
          <p:nvPr/>
        </p:nvSpPr>
        <p:spPr>
          <a:xfrm>
            <a:off x="6400000" y="2850000"/>
            <a:ext cx="2450000" cy="700000"/>
          </a:xfrm>
          <a:prstGeom prst="rect">
            <a:avLst/>
          </a:prstGeom>
          <a:noFill/>
        </p:spPr>
        <p:txBody>
          <a:bodyPr wrap="square" anchor="t" lIns="45720" rIns="45720">
            <a:spAutoFit/>
          </a:bodyPr>
          <a:lstStyle/>
          <a:p>
            <a:pPr algn="l"/>
            <a:r>
              <a:rPr sz="1000" b="0" i="0">
                <a:solidFill>
                  <a:srgbClr val="FF0000"/>
                </a:solidFill>
                <a:latin typeface="Calibri"/>
              </a:rPr>
              <a:t>Four lines are needed to cover the zeros, so this is optimal</a:t>
            </a:r>
          </a:p>
        </p:txBody>
      </p:sp>
      <p:sp>
        <p:nvSpPr>
          <p:cNvPr id="70" name="Oval 69"/>
          <p:cNvSpPr/>
          <p:nvPr/>
        </p:nvSpPr>
        <p:spPr>
          <a:xfrm>
            <a:off x="7614750" y="1994750"/>
            <a:ext cx="220500" cy="220500"/>
          </a:xfrm>
          <a:prstGeom prst="ellipse">
            <a:avLst/>
          </a:prstGeom>
          <a:noFill/>
          <a:ln w="28575">
            <a:solidFill>
              <a:srgbClr val="002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1" name="Oval 70"/>
          <p:cNvSpPr/>
          <p:nvPr/>
        </p:nvSpPr>
        <p:spPr>
          <a:xfrm>
            <a:off x="8554750" y="2204750"/>
            <a:ext cx="220500" cy="220500"/>
          </a:xfrm>
          <a:prstGeom prst="ellipse">
            <a:avLst/>
          </a:prstGeom>
          <a:noFill/>
          <a:ln w="28575">
            <a:solidFill>
              <a:srgbClr val="002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2" name="Oval 71"/>
          <p:cNvSpPr/>
          <p:nvPr/>
        </p:nvSpPr>
        <p:spPr>
          <a:xfrm>
            <a:off x="8084750" y="2414750"/>
            <a:ext cx="220500" cy="220500"/>
          </a:xfrm>
          <a:prstGeom prst="ellipse">
            <a:avLst/>
          </a:prstGeom>
          <a:noFill/>
          <a:ln w="28575">
            <a:solidFill>
              <a:srgbClr val="002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3" name="Oval 72"/>
          <p:cNvSpPr/>
          <p:nvPr/>
        </p:nvSpPr>
        <p:spPr>
          <a:xfrm>
            <a:off x="7144750" y="2624750"/>
            <a:ext cx="220500" cy="220500"/>
          </a:xfrm>
          <a:prstGeom prst="ellipse">
            <a:avLst/>
          </a:prstGeom>
          <a:noFill/>
          <a:ln w="28575">
            <a:solidFill>
              <a:srgbClr val="002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4" name="TextBox 73"/>
          <p:cNvSpPr txBox="1"/>
          <p:nvPr/>
        </p:nvSpPr>
        <p:spPr>
          <a:xfrm>
            <a:off x="3750000" y="3700000"/>
            <a:ext cx="5150000" cy="1000000"/>
          </a:xfrm>
          <a:prstGeom prst="rect">
            <a:avLst/>
          </a:prstGeom>
          <a:noFill/>
        </p:spPr>
        <p:txBody>
          <a:bodyPr wrap="square" anchor="t" lIns="45720" rIns="45720">
            <a:spAutoFit/>
          </a:bodyPr>
          <a:lstStyle/>
          <a:p>
            <a:pPr algn="l"/>
            <a:r>
              <a:rPr sz="1200" b="0" i="0">
                <a:solidFill>
                  <a:srgbClr val="000000"/>
                </a:solidFill>
                <a:latin typeface="Calibri"/>
              </a:rPr>
              <a:t>Denis – Aye Full Tower,  Hilary – Piece a Pasta,  Robert – Hows a Curry,  Trudy – New Dell</a:t>
            </a:r>
          </a:p>
          <a:p>
            <a:pPr algn="l"/>
            <a:r>
              <a:rPr sz="1200" b="0" i="0">
                <a:solidFill>
                  <a:srgbClr val="000000"/>
                </a:solidFill>
                <a:latin typeface="Calibri"/>
              </a:rPr>
              <a:t>Total cost = 27 + 13 + 13 + 14 = £67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9"/>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0"/>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1"/>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3"/>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4"/>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5"/>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6"/>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7"/>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8"/>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49"/>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50"/>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51"/>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52"/>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3"/>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4"/>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55"/>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56"/>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57"/>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58"/>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59"/>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60"/>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61"/>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62"/>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63"/>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64"/>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65"/>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66"/>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67"/>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68"/>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69"/>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70"/>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71"/>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72"/>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73"/>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Managing Incomplete Data</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2D</a:t>
            </a:r>
          </a:p>
        </p:txBody>
      </p:sp>
      <p:sp>
        <p:nvSpPr>
          <p:cNvPr id="4" name="TextBox 3"/>
          <p:cNvSpPr txBox="1"/>
          <p:nvPr/>
        </p:nvSpPr>
        <p:spPr>
          <a:xfrm>
            <a:off x="250000" y="1000000"/>
            <a:ext cx="3300000" cy="5000000"/>
          </a:xfrm>
          <a:prstGeom prst="rect">
            <a:avLst/>
          </a:prstGeom>
          <a:noFill/>
        </p:spPr>
        <p:txBody>
          <a:bodyPr wrap="square" anchor="t" lIns="45720" rIns="45720">
            <a:spAutoFit/>
          </a:bodyPr>
          <a:lstStyle/>
          <a:p>
            <a:pPr algn="ctr"/>
            <a:r>
              <a:rPr sz="1100" b="1" i="0">
                <a:solidFill>
                  <a:srgbClr val="000000"/>
                </a:solidFill>
                <a:latin typeface="Calibri"/>
              </a:rPr>
              <a:t>The method for managing incomplete data can be adapted to deal with maximising a profit</a:t>
            </a:r>
          </a:p>
          <a:p>
            <a:pPr algn="ctr"/>
            <a:r>
              <a:rPr sz="1100" b="0" i="0">
                <a:solidFill>
                  <a:srgbClr val="000000"/>
                </a:solidFill>
                <a:latin typeface="Calibri"/>
              </a:rPr>
              <a:t/>
            </a:r>
          </a:p>
          <a:p>
            <a:pPr algn="ctr"/>
            <a:r>
              <a:rPr sz="1100" b="0" i="0">
                <a:solidFill>
                  <a:srgbClr val="000000"/>
                </a:solidFill>
                <a:latin typeface="Calibri"/>
              </a:rPr>
              <a:t>To maximise with incomplete data, first subtract every number from the largest value in the table</a:t>
            </a:r>
          </a:p>
          <a:p>
            <a:pPr algn="ctr"/>
            <a:r>
              <a:rPr sz="1100" b="0" i="0">
                <a:solidFill>
                  <a:srgbClr val="000000"/>
                </a:solidFill>
                <a:latin typeface="Calibri"/>
              </a:rPr>
              <a:t/>
            </a:r>
          </a:p>
          <a:p>
            <a:pPr algn="ctr"/>
            <a:r>
              <a:rPr sz="1100" b="0" i="0">
                <a:solidFill>
                  <a:srgbClr val="000000"/>
                </a:solidFill>
                <a:latin typeface="Calibri"/>
              </a:rPr>
              <a:t>Then enter a suitably large value in the empty cell</a:t>
            </a:r>
          </a:p>
        </p:txBody>
      </p:sp>
      <p:sp>
        <p:nvSpPr>
          <p:cNvPr id="5" name="TextBox 4"/>
          <p:cNvSpPr txBox="1"/>
          <p:nvPr/>
        </p:nvSpPr>
        <p:spPr>
          <a:xfrm>
            <a:off x="3750000" y="1000000"/>
            <a:ext cx="5150000" cy="1050000"/>
          </a:xfrm>
          <a:prstGeom prst="rect">
            <a:avLst/>
          </a:prstGeom>
          <a:noFill/>
        </p:spPr>
        <p:txBody>
          <a:bodyPr wrap="square" anchor="t" lIns="45720" rIns="45720">
            <a:spAutoFit/>
          </a:bodyPr>
          <a:lstStyle/>
          <a:p>
            <a:pPr algn="l"/>
            <a:r>
              <a:rPr sz="1000" b="0" i="0">
                <a:solidFill>
                  <a:srgbClr val="000000"/>
                </a:solidFill>
                <a:latin typeface="Calibri"/>
              </a:rPr>
              <a:t>A team of four workers A, B, C and D are to be assigned to four tasks 1, 2, 3 and 4. Each worker can only be assigned to one task and each task is to be completed by one worker. Worker B cannot be assigned to task 3. The table shows the profit, in pounds, to be made by each worker on each task.</a:t>
            </a:r>
          </a:p>
          <a:p>
            <a:pPr algn="l"/>
            <a:r>
              <a:rPr sz="1000" b="0" i="0">
                <a:solidFill>
                  <a:srgbClr val="000000"/>
                </a:solidFill>
                <a:latin typeface="Calibri"/>
              </a:rPr>
              <a:t>a  Reducing rows first, use the Hungarian algorithm to allocate workers to tasks so that the profit is maximised. Show the table at each stage.</a:t>
            </a:r>
          </a:p>
          <a:p>
            <a:pPr algn="l"/>
            <a:r>
              <a:rPr sz="1000" b="0" i="0">
                <a:solidFill>
                  <a:srgbClr val="000000"/>
                </a:solidFill>
                <a:latin typeface="Calibri"/>
              </a:rPr>
              <a:t>b  Work out the maximum profit.</a:t>
            </a:r>
          </a:p>
        </p:txBody>
      </p:sp>
      <p:sp>
        <p:nvSpPr>
          <p:cNvPr id="6" name="Rectangle 5"/>
          <p:cNvSpPr/>
          <p:nvPr/>
        </p:nvSpPr>
        <p:spPr>
          <a:xfrm>
            <a:off x="5300000" y="225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
            </a:r>
          </a:p>
        </p:txBody>
      </p:sp>
      <p:sp>
        <p:nvSpPr>
          <p:cNvPr id="7" name="Rectangle 6"/>
          <p:cNvSpPr/>
          <p:nvPr/>
        </p:nvSpPr>
        <p:spPr>
          <a:xfrm>
            <a:off x="5800000" y="225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1</a:t>
            </a:r>
          </a:p>
        </p:txBody>
      </p:sp>
      <p:sp>
        <p:nvSpPr>
          <p:cNvPr id="8" name="Rectangle 7"/>
          <p:cNvSpPr/>
          <p:nvPr/>
        </p:nvSpPr>
        <p:spPr>
          <a:xfrm>
            <a:off x="6280000" y="225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2</a:t>
            </a:r>
          </a:p>
        </p:txBody>
      </p:sp>
      <p:sp>
        <p:nvSpPr>
          <p:cNvPr id="9" name="Rectangle 8"/>
          <p:cNvSpPr/>
          <p:nvPr/>
        </p:nvSpPr>
        <p:spPr>
          <a:xfrm>
            <a:off x="6760000" y="225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3</a:t>
            </a:r>
          </a:p>
        </p:txBody>
      </p:sp>
      <p:sp>
        <p:nvSpPr>
          <p:cNvPr id="10" name="Rectangle 9"/>
          <p:cNvSpPr/>
          <p:nvPr/>
        </p:nvSpPr>
        <p:spPr>
          <a:xfrm>
            <a:off x="7240000" y="225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4</a:t>
            </a:r>
          </a:p>
        </p:txBody>
      </p:sp>
      <p:sp>
        <p:nvSpPr>
          <p:cNvPr id="11" name="Rectangle 10"/>
          <p:cNvSpPr/>
          <p:nvPr/>
        </p:nvSpPr>
        <p:spPr>
          <a:xfrm>
            <a:off x="5300000" y="246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A</a:t>
            </a:r>
          </a:p>
        </p:txBody>
      </p:sp>
      <p:sp>
        <p:nvSpPr>
          <p:cNvPr id="12" name="Rectangle 11"/>
          <p:cNvSpPr/>
          <p:nvPr/>
        </p:nvSpPr>
        <p:spPr>
          <a:xfrm>
            <a:off x="5800000" y="246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47</a:t>
            </a:r>
          </a:p>
        </p:txBody>
      </p:sp>
      <p:sp>
        <p:nvSpPr>
          <p:cNvPr id="13" name="Rectangle 12"/>
          <p:cNvSpPr/>
          <p:nvPr/>
        </p:nvSpPr>
        <p:spPr>
          <a:xfrm>
            <a:off x="6280000" y="246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68</a:t>
            </a:r>
          </a:p>
        </p:txBody>
      </p:sp>
      <p:sp>
        <p:nvSpPr>
          <p:cNvPr id="14" name="Rectangle 13"/>
          <p:cNvSpPr/>
          <p:nvPr/>
        </p:nvSpPr>
        <p:spPr>
          <a:xfrm>
            <a:off x="6760000" y="246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125</a:t>
            </a:r>
          </a:p>
        </p:txBody>
      </p:sp>
      <p:sp>
        <p:nvSpPr>
          <p:cNvPr id="15" name="Rectangle 14"/>
          <p:cNvSpPr/>
          <p:nvPr/>
        </p:nvSpPr>
        <p:spPr>
          <a:xfrm>
            <a:off x="7240000" y="246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52</a:t>
            </a:r>
          </a:p>
        </p:txBody>
      </p:sp>
      <p:sp>
        <p:nvSpPr>
          <p:cNvPr id="16" name="Rectangle 15"/>
          <p:cNvSpPr/>
          <p:nvPr/>
        </p:nvSpPr>
        <p:spPr>
          <a:xfrm>
            <a:off x="5300000" y="267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B</a:t>
            </a:r>
          </a:p>
        </p:txBody>
      </p:sp>
      <p:sp>
        <p:nvSpPr>
          <p:cNvPr id="17" name="Rectangle 16"/>
          <p:cNvSpPr/>
          <p:nvPr/>
        </p:nvSpPr>
        <p:spPr>
          <a:xfrm>
            <a:off x="5800000" y="267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39</a:t>
            </a:r>
          </a:p>
        </p:txBody>
      </p:sp>
      <p:sp>
        <p:nvSpPr>
          <p:cNvPr id="18" name="Rectangle 17"/>
          <p:cNvSpPr/>
          <p:nvPr/>
        </p:nvSpPr>
        <p:spPr>
          <a:xfrm>
            <a:off x="6280000" y="267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72</a:t>
            </a:r>
          </a:p>
        </p:txBody>
      </p:sp>
      <p:sp>
        <p:nvSpPr>
          <p:cNvPr id="19" name="Rectangle 18"/>
          <p:cNvSpPr/>
          <p:nvPr/>
        </p:nvSpPr>
        <p:spPr>
          <a:xfrm>
            <a:off x="6760000" y="267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a:t>
            </a:r>
          </a:p>
        </p:txBody>
      </p:sp>
      <p:sp>
        <p:nvSpPr>
          <p:cNvPr id="20" name="Rectangle 19"/>
          <p:cNvSpPr/>
          <p:nvPr/>
        </p:nvSpPr>
        <p:spPr>
          <a:xfrm>
            <a:off x="7240000" y="267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60</a:t>
            </a:r>
          </a:p>
        </p:txBody>
      </p:sp>
      <p:sp>
        <p:nvSpPr>
          <p:cNvPr id="21" name="Rectangle 20"/>
          <p:cNvSpPr/>
          <p:nvPr/>
        </p:nvSpPr>
        <p:spPr>
          <a:xfrm>
            <a:off x="5300000" y="288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C</a:t>
            </a:r>
          </a:p>
        </p:txBody>
      </p:sp>
      <p:sp>
        <p:nvSpPr>
          <p:cNvPr id="22" name="Rectangle 21"/>
          <p:cNvSpPr/>
          <p:nvPr/>
        </p:nvSpPr>
        <p:spPr>
          <a:xfrm>
            <a:off x="5800000" y="288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48</a:t>
            </a:r>
          </a:p>
        </p:txBody>
      </p:sp>
      <p:sp>
        <p:nvSpPr>
          <p:cNvPr id="23" name="Rectangle 22"/>
          <p:cNvSpPr/>
          <p:nvPr/>
        </p:nvSpPr>
        <p:spPr>
          <a:xfrm>
            <a:off x="6280000" y="288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63</a:t>
            </a:r>
          </a:p>
        </p:txBody>
      </p:sp>
      <p:sp>
        <p:nvSpPr>
          <p:cNvPr id="24" name="Rectangle 23"/>
          <p:cNvSpPr/>
          <p:nvPr/>
        </p:nvSpPr>
        <p:spPr>
          <a:xfrm>
            <a:off x="6760000" y="288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140</a:t>
            </a:r>
          </a:p>
        </p:txBody>
      </p:sp>
      <p:sp>
        <p:nvSpPr>
          <p:cNvPr id="25" name="Rectangle 24"/>
          <p:cNvSpPr/>
          <p:nvPr/>
        </p:nvSpPr>
        <p:spPr>
          <a:xfrm>
            <a:off x="7240000" y="288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63</a:t>
            </a:r>
          </a:p>
        </p:txBody>
      </p:sp>
      <p:sp>
        <p:nvSpPr>
          <p:cNvPr id="26" name="Rectangle 25"/>
          <p:cNvSpPr/>
          <p:nvPr/>
        </p:nvSpPr>
        <p:spPr>
          <a:xfrm>
            <a:off x="5300000" y="309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D</a:t>
            </a:r>
          </a:p>
        </p:txBody>
      </p:sp>
      <p:sp>
        <p:nvSpPr>
          <p:cNvPr id="27" name="Rectangle 26"/>
          <p:cNvSpPr/>
          <p:nvPr/>
        </p:nvSpPr>
        <p:spPr>
          <a:xfrm>
            <a:off x="5800000" y="309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37</a:t>
            </a:r>
          </a:p>
        </p:txBody>
      </p:sp>
      <p:sp>
        <p:nvSpPr>
          <p:cNvPr id="28" name="Rectangle 27"/>
          <p:cNvSpPr/>
          <p:nvPr/>
        </p:nvSpPr>
        <p:spPr>
          <a:xfrm>
            <a:off x="6280000" y="309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75</a:t>
            </a:r>
          </a:p>
        </p:txBody>
      </p:sp>
      <p:sp>
        <p:nvSpPr>
          <p:cNvPr id="29" name="Rectangle 28"/>
          <p:cNvSpPr/>
          <p:nvPr/>
        </p:nvSpPr>
        <p:spPr>
          <a:xfrm>
            <a:off x="6760000" y="309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132</a:t>
            </a:r>
          </a:p>
        </p:txBody>
      </p:sp>
      <p:sp>
        <p:nvSpPr>
          <p:cNvPr id="30" name="Rectangle 29"/>
          <p:cNvSpPr/>
          <p:nvPr/>
        </p:nvSpPr>
        <p:spPr>
          <a:xfrm>
            <a:off x="7240000" y="309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68</a:t>
            </a:r>
          </a:p>
        </p:txBody>
      </p:sp>
      <p:sp>
        <p:nvSpPr>
          <p:cNvPr id="31" name="TextBox 30"/>
          <p:cNvSpPr txBox="1"/>
          <p:nvPr/>
        </p:nvSpPr>
        <p:spPr>
          <a:xfrm>
            <a:off x="3720000" y="3450000"/>
            <a:ext cx="2500000" cy="230000"/>
          </a:xfrm>
          <a:prstGeom prst="rect">
            <a:avLst/>
          </a:prstGeom>
          <a:noFill/>
        </p:spPr>
        <p:txBody>
          <a:bodyPr wrap="square" anchor="t" lIns="45720" rIns="45720">
            <a:spAutoFit/>
          </a:bodyPr>
          <a:lstStyle/>
          <a:p>
            <a:pPr algn="l"/>
            <a:r>
              <a:rPr sz="1000" b="0" i="0">
                <a:solidFill>
                  <a:srgbClr val="000000"/>
                </a:solidFill>
                <a:latin typeface="Calibri"/>
              </a:rPr>
              <a:t>Subtract every value from 140</a:t>
            </a:r>
          </a:p>
        </p:txBody>
      </p:sp>
      <p:sp>
        <p:nvSpPr>
          <p:cNvPr id="32" name="Rectangle 31"/>
          <p:cNvSpPr/>
          <p:nvPr/>
        </p:nvSpPr>
        <p:spPr>
          <a:xfrm>
            <a:off x="3750000" y="368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
            </a:r>
          </a:p>
        </p:txBody>
      </p:sp>
      <p:sp>
        <p:nvSpPr>
          <p:cNvPr id="33" name="Rectangle 32"/>
          <p:cNvSpPr/>
          <p:nvPr/>
        </p:nvSpPr>
        <p:spPr>
          <a:xfrm>
            <a:off x="4250000" y="368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1</a:t>
            </a:r>
          </a:p>
        </p:txBody>
      </p:sp>
      <p:sp>
        <p:nvSpPr>
          <p:cNvPr id="34" name="Rectangle 33"/>
          <p:cNvSpPr/>
          <p:nvPr/>
        </p:nvSpPr>
        <p:spPr>
          <a:xfrm>
            <a:off x="4730000" y="368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2</a:t>
            </a:r>
          </a:p>
        </p:txBody>
      </p:sp>
      <p:sp>
        <p:nvSpPr>
          <p:cNvPr id="35" name="Rectangle 34"/>
          <p:cNvSpPr/>
          <p:nvPr/>
        </p:nvSpPr>
        <p:spPr>
          <a:xfrm>
            <a:off x="5210000" y="368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3</a:t>
            </a:r>
          </a:p>
        </p:txBody>
      </p:sp>
      <p:sp>
        <p:nvSpPr>
          <p:cNvPr id="36" name="Rectangle 35"/>
          <p:cNvSpPr/>
          <p:nvPr/>
        </p:nvSpPr>
        <p:spPr>
          <a:xfrm>
            <a:off x="5690000" y="368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4</a:t>
            </a:r>
          </a:p>
        </p:txBody>
      </p:sp>
      <p:sp>
        <p:nvSpPr>
          <p:cNvPr id="37" name="Rectangle 36"/>
          <p:cNvSpPr/>
          <p:nvPr/>
        </p:nvSpPr>
        <p:spPr>
          <a:xfrm>
            <a:off x="3750000" y="389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A</a:t>
            </a:r>
          </a:p>
        </p:txBody>
      </p:sp>
      <p:sp>
        <p:nvSpPr>
          <p:cNvPr id="38" name="Rectangle 37"/>
          <p:cNvSpPr/>
          <p:nvPr/>
        </p:nvSpPr>
        <p:spPr>
          <a:xfrm>
            <a:off x="4250000" y="389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93</a:t>
            </a:r>
          </a:p>
        </p:txBody>
      </p:sp>
      <p:sp>
        <p:nvSpPr>
          <p:cNvPr id="39" name="Rectangle 38"/>
          <p:cNvSpPr/>
          <p:nvPr/>
        </p:nvSpPr>
        <p:spPr>
          <a:xfrm>
            <a:off x="4730000" y="389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72</a:t>
            </a:r>
          </a:p>
        </p:txBody>
      </p:sp>
      <p:sp>
        <p:nvSpPr>
          <p:cNvPr id="40" name="Rectangle 39"/>
          <p:cNvSpPr/>
          <p:nvPr/>
        </p:nvSpPr>
        <p:spPr>
          <a:xfrm>
            <a:off x="5210000" y="389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15</a:t>
            </a:r>
          </a:p>
        </p:txBody>
      </p:sp>
      <p:sp>
        <p:nvSpPr>
          <p:cNvPr id="41" name="Rectangle 40"/>
          <p:cNvSpPr/>
          <p:nvPr/>
        </p:nvSpPr>
        <p:spPr>
          <a:xfrm>
            <a:off x="5690000" y="389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88</a:t>
            </a:r>
          </a:p>
        </p:txBody>
      </p:sp>
      <p:sp>
        <p:nvSpPr>
          <p:cNvPr id="42" name="Rectangle 41"/>
          <p:cNvSpPr/>
          <p:nvPr/>
        </p:nvSpPr>
        <p:spPr>
          <a:xfrm>
            <a:off x="3750000" y="410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B</a:t>
            </a:r>
          </a:p>
        </p:txBody>
      </p:sp>
      <p:sp>
        <p:nvSpPr>
          <p:cNvPr id="43" name="Rectangle 42"/>
          <p:cNvSpPr/>
          <p:nvPr/>
        </p:nvSpPr>
        <p:spPr>
          <a:xfrm>
            <a:off x="4250000" y="410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101</a:t>
            </a:r>
          </a:p>
        </p:txBody>
      </p:sp>
      <p:sp>
        <p:nvSpPr>
          <p:cNvPr id="44" name="Rectangle 43"/>
          <p:cNvSpPr/>
          <p:nvPr/>
        </p:nvSpPr>
        <p:spPr>
          <a:xfrm>
            <a:off x="4730000" y="410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68</a:t>
            </a:r>
          </a:p>
        </p:txBody>
      </p:sp>
      <p:sp>
        <p:nvSpPr>
          <p:cNvPr id="45" name="Rectangle 44"/>
          <p:cNvSpPr/>
          <p:nvPr/>
        </p:nvSpPr>
        <p:spPr>
          <a:xfrm>
            <a:off x="5210000" y="410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a:t>
            </a:r>
          </a:p>
        </p:txBody>
      </p:sp>
      <p:sp>
        <p:nvSpPr>
          <p:cNvPr id="46" name="Rectangle 45"/>
          <p:cNvSpPr/>
          <p:nvPr/>
        </p:nvSpPr>
        <p:spPr>
          <a:xfrm>
            <a:off x="5690000" y="410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80</a:t>
            </a:r>
          </a:p>
        </p:txBody>
      </p:sp>
      <p:sp>
        <p:nvSpPr>
          <p:cNvPr id="47" name="Rectangle 46"/>
          <p:cNvSpPr/>
          <p:nvPr/>
        </p:nvSpPr>
        <p:spPr>
          <a:xfrm>
            <a:off x="3750000" y="431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C</a:t>
            </a:r>
          </a:p>
        </p:txBody>
      </p:sp>
      <p:sp>
        <p:nvSpPr>
          <p:cNvPr id="48" name="Rectangle 47"/>
          <p:cNvSpPr/>
          <p:nvPr/>
        </p:nvSpPr>
        <p:spPr>
          <a:xfrm>
            <a:off x="4250000" y="431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92</a:t>
            </a:r>
          </a:p>
        </p:txBody>
      </p:sp>
      <p:sp>
        <p:nvSpPr>
          <p:cNvPr id="49" name="Rectangle 48"/>
          <p:cNvSpPr/>
          <p:nvPr/>
        </p:nvSpPr>
        <p:spPr>
          <a:xfrm>
            <a:off x="4730000" y="431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77</a:t>
            </a:r>
          </a:p>
        </p:txBody>
      </p:sp>
      <p:sp>
        <p:nvSpPr>
          <p:cNvPr id="50" name="Rectangle 49"/>
          <p:cNvSpPr/>
          <p:nvPr/>
        </p:nvSpPr>
        <p:spPr>
          <a:xfrm>
            <a:off x="5210000" y="431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51" name="Rectangle 50"/>
          <p:cNvSpPr/>
          <p:nvPr/>
        </p:nvSpPr>
        <p:spPr>
          <a:xfrm>
            <a:off x="5690000" y="431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77</a:t>
            </a:r>
          </a:p>
        </p:txBody>
      </p:sp>
      <p:sp>
        <p:nvSpPr>
          <p:cNvPr id="52" name="Rectangle 51"/>
          <p:cNvSpPr/>
          <p:nvPr/>
        </p:nvSpPr>
        <p:spPr>
          <a:xfrm>
            <a:off x="3750000" y="452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D</a:t>
            </a:r>
          </a:p>
        </p:txBody>
      </p:sp>
      <p:sp>
        <p:nvSpPr>
          <p:cNvPr id="53" name="Rectangle 52"/>
          <p:cNvSpPr/>
          <p:nvPr/>
        </p:nvSpPr>
        <p:spPr>
          <a:xfrm>
            <a:off x="4250000" y="452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103</a:t>
            </a:r>
          </a:p>
        </p:txBody>
      </p:sp>
      <p:sp>
        <p:nvSpPr>
          <p:cNvPr id="54" name="Rectangle 53"/>
          <p:cNvSpPr/>
          <p:nvPr/>
        </p:nvSpPr>
        <p:spPr>
          <a:xfrm>
            <a:off x="4730000" y="452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65</a:t>
            </a:r>
          </a:p>
        </p:txBody>
      </p:sp>
      <p:sp>
        <p:nvSpPr>
          <p:cNvPr id="55" name="Rectangle 54"/>
          <p:cNvSpPr/>
          <p:nvPr/>
        </p:nvSpPr>
        <p:spPr>
          <a:xfrm>
            <a:off x="5210000" y="452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8</a:t>
            </a:r>
          </a:p>
        </p:txBody>
      </p:sp>
      <p:sp>
        <p:nvSpPr>
          <p:cNvPr id="56" name="Rectangle 55"/>
          <p:cNvSpPr/>
          <p:nvPr/>
        </p:nvSpPr>
        <p:spPr>
          <a:xfrm>
            <a:off x="5690000" y="452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72</a:t>
            </a:r>
          </a:p>
        </p:txBody>
      </p:sp>
      <p:sp>
        <p:nvSpPr>
          <p:cNvPr id="57" name="TextBox 56"/>
          <p:cNvSpPr txBox="1"/>
          <p:nvPr/>
        </p:nvSpPr>
        <p:spPr>
          <a:xfrm>
            <a:off x="6370000" y="3450000"/>
            <a:ext cx="2500000" cy="230000"/>
          </a:xfrm>
          <a:prstGeom prst="rect">
            <a:avLst/>
          </a:prstGeom>
          <a:noFill/>
        </p:spPr>
        <p:txBody>
          <a:bodyPr wrap="square" anchor="t" lIns="45720" rIns="45720">
            <a:spAutoFit/>
          </a:bodyPr>
          <a:lstStyle/>
          <a:p>
            <a:pPr algn="l"/>
            <a:r>
              <a:rPr sz="1000" b="0" i="0">
                <a:solidFill>
                  <a:srgbClr val="000000"/>
                </a:solidFill>
                <a:latin typeface="Calibri"/>
              </a:rPr>
              <a:t>Enter 300 in cell B3</a:t>
            </a:r>
          </a:p>
        </p:txBody>
      </p:sp>
      <p:sp>
        <p:nvSpPr>
          <p:cNvPr id="58" name="Rectangle 57"/>
          <p:cNvSpPr/>
          <p:nvPr/>
        </p:nvSpPr>
        <p:spPr>
          <a:xfrm>
            <a:off x="6400000" y="368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
            </a:r>
          </a:p>
        </p:txBody>
      </p:sp>
      <p:sp>
        <p:nvSpPr>
          <p:cNvPr id="59" name="Rectangle 58"/>
          <p:cNvSpPr/>
          <p:nvPr/>
        </p:nvSpPr>
        <p:spPr>
          <a:xfrm>
            <a:off x="6900000" y="368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1</a:t>
            </a:r>
          </a:p>
        </p:txBody>
      </p:sp>
      <p:sp>
        <p:nvSpPr>
          <p:cNvPr id="60" name="Rectangle 59"/>
          <p:cNvSpPr/>
          <p:nvPr/>
        </p:nvSpPr>
        <p:spPr>
          <a:xfrm>
            <a:off x="7380000" y="368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2</a:t>
            </a:r>
          </a:p>
        </p:txBody>
      </p:sp>
      <p:sp>
        <p:nvSpPr>
          <p:cNvPr id="61" name="Rectangle 60"/>
          <p:cNvSpPr/>
          <p:nvPr/>
        </p:nvSpPr>
        <p:spPr>
          <a:xfrm>
            <a:off x="7860000" y="368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3</a:t>
            </a:r>
          </a:p>
        </p:txBody>
      </p:sp>
      <p:sp>
        <p:nvSpPr>
          <p:cNvPr id="62" name="Rectangle 61"/>
          <p:cNvSpPr/>
          <p:nvPr/>
        </p:nvSpPr>
        <p:spPr>
          <a:xfrm>
            <a:off x="8340000" y="368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4</a:t>
            </a:r>
          </a:p>
        </p:txBody>
      </p:sp>
      <p:sp>
        <p:nvSpPr>
          <p:cNvPr id="63" name="Rectangle 62"/>
          <p:cNvSpPr/>
          <p:nvPr/>
        </p:nvSpPr>
        <p:spPr>
          <a:xfrm>
            <a:off x="6400000" y="389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A</a:t>
            </a:r>
          </a:p>
        </p:txBody>
      </p:sp>
      <p:sp>
        <p:nvSpPr>
          <p:cNvPr id="64" name="Rectangle 63"/>
          <p:cNvSpPr/>
          <p:nvPr/>
        </p:nvSpPr>
        <p:spPr>
          <a:xfrm>
            <a:off x="6900000" y="389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93</a:t>
            </a:r>
          </a:p>
        </p:txBody>
      </p:sp>
      <p:sp>
        <p:nvSpPr>
          <p:cNvPr id="65" name="Rectangle 64"/>
          <p:cNvSpPr/>
          <p:nvPr/>
        </p:nvSpPr>
        <p:spPr>
          <a:xfrm>
            <a:off x="7380000" y="389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72</a:t>
            </a:r>
          </a:p>
        </p:txBody>
      </p:sp>
      <p:sp>
        <p:nvSpPr>
          <p:cNvPr id="66" name="Rectangle 65"/>
          <p:cNvSpPr/>
          <p:nvPr/>
        </p:nvSpPr>
        <p:spPr>
          <a:xfrm>
            <a:off x="7860000" y="389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15</a:t>
            </a:r>
          </a:p>
        </p:txBody>
      </p:sp>
      <p:sp>
        <p:nvSpPr>
          <p:cNvPr id="67" name="Rectangle 66"/>
          <p:cNvSpPr/>
          <p:nvPr/>
        </p:nvSpPr>
        <p:spPr>
          <a:xfrm>
            <a:off x="8340000" y="389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88</a:t>
            </a:r>
          </a:p>
        </p:txBody>
      </p:sp>
      <p:sp>
        <p:nvSpPr>
          <p:cNvPr id="68" name="Rectangle 67"/>
          <p:cNvSpPr/>
          <p:nvPr/>
        </p:nvSpPr>
        <p:spPr>
          <a:xfrm>
            <a:off x="6400000" y="410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B</a:t>
            </a:r>
          </a:p>
        </p:txBody>
      </p:sp>
      <p:sp>
        <p:nvSpPr>
          <p:cNvPr id="69" name="Rectangle 68"/>
          <p:cNvSpPr/>
          <p:nvPr/>
        </p:nvSpPr>
        <p:spPr>
          <a:xfrm>
            <a:off x="6900000" y="410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101</a:t>
            </a:r>
          </a:p>
        </p:txBody>
      </p:sp>
      <p:sp>
        <p:nvSpPr>
          <p:cNvPr id="70" name="Rectangle 69"/>
          <p:cNvSpPr/>
          <p:nvPr/>
        </p:nvSpPr>
        <p:spPr>
          <a:xfrm>
            <a:off x="7380000" y="410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68</a:t>
            </a:r>
          </a:p>
        </p:txBody>
      </p:sp>
      <p:sp>
        <p:nvSpPr>
          <p:cNvPr id="71" name="Rectangle 70"/>
          <p:cNvSpPr/>
          <p:nvPr/>
        </p:nvSpPr>
        <p:spPr>
          <a:xfrm>
            <a:off x="7860000" y="410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FF0000"/>
                </a:solidFill>
                <a:latin typeface="Calibri"/>
              </a:rPr>
              <a:t>300</a:t>
            </a:r>
          </a:p>
        </p:txBody>
      </p:sp>
      <p:sp>
        <p:nvSpPr>
          <p:cNvPr id="72" name="Rectangle 71"/>
          <p:cNvSpPr/>
          <p:nvPr/>
        </p:nvSpPr>
        <p:spPr>
          <a:xfrm>
            <a:off x="8340000" y="410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80</a:t>
            </a:r>
          </a:p>
        </p:txBody>
      </p:sp>
      <p:sp>
        <p:nvSpPr>
          <p:cNvPr id="73" name="Rectangle 72"/>
          <p:cNvSpPr/>
          <p:nvPr/>
        </p:nvSpPr>
        <p:spPr>
          <a:xfrm>
            <a:off x="6400000" y="431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C</a:t>
            </a:r>
          </a:p>
        </p:txBody>
      </p:sp>
      <p:sp>
        <p:nvSpPr>
          <p:cNvPr id="74" name="Rectangle 73"/>
          <p:cNvSpPr/>
          <p:nvPr/>
        </p:nvSpPr>
        <p:spPr>
          <a:xfrm>
            <a:off x="6900000" y="431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92</a:t>
            </a:r>
          </a:p>
        </p:txBody>
      </p:sp>
      <p:sp>
        <p:nvSpPr>
          <p:cNvPr id="75" name="Rectangle 74"/>
          <p:cNvSpPr/>
          <p:nvPr/>
        </p:nvSpPr>
        <p:spPr>
          <a:xfrm>
            <a:off x="7380000" y="431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77</a:t>
            </a:r>
          </a:p>
        </p:txBody>
      </p:sp>
      <p:sp>
        <p:nvSpPr>
          <p:cNvPr id="76" name="Rectangle 75"/>
          <p:cNvSpPr/>
          <p:nvPr/>
        </p:nvSpPr>
        <p:spPr>
          <a:xfrm>
            <a:off x="7860000" y="431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77" name="Rectangle 76"/>
          <p:cNvSpPr/>
          <p:nvPr/>
        </p:nvSpPr>
        <p:spPr>
          <a:xfrm>
            <a:off x="8340000" y="431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77</a:t>
            </a:r>
          </a:p>
        </p:txBody>
      </p:sp>
      <p:sp>
        <p:nvSpPr>
          <p:cNvPr id="78" name="Rectangle 77"/>
          <p:cNvSpPr/>
          <p:nvPr/>
        </p:nvSpPr>
        <p:spPr>
          <a:xfrm>
            <a:off x="6400000" y="452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D</a:t>
            </a:r>
          </a:p>
        </p:txBody>
      </p:sp>
      <p:sp>
        <p:nvSpPr>
          <p:cNvPr id="79" name="Rectangle 78"/>
          <p:cNvSpPr/>
          <p:nvPr/>
        </p:nvSpPr>
        <p:spPr>
          <a:xfrm>
            <a:off x="6900000" y="452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103</a:t>
            </a:r>
          </a:p>
        </p:txBody>
      </p:sp>
      <p:sp>
        <p:nvSpPr>
          <p:cNvPr id="80" name="Rectangle 79"/>
          <p:cNvSpPr/>
          <p:nvPr/>
        </p:nvSpPr>
        <p:spPr>
          <a:xfrm>
            <a:off x="7380000" y="452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65</a:t>
            </a:r>
          </a:p>
        </p:txBody>
      </p:sp>
      <p:sp>
        <p:nvSpPr>
          <p:cNvPr id="81" name="Rectangle 80"/>
          <p:cNvSpPr/>
          <p:nvPr/>
        </p:nvSpPr>
        <p:spPr>
          <a:xfrm>
            <a:off x="7860000" y="452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8</a:t>
            </a:r>
          </a:p>
        </p:txBody>
      </p:sp>
      <p:sp>
        <p:nvSpPr>
          <p:cNvPr id="82" name="Rectangle 81"/>
          <p:cNvSpPr/>
          <p:nvPr/>
        </p:nvSpPr>
        <p:spPr>
          <a:xfrm>
            <a:off x="8340000" y="452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72</a:t>
            </a:r>
          </a:p>
        </p:txBody>
      </p:sp>
      <p:sp>
        <p:nvSpPr>
          <p:cNvPr id="83" name="TextBox 82"/>
          <p:cNvSpPr txBox="1"/>
          <p:nvPr/>
        </p:nvSpPr>
        <p:spPr>
          <a:xfrm>
            <a:off x="3720000" y="4850000"/>
            <a:ext cx="2500000" cy="230000"/>
          </a:xfrm>
          <a:prstGeom prst="rect">
            <a:avLst/>
          </a:prstGeom>
          <a:noFill/>
        </p:spPr>
        <p:txBody>
          <a:bodyPr wrap="square" anchor="t" lIns="45720" rIns="45720">
            <a:spAutoFit/>
          </a:bodyPr>
          <a:lstStyle/>
          <a:p>
            <a:pPr algn="l"/>
            <a:r>
              <a:rPr sz="1000" b="0" i="0">
                <a:solidFill>
                  <a:srgbClr val="000000"/>
                </a:solidFill>
                <a:latin typeface="Calibri"/>
              </a:rPr>
              <a:t>Reduce rows</a:t>
            </a:r>
          </a:p>
        </p:txBody>
      </p:sp>
      <p:sp>
        <p:nvSpPr>
          <p:cNvPr id="84" name="Rectangle 83"/>
          <p:cNvSpPr/>
          <p:nvPr/>
        </p:nvSpPr>
        <p:spPr>
          <a:xfrm>
            <a:off x="3750000" y="508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
            </a:r>
          </a:p>
        </p:txBody>
      </p:sp>
      <p:sp>
        <p:nvSpPr>
          <p:cNvPr id="85" name="Rectangle 84"/>
          <p:cNvSpPr/>
          <p:nvPr/>
        </p:nvSpPr>
        <p:spPr>
          <a:xfrm>
            <a:off x="4250000" y="508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1</a:t>
            </a:r>
          </a:p>
        </p:txBody>
      </p:sp>
      <p:sp>
        <p:nvSpPr>
          <p:cNvPr id="86" name="Rectangle 85"/>
          <p:cNvSpPr/>
          <p:nvPr/>
        </p:nvSpPr>
        <p:spPr>
          <a:xfrm>
            <a:off x="4730000" y="508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2</a:t>
            </a:r>
          </a:p>
        </p:txBody>
      </p:sp>
      <p:sp>
        <p:nvSpPr>
          <p:cNvPr id="87" name="Rectangle 86"/>
          <p:cNvSpPr/>
          <p:nvPr/>
        </p:nvSpPr>
        <p:spPr>
          <a:xfrm>
            <a:off x="5210000" y="508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3</a:t>
            </a:r>
          </a:p>
        </p:txBody>
      </p:sp>
      <p:sp>
        <p:nvSpPr>
          <p:cNvPr id="88" name="Rectangle 87"/>
          <p:cNvSpPr/>
          <p:nvPr/>
        </p:nvSpPr>
        <p:spPr>
          <a:xfrm>
            <a:off x="5690000" y="508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4</a:t>
            </a:r>
          </a:p>
        </p:txBody>
      </p:sp>
      <p:sp>
        <p:nvSpPr>
          <p:cNvPr id="89" name="Rectangle 88"/>
          <p:cNvSpPr/>
          <p:nvPr/>
        </p:nvSpPr>
        <p:spPr>
          <a:xfrm>
            <a:off x="3750000" y="529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A</a:t>
            </a:r>
          </a:p>
        </p:txBody>
      </p:sp>
      <p:sp>
        <p:nvSpPr>
          <p:cNvPr id="90" name="Rectangle 89"/>
          <p:cNvSpPr/>
          <p:nvPr/>
        </p:nvSpPr>
        <p:spPr>
          <a:xfrm>
            <a:off x="4250000" y="529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78</a:t>
            </a:r>
          </a:p>
        </p:txBody>
      </p:sp>
      <p:sp>
        <p:nvSpPr>
          <p:cNvPr id="91" name="Rectangle 90"/>
          <p:cNvSpPr/>
          <p:nvPr/>
        </p:nvSpPr>
        <p:spPr>
          <a:xfrm>
            <a:off x="4730000" y="529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57</a:t>
            </a:r>
          </a:p>
        </p:txBody>
      </p:sp>
      <p:sp>
        <p:nvSpPr>
          <p:cNvPr id="92" name="Rectangle 91"/>
          <p:cNvSpPr/>
          <p:nvPr/>
        </p:nvSpPr>
        <p:spPr>
          <a:xfrm>
            <a:off x="5210000" y="529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93" name="Rectangle 92"/>
          <p:cNvSpPr/>
          <p:nvPr/>
        </p:nvSpPr>
        <p:spPr>
          <a:xfrm>
            <a:off x="5690000" y="529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73</a:t>
            </a:r>
          </a:p>
        </p:txBody>
      </p:sp>
      <p:sp>
        <p:nvSpPr>
          <p:cNvPr id="94" name="Rectangle 93"/>
          <p:cNvSpPr/>
          <p:nvPr/>
        </p:nvSpPr>
        <p:spPr>
          <a:xfrm>
            <a:off x="3750000" y="550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B</a:t>
            </a:r>
          </a:p>
        </p:txBody>
      </p:sp>
      <p:sp>
        <p:nvSpPr>
          <p:cNvPr id="95" name="Rectangle 94"/>
          <p:cNvSpPr/>
          <p:nvPr/>
        </p:nvSpPr>
        <p:spPr>
          <a:xfrm>
            <a:off x="4250000" y="550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33</a:t>
            </a:r>
          </a:p>
        </p:txBody>
      </p:sp>
      <p:sp>
        <p:nvSpPr>
          <p:cNvPr id="96" name="Rectangle 95"/>
          <p:cNvSpPr/>
          <p:nvPr/>
        </p:nvSpPr>
        <p:spPr>
          <a:xfrm>
            <a:off x="4730000" y="550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97" name="Rectangle 96"/>
          <p:cNvSpPr/>
          <p:nvPr/>
        </p:nvSpPr>
        <p:spPr>
          <a:xfrm>
            <a:off x="5210000" y="550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232</a:t>
            </a:r>
          </a:p>
        </p:txBody>
      </p:sp>
      <p:sp>
        <p:nvSpPr>
          <p:cNvPr id="98" name="Rectangle 97"/>
          <p:cNvSpPr/>
          <p:nvPr/>
        </p:nvSpPr>
        <p:spPr>
          <a:xfrm>
            <a:off x="5690000" y="550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12</a:t>
            </a:r>
          </a:p>
        </p:txBody>
      </p:sp>
      <p:sp>
        <p:nvSpPr>
          <p:cNvPr id="99" name="Rectangle 98"/>
          <p:cNvSpPr/>
          <p:nvPr/>
        </p:nvSpPr>
        <p:spPr>
          <a:xfrm>
            <a:off x="3750000" y="571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C</a:t>
            </a:r>
          </a:p>
        </p:txBody>
      </p:sp>
      <p:sp>
        <p:nvSpPr>
          <p:cNvPr id="100" name="Rectangle 99"/>
          <p:cNvSpPr/>
          <p:nvPr/>
        </p:nvSpPr>
        <p:spPr>
          <a:xfrm>
            <a:off x="4250000" y="571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92</a:t>
            </a:r>
          </a:p>
        </p:txBody>
      </p:sp>
      <p:sp>
        <p:nvSpPr>
          <p:cNvPr id="101" name="Rectangle 100"/>
          <p:cNvSpPr/>
          <p:nvPr/>
        </p:nvSpPr>
        <p:spPr>
          <a:xfrm>
            <a:off x="4730000" y="571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77</a:t>
            </a:r>
          </a:p>
        </p:txBody>
      </p:sp>
      <p:sp>
        <p:nvSpPr>
          <p:cNvPr id="102" name="Rectangle 101"/>
          <p:cNvSpPr/>
          <p:nvPr/>
        </p:nvSpPr>
        <p:spPr>
          <a:xfrm>
            <a:off x="5210000" y="571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03" name="Rectangle 102"/>
          <p:cNvSpPr/>
          <p:nvPr/>
        </p:nvSpPr>
        <p:spPr>
          <a:xfrm>
            <a:off x="5690000" y="571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77</a:t>
            </a:r>
          </a:p>
        </p:txBody>
      </p:sp>
      <p:sp>
        <p:nvSpPr>
          <p:cNvPr id="104" name="Rectangle 103"/>
          <p:cNvSpPr/>
          <p:nvPr/>
        </p:nvSpPr>
        <p:spPr>
          <a:xfrm>
            <a:off x="3750000" y="592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D</a:t>
            </a:r>
          </a:p>
        </p:txBody>
      </p:sp>
      <p:sp>
        <p:nvSpPr>
          <p:cNvPr id="105" name="Rectangle 104"/>
          <p:cNvSpPr/>
          <p:nvPr/>
        </p:nvSpPr>
        <p:spPr>
          <a:xfrm>
            <a:off x="4250000" y="592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95</a:t>
            </a:r>
          </a:p>
        </p:txBody>
      </p:sp>
      <p:sp>
        <p:nvSpPr>
          <p:cNvPr id="106" name="Rectangle 105"/>
          <p:cNvSpPr/>
          <p:nvPr/>
        </p:nvSpPr>
        <p:spPr>
          <a:xfrm>
            <a:off x="4730000" y="592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57</a:t>
            </a:r>
          </a:p>
        </p:txBody>
      </p:sp>
      <p:sp>
        <p:nvSpPr>
          <p:cNvPr id="107" name="Rectangle 106"/>
          <p:cNvSpPr/>
          <p:nvPr/>
        </p:nvSpPr>
        <p:spPr>
          <a:xfrm>
            <a:off x="5210000" y="592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08" name="Rectangle 107"/>
          <p:cNvSpPr/>
          <p:nvPr/>
        </p:nvSpPr>
        <p:spPr>
          <a:xfrm>
            <a:off x="5690000" y="592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64</a:t>
            </a:r>
          </a:p>
        </p:txBody>
      </p:sp>
      <p:sp>
        <p:nvSpPr>
          <p:cNvPr id="109" name="TextBox 108"/>
          <p:cNvSpPr txBox="1"/>
          <p:nvPr/>
        </p:nvSpPr>
        <p:spPr>
          <a:xfrm>
            <a:off x="6370000" y="4850000"/>
            <a:ext cx="2500000" cy="230000"/>
          </a:xfrm>
          <a:prstGeom prst="rect">
            <a:avLst/>
          </a:prstGeom>
          <a:noFill/>
        </p:spPr>
        <p:txBody>
          <a:bodyPr wrap="square" anchor="t" lIns="45720" rIns="45720">
            <a:spAutoFit/>
          </a:bodyPr>
          <a:lstStyle/>
          <a:p>
            <a:pPr algn="l"/>
            <a:r>
              <a:rPr sz="1000" b="0" i="0">
                <a:solidFill>
                  <a:srgbClr val="000000"/>
                </a:solidFill>
                <a:latin typeface="Calibri"/>
              </a:rPr>
              <a:t>Reduce columns and cover the zeros</a:t>
            </a:r>
          </a:p>
        </p:txBody>
      </p:sp>
      <p:sp>
        <p:nvSpPr>
          <p:cNvPr id="110" name="Rectangle 109"/>
          <p:cNvSpPr/>
          <p:nvPr/>
        </p:nvSpPr>
        <p:spPr>
          <a:xfrm>
            <a:off x="6400000" y="508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
            </a:r>
          </a:p>
        </p:txBody>
      </p:sp>
      <p:sp>
        <p:nvSpPr>
          <p:cNvPr id="111" name="Rectangle 110"/>
          <p:cNvSpPr/>
          <p:nvPr/>
        </p:nvSpPr>
        <p:spPr>
          <a:xfrm>
            <a:off x="6900000" y="508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1</a:t>
            </a:r>
          </a:p>
        </p:txBody>
      </p:sp>
      <p:sp>
        <p:nvSpPr>
          <p:cNvPr id="112" name="Rectangle 111"/>
          <p:cNvSpPr/>
          <p:nvPr/>
        </p:nvSpPr>
        <p:spPr>
          <a:xfrm>
            <a:off x="7380000" y="508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2</a:t>
            </a:r>
          </a:p>
        </p:txBody>
      </p:sp>
      <p:sp>
        <p:nvSpPr>
          <p:cNvPr id="113" name="Rectangle 112"/>
          <p:cNvSpPr/>
          <p:nvPr/>
        </p:nvSpPr>
        <p:spPr>
          <a:xfrm>
            <a:off x="7860000" y="508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3</a:t>
            </a:r>
          </a:p>
        </p:txBody>
      </p:sp>
      <p:sp>
        <p:nvSpPr>
          <p:cNvPr id="114" name="Rectangle 113"/>
          <p:cNvSpPr/>
          <p:nvPr/>
        </p:nvSpPr>
        <p:spPr>
          <a:xfrm>
            <a:off x="8340000" y="508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4</a:t>
            </a:r>
          </a:p>
        </p:txBody>
      </p:sp>
      <p:sp>
        <p:nvSpPr>
          <p:cNvPr id="115" name="Rectangle 114"/>
          <p:cNvSpPr/>
          <p:nvPr/>
        </p:nvSpPr>
        <p:spPr>
          <a:xfrm>
            <a:off x="6400000" y="529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A</a:t>
            </a:r>
          </a:p>
        </p:txBody>
      </p:sp>
      <p:sp>
        <p:nvSpPr>
          <p:cNvPr id="116" name="Rectangle 115"/>
          <p:cNvSpPr/>
          <p:nvPr/>
        </p:nvSpPr>
        <p:spPr>
          <a:xfrm>
            <a:off x="6900000" y="529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45</a:t>
            </a:r>
          </a:p>
        </p:txBody>
      </p:sp>
      <p:sp>
        <p:nvSpPr>
          <p:cNvPr id="117" name="Rectangle 116"/>
          <p:cNvSpPr/>
          <p:nvPr/>
        </p:nvSpPr>
        <p:spPr>
          <a:xfrm>
            <a:off x="7380000" y="529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57</a:t>
            </a:r>
          </a:p>
        </p:txBody>
      </p:sp>
      <p:sp>
        <p:nvSpPr>
          <p:cNvPr id="118" name="Rectangle 117"/>
          <p:cNvSpPr/>
          <p:nvPr/>
        </p:nvSpPr>
        <p:spPr>
          <a:xfrm>
            <a:off x="7860000" y="529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19" name="Rectangle 118"/>
          <p:cNvSpPr/>
          <p:nvPr/>
        </p:nvSpPr>
        <p:spPr>
          <a:xfrm>
            <a:off x="8340000" y="529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61</a:t>
            </a:r>
          </a:p>
        </p:txBody>
      </p:sp>
      <p:sp>
        <p:nvSpPr>
          <p:cNvPr id="120" name="Rectangle 119"/>
          <p:cNvSpPr/>
          <p:nvPr/>
        </p:nvSpPr>
        <p:spPr>
          <a:xfrm>
            <a:off x="6400000" y="550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B</a:t>
            </a:r>
          </a:p>
        </p:txBody>
      </p:sp>
      <p:sp>
        <p:nvSpPr>
          <p:cNvPr id="121" name="Rectangle 120"/>
          <p:cNvSpPr/>
          <p:nvPr/>
        </p:nvSpPr>
        <p:spPr>
          <a:xfrm>
            <a:off x="6900000" y="550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22" name="Rectangle 121"/>
          <p:cNvSpPr/>
          <p:nvPr/>
        </p:nvSpPr>
        <p:spPr>
          <a:xfrm>
            <a:off x="7380000" y="550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23" name="Rectangle 122"/>
          <p:cNvSpPr/>
          <p:nvPr/>
        </p:nvSpPr>
        <p:spPr>
          <a:xfrm>
            <a:off x="7860000" y="550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232</a:t>
            </a:r>
          </a:p>
        </p:txBody>
      </p:sp>
      <p:sp>
        <p:nvSpPr>
          <p:cNvPr id="124" name="Rectangle 123"/>
          <p:cNvSpPr/>
          <p:nvPr/>
        </p:nvSpPr>
        <p:spPr>
          <a:xfrm>
            <a:off x="8340000" y="550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25" name="Rectangle 124"/>
          <p:cNvSpPr/>
          <p:nvPr/>
        </p:nvSpPr>
        <p:spPr>
          <a:xfrm>
            <a:off x="6400000" y="571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C</a:t>
            </a:r>
          </a:p>
        </p:txBody>
      </p:sp>
      <p:sp>
        <p:nvSpPr>
          <p:cNvPr id="126" name="Rectangle 125"/>
          <p:cNvSpPr/>
          <p:nvPr/>
        </p:nvSpPr>
        <p:spPr>
          <a:xfrm>
            <a:off x="6900000" y="571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59</a:t>
            </a:r>
          </a:p>
        </p:txBody>
      </p:sp>
      <p:sp>
        <p:nvSpPr>
          <p:cNvPr id="127" name="Rectangle 126"/>
          <p:cNvSpPr/>
          <p:nvPr/>
        </p:nvSpPr>
        <p:spPr>
          <a:xfrm>
            <a:off x="7380000" y="571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77</a:t>
            </a:r>
          </a:p>
        </p:txBody>
      </p:sp>
      <p:sp>
        <p:nvSpPr>
          <p:cNvPr id="128" name="Rectangle 127"/>
          <p:cNvSpPr/>
          <p:nvPr/>
        </p:nvSpPr>
        <p:spPr>
          <a:xfrm>
            <a:off x="7860000" y="571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29" name="Rectangle 128"/>
          <p:cNvSpPr/>
          <p:nvPr/>
        </p:nvSpPr>
        <p:spPr>
          <a:xfrm>
            <a:off x="8340000" y="571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65</a:t>
            </a:r>
          </a:p>
        </p:txBody>
      </p:sp>
      <p:sp>
        <p:nvSpPr>
          <p:cNvPr id="130" name="Rectangle 129"/>
          <p:cNvSpPr/>
          <p:nvPr/>
        </p:nvSpPr>
        <p:spPr>
          <a:xfrm>
            <a:off x="6400000" y="592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D</a:t>
            </a:r>
          </a:p>
        </p:txBody>
      </p:sp>
      <p:sp>
        <p:nvSpPr>
          <p:cNvPr id="131" name="Rectangle 130"/>
          <p:cNvSpPr/>
          <p:nvPr/>
        </p:nvSpPr>
        <p:spPr>
          <a:xfrm>
            <a:off x="6900000" y="592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62</a:t>
            </a:r>
          </a:p>
        </p:txBody>
      </p:sp>
      <p:sp>
        <p:nvSpPr>
          <p:cNvPr id="132" name="Rectangle 131"/>
          <p:cNvSpPr/>
          <p:nvPr/>
        </p:nvSpPr>
        <p:spPr>
          <a:xfrm>
            <a:off x="7380000" y="592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57</a:t>
            </a:r>
          </a:p>
        </p:txBody>
      </p:sp>
      <p:sp>
        <p:nvSpPr>
          <p:cNvPr id="133" name="Rectangle 132"/>
          <p:cNvSpPr/>
          <p:nvPr/>
        </p:nvSpPr>
        <p:spPr>
          <a:xfrm>
            <a:off x="7860000" y="592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34" name="Rectangle 133"/>
          <p:cNvSpPr/>
          <p:nvPr/>
        </p:nvSpPr>
        <p:spPr>
          <a:xfrm>
            <a:off x="8340000" y="592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52</a:t>
            </a:r>
          </a:p>
        </p:txBody>
      </p:sp>
      <p:sp>
        <p:nvSpPr>
          <p:cNvPr id="135" name="Rectangle 134"/>
          <p:cNvSpPr/>
          <p:nvPr/>
        </p:nvSpPr>
        <p:spPr>
          <a:xfrm>
            <a:off x="6340000" y="5596000"/>
            <a:ext cx="2540000" cy="18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6" name="Rectangle 135"/>
          <p:cNvSpPr/>
          <p:nvPr/>
        </p:nvSpPr>
        <p:spPr>
          <a:xfrm>
            <a:off x="8091000" y="5020000"/>
            <a:ext cx="18000" cy="1170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5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6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6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6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68"/>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6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7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71"/>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7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73"/>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7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75"/>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76"/>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77"/>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78"/>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79"/>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80"/>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81"/>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82"/>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83"/>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84"/>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85"/>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86"/>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87"/>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88"/>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89"/>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90"/>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91"/>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92"/>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93"/>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94"/>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95"/>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96"/>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97"/>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98"/>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99"/>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100"/>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101"/>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102"/>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103"/>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104"/>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105"/>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106"/>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107"/>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108"/>
                                        </p:tgtEl>
                                        <p:attrNameLst>
                                          <p:attrName>style.visibility</p:attrName>
                                        </p:attrNameLst>
                                      </p:cBhvr>
                                      <p:to>
                                        <p:strVal val="visible"/>
                                      </p:to>
                                    </p:set>
                                  </p:childTnLst>
                                </p:cTn>
                              </p:par>
                            </p:childTnLst>
                          </p:cTn>
                        </p:par>
                      </p:childTnLst>
                    </p:cTn>
                  </p:par>
                  <p:par>
                    <p:cTn id="165" fill="hold">
                      <p:stCondLst>
                        <p:cond delay="indefinite"/>
                      </p:stCondLst>
                      <p:childTnLst>
                        <p:par>
                          <p:cTn id="166" fill="hold">
                            <p:stCondLst>
                              <p:cond delay="0"/>
                            </p:stCondLst>
                            <p:childTnLst>
                              <p:par>
                                <p:cTn id="167" presetID="1" presetClass="entr" presetSubtype="0" fill="hold" grpId="0" nodeType="clickEffect">
                                  <p:stCondLst>
                                    <p:cond delay="0"/>
                                  </p:stCondLst>
                                  <p:childTnLst>
                                    <p:set>
                                      <p:cBhvr>
                                        <p:cTn id="168" dur="1" fill="hold">
                                          <p:stCondLst>
                                            <p:cond delay="0"/>
                                          </p:stCondLst>
                                        </p:cTn>
                                        <p:tgtEl>
                                          <p:spTgt spid="109"/>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110"/>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111"/>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112"/>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113"/>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114"/>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115"/>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116"/>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117"/>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118"/>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119"/>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120"/>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121"/>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122"/>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123"/>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124"/>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125"/>
                                        </p:tgtEl>
                                        <p:attrNameLst>
                                          <p:attrName>style.visibility</p:attrName>
                                        </p:attrNameLst>
                                      </p:cBhvr>
                                      <p:to>
                                        <p:strVal val="visible"/>
                                      </p:to>
                                    </p:set>
                                  </p:childTnLst>
                                </p:cTn>
                              </p:par>
                              <p:par>
                                <p:cTn id="201" presetID="1" presetClass="entr" presetSubtype="0" fill="hold" grpId="0" nodeType="withEffect">
                                  <p:stCondLst>
                                    <p:cond delay="0"/>
                                  </p:stCondLst>
                                  <p:childTnLst>
                                    <p:set>
                                      <p:cBhvr>
                                        <p:cTn id="202" dur="1" fill="hold">
                                          <p:stCondLst>
                                            <p:cond delay="0"/>
                                          </p:stCondLst>
                                        </p:cTn>
                                        <p:tgtEl>
                                          <p:spTgt spid="126"/>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127"/>
                                        </p:tgtEl>
                                        <p:attrNameLst>
                                          <p:attrName>style.visibility</p:attrName>
                                        </p:attrNameLst>
                                      </p:cBhvr>
                                      <p:to>
                                        <p:strVal val="visible"/>
                                      </p:to>
                                    </p:set>
                                  </p:childTnLst>
                                </p:cTn>
                              </p:par>
                              <p:par>
                                <p:cTn id="205" presetID="1" presetClass="entr" presetSubtype="0" fill="hold" grpId="0" nodeType="withEffect">
                                  <p:stCondLst>
                                    <p:cond delay="0"/>
                                  </p:stCondLst>
                                  <p:childTnLst>
                                    <p:set>
                                      <p:cBhvr>
                                        <p:cTn id="206" dur="1" fill="hold">
                                          <p:stCondLst>
                                            <p:cond delay="0"/>
                                          </p:stCondLst>
                                        </p:cTn>
                                        <p:tgtEl>
                                          <p:spTgt spid="128"/>
                                        </p:tgtEl>
                                        <p:attrNameLst>
                                          <p:attrName>style.visibility</p:attrName>
                                        </p:attrNameLst>
                                      </p:cBhvr>
                                      <p:to>
                                        <p:strVal val="visible"/>
                                      </p:to>
                                    </p:set>
                                  </p:childTnLst>
                                </p:cTn>
                              </p:par>
                              <p:par>
                                <p:cTn id="207" presetID="1" presetClass="entr" presetSubtype="0" fill="hold" grpId="0" nodeType="withEffect">
                                  <p:stCondLst>
                                    <p:cond delay="0"/>
                                  </p:stCondLst>
                                  <p:childTnLst>
                                    <p:set>
                                      <p:cBhvr>
                                        <p:cTn id="208" dur="1" fill="hold">
                                          <p:stCondLst>
                                            <p:cond delay="0"/>
                                          </p:stCondLst>
                                        </p:cTn>
                                        <p:tgtEl>
                                          <p:spTgt spid="129"/>
                                        </p:tgtEl>
                                        <p:attrNameLst>
                                          <p:attrName>style.visibility</p:attrName>
                                        </p:attrNameLst>
                                      </p:cBhvr>
                                      <p:to>
                                        <p:strVal val="visible"/>
                                      </p:to>
                                    </p:set>
                                  </p:childTnLst>
                                </p:cTn>
                              </p:par>
                              <p:par>
                                <p:cTn id="209" presetID="1" presetClass="entr" presetSubtype="0" fill="hold" grpId="0" nodeType="withEffect">
                                  <p:stCondLst>
                                    <p:cond delay="0"/>
                                  </p:stCondLst>
                                  <p:childTnLst>
                                    <p:set>
                                      <p:cBhvr>
                                        <p:cTn id="210" dur="1" fill="hold">
                                          <p:stCondLst>
                                            <p:cond delay="0"/>
                                          </p:stCondLst>
                                        </p:cTn>
                                        <p:tgtEl>
                                          <p:spTgt spid="130"/>
                                        </p:tgtEl>
                                        <p:attrNameLst>
                                          <p:attrName>style.visibility</p:attrName>
                                        </p:attrNameLst>
                                      </p:cBhvr>
                                      <p:to>
                                        <p:strVal val="visible"/>
                                      </p:to>
                                    </p:set>
                                  </p:childTnLst>
                                </p:cTn>
                              </p:par>
                              <p:par>
                                <p:cTn id="211" presetID="1" presetClass="entr" presetSubtype="0" fill="hold" grpId="0" nodeType="withEffect">
                                  <p:stCondLst>
                                    <p:cond delay="0"/>
                                  </p:stCondLst>
                                  <p:childTnLst>
                                    <p:set>
                                      <p:cBhvr>
                                        <p:cTn id="212" dur="1" fill="hold">
                                          <p:stCondLst>
                                            <p:cond delay="0"/>
                                          </p:stCondLst>
                                        </p:cTn>
                                        <p:tgtEl>
                                          <p:spTgt spid="131"/>
                                        </p:tgtEl>
                                        <p:attrNameLst>
                                          <p:attrName>style.visibility</p:attrName>
                                        </p:attrNameLst>
                                      </p:cBhvr>
                                      <p:to>
                                        <p:strVal val="visible"/>
                                      </p:to>
                                    </p:set>
                                  </p:childTnLst>
                                </p:cTn>
                              </p:par>
                              <p:par>
                                <p:cTn id="213" presetID="1" presetClass="entr" presetSubtype="0" fill="hold" grpId="0" nodeType="withEffect">
                                  <p:stCondLst>
                                    <p:cond delay="0"/>
                                  </p:stCondLst>
                                  <p:childTnLst>
                                    <p:set>
                                      <p:cBhvr>
                                        <p:cTn id="214" dur="1" fill="hold">
                                          <p:stCondLst>
                                            <p:cond delay="0"/>
                                          </p:stCondLst>
                                        </p:cTn>
                                        <p:tgtEl>
                                          <p:spTgt spid="132"/>
                                        </p:tgtEl>
                                        <p:attrNameLst>
                                          <p:attrName>style.visibility</p:attrName>
                                        </p:attrNameLst>
                                      </p:cBhvr>
                                      <p:to>
                                        <p:strVal val="visible"/>
                                      </p:to>
                                    </p:set>
                                  </p:childTnLst>
                                </p:cTn>
                              </p:par>
                              <p:par>
                                <p:cTn id="215" presetID="1" presetClass="entr" presetSubtype="0" fill="hold" grpId="0" nodeType="withEffect">
                                  <p:stCondLst>
                                    <p:cond delay="0"/>
                                  </p:stCondLst>
                                  <p:childTnLst>
                                    <p:set>
                                      <p:cBhvr>
                                        <p:cTn id="216" dur="1" fill="hold">
                                          <p:stCondLst>
                                            <p:cond delay="0"/>
                                          </p:stCondLst>
                                        </p:cTn>
                                        <p:tgtEl>
                                          <p:spTgt spid="133"/>
                                        </p:tgtEl>
                                        <p:attrNameLst>
                                          <p:attrName>style.visibility</p:attrName>
                                        </p:attrNameLst>
                                      </p:cBhvr>
                                      <p:to>
                                        <p:strVal val="visible"/>
                                      </p:to>
                                    </p:set>
                                  </p:childTnLst>
                                </p:cTn>
                              </p:par>
                              <p:par>
                                <p:cTn id="217" presetID="1" presetClass="entr" presetSubtype="0" fill="hold" grpId="0" nodeType="withEffect">
                                  <p:stCondLst>
                                    <p:cond delay="0"/>
                                  </p:stCondLst>
                                  <p:childTnLst>
                                    <p:set>
                                      <p:cBhvr>
                                        <p:cTn id="218" dur="1" fill="hold">
                                          <p:stCondLst>
                                            <p:cond delay="0"/>
                                          </p:stCondLst>
                                        </p:cTn>
                                        <p:tgtEl>
                                          <p:spTgt spid="134"/>
                                        </p:tgtEl>
                                        <p:attrNameLst>
                                          <p:attrName>style.visibility</p:attrName>
                                        </p:attrNameLst>
                                      </p:cBhvr>
                                      <p:to>
                                        <p:strVal val="visible"/>
                                      </p:to>
                                    </p:set>
                                  </p:childTnLst>
                                </p:cTn>
                              </p:par>
                            </p:childTnLst>
                          </p:cTn>
                        </p:par>
                      </p:childTnLst>
                    </p:cTn>
                  </p:par>
                  <p:par>
                    <p:cTn id="219" fill="hold">
                      <p:stCondLst>
                        <p:cond delay="indefinite"/>
                      </p:stCondLst>
                      <p:childTnLst>
                        <p:par>
                          <p:cTn id="220" fill="hold">
                            <p:stCondLst>
                              <p:cond delay="0"/>
                            </p:stCondLst>
                            <p:childTnLst>
                              <p:par>
                                <p:cTn id="221" presetID="1" presetClass="entr" presetSubtype="0" fill="hold" grpId="0" nodeType="clickEffect">
                                  <p:stCondLst>
                                    <p:cond delay="0"/>
                                  </p:stCondLst>
                                  <p:childTnLst>
                                    <p:set>
                                      <p:cBhvr>
                                        <p:cTn id="222" dur="1" fill="hold">
                                          <p:stCondLst>
                                            <p:cond delay="0"/>
                                          </p:stCondLst>
                                        </p:cTn>
                                        <p:tgtEl>
                                          <p:spTgt spid="135"/>
                                        </p:tgtEl>
                                        <p:attrNameLst>
                                          <p:attrName>style.visibility</p:attrName>
                                        </p:attrNameLst>
                                      </p:cBhvr>
                                      <p:to>
                                        <p:strVal val="visible"/>
                                      </p:to>
                                    </p:set>
                                  </p:childTnLst>
                                </p:cTn>
                              </p:par>
                              <p:par>
                                <p:cTn id="223" presetID="1" presetClass="entr" presetSubtype="0" fill="hold" grpId="0" nodeType="withEffect">
                                  <p:stCondLst>
                                    <p:cond delay="0"/>
                                  </p:stCondLst>
                                  <p:childTnLst>
                                    <p:set>
                                      <p:cBhvr>
                                        <p:cTn id="224" dur="1" fill="hold">
                                          <p:stCondLst>
                                            <p:cond delay="0"/>
                                          </p:stCondLst>
                                        </p:cTn>
                                        <p:tgtEl>
                                          <p:spTgt spid="1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Lst>
  </p:timing>
</p:sld>
</file>

<file path=ppt/slides/slide6.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Managing Incomplete Data</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2D</a:t>
            </a:r>
          </a:p>
        </p:txBody>
      </p:sp>
      <p:sp>
        <p:nvSpPr>
          <p:cNvPr id="4" name="TextBox 3"/>
          <p:cNvSpPr txBox="1"/>
          <p:nvPr/>
        </p:nvSpPr>
        <p:spPr>
          <a:xfrm>
            <a:off x="250000" y="1000000"/>
            <a:ext cx="3300000" cy="5000000"/>
          </a:xfrm>
          <a:prstGeom prst="rect">
            <a:avLst/>
          </a:prstGeom>
          <a:noFill/>
        </p:spPr>
        <p:txBody>
          <a:bodyPr wrap="square" anchor="t" lIns="45720" rIns="45720">
            <a:spAutoFit/>
          </a:bodyPr>
          <a:lstStyle/>
          <a:p>
            <a:pPr algn="ctr"/>
            <a:r>
              <a:rPr sz="1100" b="1" i="0">
                <a:solidFill>
                  <a:srgbClr val="000000"/>
                </a:solidFill>
                <a:latin typeface="Calibri"/>
              </a:rPr>
              <a:t>Remember to use the original profit table to work out the maximum profit</a:t>
            </a:r>
          </a:p>
        </p:txBody>
      </p:sp>
      <p:sp>
        <p:nvSpPr>
          <p:cNvPr id="5" name="TextBox 4"/>
          <p:cNvSpPr txBox="1"/>
          <p:nvPr/>
        </p:nvSpPr>
        <p:spPr>
          <a:xfrm>
            <a:off x="3750000" y="1000000"/>
            <a:ext cx="5150000" cy="300000"/>
          </a:xfrm>
          <a:prstGeom prst="rect">
            <a:avLst/>
          </a:prstGeom>
          <a:noFill/>
        </p:spPr>
        <p:txBody>
          <a:bodyPr wrap="square" anchor="t" lIns="45720" rIns="45720">
            <a:spAutoFit/>
          </a:bodyPr>
          <a:lstStyle/>
          <a:p>
            <a:pPr algn="l"/>
            <a:r>
              <a:rPr sz="1100" b="0" i="0">
                <a:solidFill>
                  <a:srgbClr val="000000"/>
                </a:solidFill>
                <a:latin typeface="Calibri"/>
              </a:rPr>
              <a:t>Workers A, B, C and D (continued)</a:t>
            </a:r>
          </a:p>
        </p:txBody>
      </p:sp>
      <p:sp>
        <p:nvSpPr>
          <p:cNvPr id="6" name="TextBox 5"/>
          <p:cNvSpPr txBox="1"/>
          <p:nvPr/>
        </p:nvSpPr>
        <p:spPr>
          <a:xfrm>
            <a:off x="3750000" y="1300000"/>
            <a:ext cx="5150000" cy="500000"/>
          </a:xfrm>
          <a:prstGeom prst="rect">
            <a:avLst/>
          </a:prstGeom>
          <a:noFill/>
        </p:spPr>
        <p:txBody>
          <a:bodyPr wrap="square" anchor="t" lIns="45720" rIns="45720">
            <a:spAutoFit/>
          </a:bodyPr>
          <a:lstStyle/>
          <a:p>
            <a:pPr algn="l"/>
            <a:r>
              <a:rPr sz="1000" b="0" i="0">
                <a:solidFill>
                  <a:srgbClr val="FF0000"/>
                </a:solidFill>
                <a:latin typeface="Calibri"/>
              </a:rPr>
              <a:t>Only two lines are needed to cover the zeros, so the solution is not optimal. The smallest uncovered number is 45.</a:t>
            </a:r>
          </a:p>
        </p:txBody>
      </p:sp>
      <p:sp>
        <p:nvSpPr>
          <p:cNvPr id="7" name="TextBox 6"/>
          <p:cNvSpPr txBox="1"/>
          <p:nvPr/>
        </p:nvSpPr>
        <p:spPr>
          <a:xfrm>
            <a:off x="3720000" y="1800000"/>
            <a:ext cx="2500000" cy="230000"/>
          </a:xfrm>
          <a:prstGeom prst="rect">
            <a:avLst/>
          </a:prstGeom>
          <a:noFill/>
        </p:spPr>
        <p:txBody>
          <a:bodyPr wrap="square" anchor="t" lIns="45720" rIns="45720">
            <a:spAutoFit/>
          </a:bodyPr>
          <a:lstStyle/>
          <a:p>
            <a:pPr algn="l"/>
            <a:r>
              <a:rPr sz="1000" b="0" i="0">
                <a:solidFill>
                  <a:srgbClr val="000000"/>
                </a:solidFill>
                <a:latin typeface="Calibri"/>
              </a:rPr>
              <a:t>Augment by 45</a:t>
            </a:r>
          </a:p>
        </p:txBody>
      </p:sp>
      <p:sp>
        <p:nvSpPr>
          <p:cNvPr id="8" name="Rectangle 7"/>
          <p:cNvSpPr/>
          <p:nvPr/>
        </p:nvSpPr>
        <p:spPr>
          <a:xfrm>
            <a:off x="3750000" y="203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
            </a:r>
          </a:p>
        </p:txBody>
      </p:sp>
      <p:sp>
        <p:nvSpPr>
          <p:cNvPr id="9" name="Rectangle 8"/>
          <p:cNvSpPr/>
          <p:nvPr/>
        </p:nvSpPr>
        <p:spPr>
          <a:xfrm>
            <a:off x="4250000" y="203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1</a:t>
            </a:r>
          </a:p>
        </p:txBody>
      </p:sp>
      <p:sp>
        <p:nvSpPr>
          <p:cNvPr id="10" name="Rectangle 9"/>
          <p:cNvSpPr/>
          <p:nvPr/>
        </p:nvSpPr>
        <p:spPr>
          <a:xfrm>
            <a:off x="4730000" y="203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2</a:t>
            </a:r>
          </a:p>
        </p:txBody>
      </p:sp>
      <p:sp>
        <p:nvSpPr>
          <p:cNvPr id="11" name="Rectangle 10"/>
          <p:cNvSpPr/>
          <p:nvPr/>
        </p:nvSpPr>
        <p:spPr>
          <a:xfrm>
            <a:off x="5210000" y="203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3</a:t>
            </a:r>
          </a:p>
        </p:txBody>
      </p:sp>
      <p:sp>
        <p:nvSpPr>
          <p:cNvPr id="12" name="Rectangle 11"/>
          <p:cNvSpPr/>
          <p:nvPr/>
        </p:nvSpPr>
        <p:spPr>
          <a:xfrm>
            <a:off x="5690000" y="203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4</a:t>
            </a:r>
          </a:p>
        </p:txBody>
      </p:sp>
      <p:sp>
        <p:nvSpPr>
          <p:cNvPr id="13" name="Rectangle 12"/>
          <p:cNvSpPr/>
          <p:nvPr/>
        </p:nvSpPr>
        <p:spPr>
          <a:xfrm>
            <a:off x="3750000" y="224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A</a:t>
            </a:r>
          </a:p>
        </p:txBody>
      </p:sp>
      <p:sp>
        <p:nvSpPr>
          <p:cNvPr id="14" name="Rectangle 13"/>
          <p:cNvSpPr/>
          <p:nvPr/>
        </p:nvSpPr>
        <p:spPr>
          <a:xfrm>
            <a:off x="4250000" y="2240000"/>
            <a:ext cx="48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5" name="Rectangle 14"/>
          <p:cNvSpPr/>
          <p:nvPr/>
        </p:nvSpPr>
        <p:spPr>
          <a:xfrm>
            <a:off x="4730000" y="2240000"/>
            <a:ext cx="48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12</a:t>
            </a:r>
          </a:p>
        </p:txBody>
      </p:sp>
      <p:sp>
        <p:nvSpPr>
          <p:cNvPr id="16" name="Rectangle 15"/>
          <p:cNvSpPr/>
          <p:nvPr/>
        </p:nvSpPr>
        <p:spPr>
          <a:xfrm>
            <a:off x="5210000" y="224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7" name="Rectangle 16"/>
          <p:cNvSpPr/>
          <p:nvPr/>
        </p:nvSpPr>
        <p:spPr>
          <a:xfrm>
            <a:off x="5690000" y="2240000"/>
            <a:ext cx="48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16</a:t>
            </a:r>
          </a:p>
        </p:txBody>
      </p:sp>
      <p:sp>
        <p:nvSpPr>
          <p:cNvPr id="18" name="Rectangle 17"/>
          <p:cNvSpPr/>
          <p:nvPr/>
        </p:nvSpPr>
        <p:spPr>
          <a:xfrm>
            <a:off x="3750000" y="245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B</a:t>
            </a:r>
          </a:p>
        </p:txBody>
      </p:sp>
      <p:sp>
        <p:nvSpPr>
          <p:cNvPr id="19" name="Rectangle 18"/>
          <p:cNvSpPr/>
          <p:nvPr/>
        </p:nvSpPr>
        <p:spPr>
          <a:xfrm>
            <a:off x="4250000" y="245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20" name="Rectangle 19"/>
          <p:cNvSpPr/>
          <p:nvPr/>
        </p:nvSpPr>
        <p:spPr>
          <a:xfrm>
            <a:off x="4730000" y="245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21" name="Rectangle 20"/>
          <p:cNvSpPr/>
          <p:nvPr/>
        </p:nvSpPr>
        <p:spPr>
          <a:xfrm>
            <a:off x="5210000" y="245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277</a:t>
            </a:r>
          </a:p>
        </p:txBody>
      </p:sp>
      <p:sp>
        <p:nvSpPr>
          <p:cNvPr id="22" name="Rectangle 21"/>
          <p:cNvSpPr/>
          <p:nvPr/>
        </p:nvSpPr>
        <p:spPr>
          <a:xfrm>
            <a:off x="5690000" y="245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23" name="Rectangle 22"/>
          <p:cNvSpPr/>
          <p:nvPr/>
        </p:nvSpPr>
        <p:spPr>
          <a:xfrm>
            <a:off x="3750000" y="266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C</a:t>
            </a:r>
          </a:p>
        </p:txBody>
      </p:sp>
      <p:sp>
        <p:nvSpPr>
          <p:cNvPr id="24" name="Rectangle 23"/>
          <p:cNvSpPr/>
          <p:nvPr/>
        </p:nvSpPr>
        <p:spPr>
          <a:xfrm>
            <a:off x="4250000" y="2660000"/>
            <a:ext cx="48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14</a:t>
            </a:r>
          </a:p>
        </p:txBody>
      </p:sp>
      <p:sp>
        <p:nvSpPr>
          <p:cNvPr id="25" name="Rectangle 24"/>
          <p:cNvSpPr/>
          <p:nvPr/>
        </p:nvSpPr>
        <p:spPr>
          <a:xfrm>
            <a:off x="4730000" y="2660000"/>
            <a:ext cx="48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32</a:t>
            </a:r>
          </a:p>
        </p:txBody>
      </p:sp>
      <p:sp>
        <p:nvSpPr>
          <p:cNvPr id="26" name="Rectangle 25"/>
          <p:cNvSpPr/>
          <p:nvPr/>
        </p:nvSpPr>
        <p:spPr>
          <a:xfrm>
            <a:off x="5210000" y="266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27" name="Rectangle 26"/>
          <p:cNvSpPr/>
          <p:nvPr/>
        </p:nvSpPr>
        <p:spPr>
          <a:xfrm>
            <a:off x="5690000" y="2660000"/>
            <a:ext cx="48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20</a:t>
            </a:r>
          </a:p>
        </p:txBody>
      </p:sp>
      <p:sp>
        <p:nvSpPr>
          <p:cNvPr id="28" name="Rectangle 27"/>
          <p:cNvSpPr/>
          <p:nvPr/>
        </p:nvSpPr>
        <p:spPr>
          <a:xfrm>
            <a:off x="3750000" y="287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D</a:t>
            </a:r>
          </a:p>
        </p:txBody>
      </p:sp>
      <p:sp>
        <p:nvSpPr>
          <p:cNvPr id="29" name="Rectangle 28"/>
          <p:cNvSpPr/>
          <p:nvPr/>
        </p:nvSpPr>
        <p:spPr>
          <a:xfrm>
            <a:off x="4250000" y="2870000"/>
            <a:ext cx="48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17</a:t>
            </a:r>
          </a:p>
        </p:txBody>
      </p:sp>
      <p:sp>
        <p:nvSpPr>
          <p:cNvPr id="30" name="Rectangle 29"/>
          <p:cNvSpPr/>
          <p:nvPr/>
        </p:nvSpPr>
        <p:spPr>
          <a:xfrm>
            <a:off x="4730000" y="2870000"/>
            <a:ext cx="48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12</a:t>
            </a:r>
          </a:p>
        </p:txBody>
      </p:sp>
      <p:sp>
        <p:nvSpPr>
          <p:cNvPr id="31" name="Rectangle 30"/>
          <p:cNvSpPr/>
          <p:nvPr/>
        </p:nvSpPr>
        <p:spPr>
          <a:xfrm>
            <a:off x="5210000" y="287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32" name="Rectangle 31"/>
          <p:cNvSpPr/>
          <p:nvPr/>
        </p:nvSpPr>
        <p:spPr>
          <a:xfrm>
            <a:off x="5690000" y="2870000"/>
            <a:ext cx="48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a:t>
            </a:r>
          </a:p>
        </p:txBody>
      </p:sp>
      <p:sp>
        <p:nvSpPr>
          <p:cNvPr id="33" name="Oval 32"/>
          <p:cNvSpPr/>
          <p:nvPr/>
        </p:nvSpPr>
        <p:spPr>
          <a:xfrm>
            <a:off x="5350250" y="2455250"/>
            <a:ext cx="199500" cy="1995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3690000" y="2546000"/>
            <a:ext cx="2540000" cy="18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4481000" y="1970000"/>
            <a:ext cx="18000" cy="1170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Rectangle 35"/>
          <p:cNvSpPr/>
          <p:nvPr/>
        </p:nvSpPr>
        <p:spPr>
          <a:xfrm>
            <a:off x="5441000" y="1970000"/>
            <a:ext cx="18000" cy="1170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3750000" y="3100000"/>
            <a:ext cx="2450000" cy="700000"/>
          </a:xfrm>
          <a:prstGeom prst="rect">
            <a:avLst/>
          </a:prstGeom>
          <a:noFill/>
        </p:spPr>
        <p:txBody>
          <a:bodyPr wrap="square" anchor="t" lIns="45720" rIns="45720">
            <a:spAutoFit/>
          </a:bodyPr>
          <a:lstStyle/>
          <a:p>
            <a:pPr algn="l"/>
            <a:r>
              <a:rPr sz="1000" b="0" i="0">
                <a:solidFill>
                  <a:srgbClr val="FF0000"/>
                </a:solidFill>
                <a:latin typeface="Calibri"/>
              </a:rPr>
              <a:t>Three lines: not optimal. The smallest uncovered value is 7</a:t>
            </a:r>
          </a:p>
        </p:txBody>
      </p:sp>
      <p:sp>
        <p:nvSpPr>
          <p:cNvPr id="38" name="TextBox 37"/>
          <p:cNvSpPr txBox="1"/>
          <p:nvPr/>
        </p:nvSpPr>
        <p:spPr>
          <a:xfrm>
            <a:off x="6370000" y="1800000"/>
            <a:ext cx="2500000" cy="230000"/>
          </a:xfrm>
          <a:prstGeom prst="rect">
            <a:avLst/>
          </a:prstGeom>
          <a:noFill/>
        </p:spPr>
        <p:txBody>
          <a:bodyPr wrap="square" anchor="t" lIns="45720" rIns="45720">
            <a:spAutoFit/>
          </a:bodyPr>
          <a:lstStyle/>
          <a:p>
            <a:pPr algn="l"/>
            <a:r>
              <a:rPr sz="1000" b="0" i="0">
                <a:solidFill>
                  <a:srgbClr val="000000"/>
                </a:solidFill>
                <a:latin typeface="Calibri"/>
              </a:rPr>
              <a:t>Augment by 7</a:t>
            </a:r>
          </a:p>
        </p:txBody>
      </p:sp>
      <p:sp>
        <p:nvSpPr>
          <p:cNvPr id="39" name="Rectangle 38"/>
          <p:cNvSpPr/>
          <p:nvPr/>
        </p:nvSpPr>
        <p:spPr>
          <a:xfrm>
            <a:off x="6400000" y="203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
            </a:r>
          </a:p>
        </p:txBody>
      </p:sp>
      <p:sp>
        <p:nvSpPr>
          <p:cNvPr id="40" name="Rectangle 39"/>
          <p:cNvSpPr/>
          <p:nvPr/>
        </p:nvSpPr>
        <p:spPr>
          <a:xfrm>
            <a:off x="6900000" y="203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1</a:t>
            </a:r>
          </a:p>
        </p:txBody>
      </p:sp>
      <p:sp>
        <p:nvSpPr>
          <p:cNvPr id="41" name="Rectangle 40"/>
          <p:cNvSpPr/>
          <p:nvPr/>
        </p:nvSpPr>
        <p:spPr>
          <a:xfrm>
            <a:off x="7380000" y="203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2</a:t>
            </a:r>
          </a:p>
        </p:txBody>
      </p:sp>
      <p:sp>
        <p:nvSpPr>
          <p:cNvPr id="42" name="Rectangle 41"/>
          <p:cNvSpPr/>
          <p:nvPr/>
        </p:nvSpPr>
        <p:spPr>
          <a:xfrm>
            <a:off x="7860000" y="203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3</a:t>
            </a:r>
          </a:p>
        </p:txBody>
      </p:sp>
      <p:sp>
        <p:nvSpPr>
          <p:cNvPr id="43" name="Rectangle 42"/>
          <p:cNvSpPr/>
          <p:nvPr/>
        </p:nvSpPr>
        <p:spPr>
          <a:xfrm>
            <a:off x="8340000" y="203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4</a:t>
            </a:r>
          </a:p>
        </p:txBody>
      </p:sp>
      <p:sp>
        <p:nvSpPr>
          <p:cNvPr id="44" name="Rectangle 43"/>
          <p:cNvSpPr/>
          <p:nvPr/>
        </p:nvSpPr>
        <p:spPr>
          <a:xfrm>
            <a:off x="6400000" y="224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A</a:t>
            </a:r>
          </a:p>
        </p:txBody>
      </p:sp>
      <p:sp>
        <p:nvSpPr>
          <p:cNvPr id="45" name="Rectangle 44"/>
          <p:cNvSpPr/>
          <p:nvPr/>
        </p:nvSpPr>
        <p:spPr>
          <a:xfrm>
            <a:off x="6900000" y="224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46" name="Rectangle 45"/>
          <p:cNvSpPr/>
          <p:nvPr/>
        </p:nvSpPr>
        <p:spPr>
          <a:xfrm>
            <a:off x="7380000" y="2240000"/>
            <a:ext cx="48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a:t>
            </a:r>
          </a:p>
        </p:txBody>
      </p:sp>
      <p:sp>
        <p:nvSpPr>
          <p:cNvPr id="47" name="Rectangle 46"/>
          <p:cNvSpPr/>
          <p:nvPr/>
        </p:nvSpPr>
        <p:spPr>
          <a:xfrm>
            <a:off x="7860000" y="224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48" name="Rectangle 47"/>
          <p:cNvSpPr/>
          <p:nvPr/>
        </p:nvSpPr>
        <p:spPr>
          <a:xfrm>
            <a:off x="8340000" y="2240000"/>
            <a:ext cx="48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9</a:t>
            </a:r>
          </a:p>
        </p:txBody>
      </p:sp>
      <p:sp>
        <p:nvSpPr>
          <p:cNvPr id="49" name="Rectangle 48"/>
          <p:cNvSpPr/>
          <p:nvPr/>
        </p:nvSpPr>
        <p:spPr>
          <a:xfrm>
            <a:off x="6400000" y="245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B</a:t>
            </a:r>
          </a:p>
        </p:txBody>
      </p:sp>
      <p:sp>
        <p:nvSpPr>
          <p:cNvPr id="50" name="Rectangle 49"/>
          <p:cNvSpPr/>
          <p:nvPr/>
        </p:nvSpPr>
        <p:spPr>
          <a:xfrm>
            <a:off x="6900000" y="245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a:t>
            </a:r>
          </a:p>
        </p:txBody>
      </p:sp>
      <p:sp>
        <p:nvSpPr>
          <p:cNvPr id="51" name="Rectangle 50"/>
          <p:cNvSpPr/>
          <p:nvPr/>
        </p:nvSpPr>
        <p:spPr>
          <a:xfrm>
            <a:off x="7380000" y="245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52" name="Rectangle 51"/>
          <p:cNvSpPr/>
          <p:nvPr/>
        </p:nvSpPr>
        <p:spPr>
          <a:xfrm>
            <a:off x="7860000" y="245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284</a:t>
            </a:r>
          </a:p>
        </p:txBody>
      </p:sp>
      <p:sp>
        <p:nvSpPr>
          <p:cNvPr id="53" name="Rectangle 52"/>
          <p:cNvSpPr/>
          <p:nvPr/>
        </p:nvSpPr>
        <p:spPr>
          <a:xfrm>
            <a:off x="8340000" y="245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54" name="Rectangle 53"/>
          <p:cNvSpPr/>
          <p:nvPr/>
        </p:nvSpPr>
        <p:spPr>
          <a:xfrm>
            <a:off x="6400000" y="266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C</a:t>
            </a:r>
          </a:p>
        </p:txBody>
      </p:sp>
      <p:sp>
        <p:nvSpPr>
          <p:cNvPr id="55" name="Rectangle 54"/>
          <p:cNvSpPr/>
          <p:nvPr/>
        </p:nvSpPr>
        <p:spPr>
          <a:xfrm>
            <a:off x="6900000" y="266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14</a:t>
            </a:r>
          </a:p>
        </p:txBody>
      </p:sp>
      <p:sp>
        <p:nvSpPr>
          <p:cNvPr id="56" name="Rectangle 55"/>
          <p:cNvSpPr/>
          <p:nvPr/>
        </p:nvSpPr>
        <p:spPr>
          <a:xfrm>
            <a:off x="7380000" y="2660000"/>
            <a:ext cx="48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25</a:t>
            </a:r>
          </a:p>
        </p:txBody>
      </p:sp>
      <p:sp>
        <p:nvSpPr>
          <p:cNvPr id="57" name="Rectangle 56"/>
          <p:cNvSpPr/>
          <p:nvPr/>
        </p:nvSpPr>
        <p:spPr>
          <a:xfrm>
            <a:off x="7860000" y="266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58" name="Rectangle 57"/>
          <p:cNvSpPr/>
          <p:nvPr/>
        </p:nvSpPr>
        <p:spPr>
          <a:xfrm>
            <a:off x="8340000" y="2660000"/>
            <a:ext cx="48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13</a:t>
            </a:r>
          </a:p>
        </p:txBody>
      </p:sp>
      <p:sp>
        <p:nvSpPr>
          <p:cNvPr id="59" name="Rectangle 58"/>
          <p:cNvSpPr/>
          <p:nvPr/>
        </p:nvSpPr>
        <p:spPr>
          <a:xfrm>
            <a:off x="6400000" y="287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D</a:t>
            </a:r>
          </a:p>
        </p:txBody>
      </p:sp>
      <p:sp>
        <p:nvSpPr>
          <p:cNvPr id="60" name="Rectangle 59"/>
          <p:cNvSpPr/>
          <p:nvPr/>
        </p:nvSpPr>
        <p:spPr>
          <a:xfrm>
            <a:off x="6900000" y="287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17</a:t>
            </a:r>
          </a:p>
        </p:txBody>
      </p:sp>
      <p:sp>
        <p:nvSpPr>
          <p:cNvPr id="61" name="Rectangle 60"/>
          <p:cNvSpPr/>
          <p:nvPr/>
        </p:nvSpPr>
        <p:spPr>
          <a:xfrm>
            <a:off x="7380000" y="2870000"/>
            <a:ext cx="48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a:t>
            </a:r>
          </a:p>
        </p:txBody>
      </p:sp>
      <p:sp>
        <p:nvSpPr>
          <p:cNvPr id="62" name="Rectangle 61"/>
          <p:cNvSpPr/>
          <p:nvPr/>
        </p:nvSpPr>
        <p:spPr>
          <a:xfrm>
            <a:off x="7860000" y="287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63" name="Rectangle 62"/>
          <p:cNvSpPr/>
          <p:nvPr/>
        </p:nvSpPr>
        <p:spPr>
          <a:xfrm>
            <a:off x="8340000" y="2870000"/>
            <a:ext cx="480000" cy="21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64" name="Oval 63"/>
          <p:cNvSpPr/>
          <p:nvPr/>
        </p:nvSpPr>
        <p:spPr>
          <a:xfrm>
            <a:off x="7040250" y="2455250"/>
            <a:ext cx="199500" cy="1995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5" name="Oval 64"/>
          <p:cNvSpPr/>
          <p:nvPr/>
        </p:nvSpPr>
        <p:spPr>
          <a:xfrm>
            <a:off x="8000250" y="2455250"/>
            <a:ext cx="199500" cy="1995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6" name="Rectangle 65"/>
          <p:cNvSpPr/>
          <p:nvPr/>
        </p:nvSpPr>
        <p:spPr>
          <a:xfrm>
            <a:off x="6340000" y="2546000"/>
            <a:ext cx="2540000" cy="18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Rectangle 66"/>
          <p:cNvSpPr/>
          <p:nvPr/>
        </p:nvSpPr>
        <p:spPr>
          <a:xfrm>
            <a:off x="6340000" y="2966000"/>
            <a:ext cx="2540000" cy="18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8" name="Rectangle 67"/>
          <p:cNvSpPr/>
          <p:nvPr/>
        </p:nvSpPr>
        <p:spPr>
          <a:xfrm>
            <a:off x="7131000" y="1970000"/>
            <a:ext cx="18000" cy="1170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9" name="Rectangle 68"/>
          <p:cNvSpPr/>
          <p:nvPr/>
        </p:nvSpPr>
        <p:spPr>
          <a:xfrm>
            <a:off x="8091000" y="1970000"/>
            <a:ext cx="18000" cy="1170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0" name="TextBox 69"/>
          <p:cNvSpPr txBox="1"/>
          <p:nvPr/>
        </p:nvSpPr>
        <p:spPr>
          <a:xfrm>
            <a:off x="6400000" y="3100000"/>
            <a:ext cx="2450000" cy="700000"/>
          </a:xfrm>
          <a:prstGeom prst="rect">
            <a:avLst/>
          </a:prstGeom>
          <a:noFill/>
        </p:spPr>
        <p:txBody>
          <a:bodyPr wrap="square" anchor="t" lIns="45720" rIns="45720">
            <a:spAutoFit/>
          </a:bodyPr>
          <a:lstStyle/>
          <a:p>
            <a:pPr algn="l"/>
            <a:r>
              <a:rPr sz="1000" b="0" i="0">
                <a:solidFill>
                  <a:srgbClr val="FF0000"/>
                </a:solidFill>
                <a:latin typeface="Calibri"/>
              </a:rPr>
              <a:t>Four lines are needed to cover the zeros, so the solution is optimal</a:t>
            </a:r>
          </a:p>
        </p:txBody>
      </p:sp>
      <p:sp>
        <p:nvSpPr>
          <p:cNvPr id="71" name="Oval 70"/>
          <p:cNvSpPr/>
          <p:nvPr/>
        </p:nvSpPr>
        <p:spPr>
          <a:xfrm>
            <a:off x="7029750" y="2234750"/>
            <a:ext cx="220500" cy="220500"/>
          </a:xfrm>
          <a:prstGeom prst="ellipse">
            <a:avLst/>
          </a:prstGeom>
          <a:noFill/>
          <a:ln w="28575">
            <a:solidFill>
              <a:srgbClr val="002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2" name="Oval 71"/>
          <p:cNvSpPr/>
          <p:nvPr/>
        </p:nvSpPr>
        <p:spPr>
          <a:xfrm>
            <a:off x="7509750" y="2444750"/>
            <a:ext cx="220500" cy="220500"/>
          </a:xfrm>
          <a:prstGeom prst="ellipse">
            <a:avLst/>
          </a:prstGeom>
          <a:noFill/>
          <a:ln w="28575">
            <a:solidFill>
              <a:srgbClr val="002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3" name="Oval 72"/>
          <p:cNvSpPr/>
          <p:nvPr/>
        </p:nvSpPr>
        <p:spPr>
          <a:xfrm>
            <a:off x="7989750" y="2654750"/>
            <a:ext cx="220500" cy="220500"/>
          </a:xfrm>
          <a:prstGeom prst="ellipse">
            <a:avLst/>
          </a:prstGeom>
          <a:noFill/>
          <a:ln w="28575">
            <a:solidFill>
              <a:srgbClr val="002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4" name="Oval 73"/>
          <p:cNvSpPr/>
          <p:nvPr/>
        </p:nvSpPr>
        <p:spPr>
          <a:xfrm>
            <a:off x="8469750" y="2864750"/>
            <a:ext cx="220500" cy="220500"/>
          </a:xfrm>
          <a:prstGeom prst="ellipse">
            <a:avLst/>
          </a:prstGeom>
          <a:noFill/>
          <a:ln w="28575">
            <a:solidFill>
              <a:srgbClr val="002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5" name="TextBox 74"/>
          <p:cNvSpPr txBox="1"/>
          <p:nvPr/>
        </p:nvSpPr>
        <p:spPr>
          <a:xfrm>
            <a:off x="3750000" y="3900000"/>
            <a:ext cx="5150000" cy="1000000"/>
          </a:xfrm>
          <a:prstGeom prst="rect">
            <a:avLst/>
          </a:prstGeom>
          <a:noFill/>
        </p:spPr>
        <p:txBody>
          <a:bodyPr wrap="square" anchor="t" lIns="45720" rIns="45720">
            <a:spAutoFit/>
          </a:bodyPr>
          <a:lstStyle/>
          <a:p>
            <a:pPr algn="l"/>
            <a:r>
              <a:rPr sz="1200" b="0" i="0">
                <a:solidFill>
                  <a:srgbClr val="000000"/>
                </a:solidFill>
                <a:latin typeface="Calibri"/>
              </a:rPr>
              <a:t>a  A – task 1 (£47),  B – task 2 (£72),  C – task 3 (£140),  D – task 4 (£68)</a:t>
            </a:r>
          </a:p>
          <a:p>
            <a:pPr algn="l"/>
            <a:r>
              <a:rPr sz="1200" b="0" i="0">
                <a:solidFill>
                  <a:srgbClr val="000000"/>
                </a:solidFill>
                <a:latin typeface="Calibri"/>
              </a:rPr>
              <a:t>b  Maximum profit = £47 + £72 + £140 + £68 = £327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6"/>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1"/>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2"/>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3"/>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4"/>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5"/>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6"/>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7"/>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48"/>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49"/>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50"/>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51"/>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2"/>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3"/>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54"/>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55"/>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56"/>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57"/>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58"/>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59"/>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60"/>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61"/>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62"/>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63"/>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64"/>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65"/>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66"/>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67"/>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68"/>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69"/>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70"/>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71"/>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72"/>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73"/>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74"/>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