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Allocation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Maximum Profit Allocation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can modify the matrix so that the Hungarian algorithm finds an allocation that maximises the total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you need to find an allocation that maximises the total, choose the largest value in the matrix and subtract every entry in the matrix from that value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is the same as making every entry negative and then subtracting the most negative number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Then proceed as before: reduce rows first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numbers represent profits, in pounds, so that the profit made when Cherry does task W is £12. Find the allocation of tasks to people to maximise the total income.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150000" y="1600000"/>
            <a:ext cx="6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800000" y="160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W</a:t>
            </a:r>
          </a:p>
        </p:txBody>
      </p:sp>
      <p:sp>
        <p:nvSpPr>
          <p:cNvPr id="8" name="Rectangle 7"/>
          <p:cNvSpPr/>
          <p:nvPr/>
        </p:nvSpPr>
        <p:spPr>
          <a:xfrm>
            <a:off x="6320000" y="160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X</a:t>
            </a:r>
          </a:p>
        </p:txBody>
      </p:sp>
      <p:sp>
        <p:nvSpPr>
          <p:cNvPr id="9" name="Rectangle 8"/>
          <p:cNvSpPr/>
          <p:nvPr/>
        </p:nvSpPr>
        <p:spPr>
          <a:xfrm>
            <a:off x="6840000" y="160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Y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60000" y="160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50000" y="1810000"/>
            <a:ext cx="6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Cherry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00000" y="181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20000" y="181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40000" y="181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60000" y="181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50000" y="2020000"/>
            <a:ext cx="6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Jimmy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00000" y="202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20000" y="202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40000" y="202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60000" y="202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50000" y="2230000"/>
            <a:ext cx="6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Mac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00000" y="223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20000" y="223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40000" y="223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360000" y="223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50000" y="2440000"/>
            <a:ext cx="6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Plum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0000" y="244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20000" y="244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40000" y="244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60000" y="244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20000" y="2800000"/>
            <a:ext cx="2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Subtract every entry from 40, the largest value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50000" y="303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4370000" y="30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W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820000" y="30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X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270000" y="30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20000" y="30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Z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750000" y="324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Cherry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70000" y="32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20000" y="32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270000" y="32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20000" y="32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50000" y="345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Jimmy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70000" y="34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820000" y="34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270000" y="34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720000" y="34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50000" y="366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Mac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370000" y="36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820000" y="36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270000" y="36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720000" y="36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750000" y="387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Plum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70000" y="38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820000" y="38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270000" y="38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20000" y="38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70000" y="2800000"/>
            <a:ext cx="2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Reduce rows, then columns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400000" y="303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7020000" y="30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W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470000" y="30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X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920000" y="30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370000" y="30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Z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400000" y="324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Cherry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20000" y="32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470000" y="32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920000" y="32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370000" y="32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400000" y="345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Jimmy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020000" y="34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470000" y="34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920000" y="34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370000" y="34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400000" y="366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Mac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20000" y="36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70000" y="36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920000" y="36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77" name="Rectangle 76"/>
          <p:cNvSpPr/>
          <p:nvPr/>
        </p:nvSpPr>
        <p:spPr>
          <a:xfrm>
            <a:off x="8370000" y="36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400000" y="387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Plum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020000" y="38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470000" y="38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920000" y="38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370000" y="38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40000" y="354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7686000" y="2970000"/>
            <a:ext cx="18000" cy="11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8586000" y="2970000"/>
            <a:ext cx="18000" cy="11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3750000" y="415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Three lines are needed to cover the zeros, so this is not optimal.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750000" y="4500000"/>
            <a:ext cx="51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smallest uncovered element is 3. Using the short cut, add 3 to elements covered twice and subtract 3 from uncovered elements.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Maximum Profit Allocation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Interpret the final allocation using the original profit table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maximum profit is the sum of the original values for the allocated cells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Cherry, Jimmy, Mac and Plum (continued)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20000" y="1350000"/>
            <a:ext cx="2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Augment by 3</a:t>
            </a:r>
          </a:p>
        </p:txBody>
      </p:sp>
      <p:sp>
        <p:nvSpPr>
          <p:cNvPr id="7" name="Rectangle 6"/>
          <p:cNvSpPr/>
          <p:nvPr/>
        </p:nvSpPr>
        <p:spPr>
          <a:xfrm>
            <a:off x="3750000" y="158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370000" y="15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W</a:t>
            </a:r>
          </a:p>
        </p:txBody>
      </p:sp>
      <p:sp>
        <p:nvSpPr>
          <p:cNvPr id="9" name="Rectangle 8"/>
          <p:cNvSpPr/>
          <p:nvPr/>
        </p:nvSpPr>
        <p:spPr>
          <a:xfrm>
            <a:off x="4820000" y="15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X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70000" y="15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20000" y="15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Z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0000" y="179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Cherry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70000" y="179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0000" y="17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70000" y="179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20000" y="17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50000" y="200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Jimmy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70000" y="20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20000" y="20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70000" y="20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20000" y="20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50000" y="221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Mac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70000" y="221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820000" y="22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70000" y="221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20000" y="22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50000" y="242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Plum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70000" y="242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820000" y="24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70000" y="242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20000" y="24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2" name="Oval 31"/>
          <p:cNvSpPr/>
          <p:nvPr/>
        </p:nvSpPr>
        <p:spPr>
          <a:xfrm>
            <a:off x="4945250" y="2005250"/>
            <a:ext cx="199500" cy="1995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845250" y="2005250"/>
            <a:ext cx="199500" cy="1995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90000" y="209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690000" y="251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936000" y="1520000"/>
            <a:ext cx="18000" cy="11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750000" y="2650000"/>
            <a:ext cx="24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Three lines again: smallest uncovered element is 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70000" y="1350000"/>
            <a:ext cx="2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Augment by 3 again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00000" y="158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0" name="Rectangle 39"/>
          <p:cNvSpPr/>
          <p:nvPr/>
        </p:nvSpPr>
        <p:spPr>
          <a:xfrm>
            <a:off x="7020000" y="15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W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70000" y="15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X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920000" y="15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370000" y="15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Z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400000" y="179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Cherry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20000" y="179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470000" y="179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920000" y="179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370000" y="17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00000" y="200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Jimmy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20000" y="20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470000" y="20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920000" y="20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370000" y="20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400000" y="221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Mac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020000" y="221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470000" y="221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920000" y="2210000"/>
            <a:ext cx="450000" cy="210000"/>
          </a:xfrm>
          <a:prstGeom prst="rect">
            <a:avLst/>
          </a:prstGeom>
          <a:solidFill>
            <a:srgbClr val="C9D3F0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370000" y="22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400000" y="242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Plum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20000" y="24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70000" y="24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920000" y="24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70000" y="24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64" name="Oval 63"/>
          <p:cNvSpPr/>
          <p:nvPr/>
        </p:nvSpPr>
        <p:spPr>
          <a:xfrm>
            <a:off x="8495250" y="2425250"/>
            <a:ext cx="199500" cy="1995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495250" y="2005250"/>
            <a:ext cx="199500" cy="1995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6340000" y="209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6340000" y="251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136000" y="1520000"/>
            <a:ext cx="18000" cy="11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586000" y="1520000"/>
            <a:ext cx="18000" cy="11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400000" y="2650000"/>
            <a:ext cx="24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Now four lines are needed to cover the zeros, so this is optimal</a:t>
            </a:r>
          </a:p>
        </p:txBody>
      </p:sp>
      <p:sp>
        <p:nvSpPr>
          <p:cNvPr id="71" name="Oval 70"/>
          <p:cNvSpPr/>
          <p:nvPr/>
        </p:nvSpPr>
        <p:spPr>
          <a:xfrm>
            <a:off x="8484750" y="1784750"/>
            <a:ext cx="220500" cy="220500"/>
          </a:xfrm>
          <a:prstGeom prst="ellipse">
            <a:avLst/>
          </a:prstGeom>
          <a:noFill/>
          <a:ln w="28575">
            <a:solidFill>
              <a:srgbClr val="002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134750" y="1994750"/>
            <a:ext cx="220500" cy="220500"/>
          </a:xfrm>
          <a:prstGeom prst="ellipse">
            <a:avLst/>
          </a:prstGeom>
          <a:noFill/>
          <a:ln w="28575">
            <a:solidFill>
              <a:srgbClr val="002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034750" y="2204750"/>
            <a:ext cx="220500" cy="220500"/>
          </a:xfrm>
          <a:prstGeom prst="ellipse">
            <a:avLst/>
          </a:prstGeom>
          <a:noFill/>
          <a:ln w="28575">
            <a:solidFill>
              <a:srgbClr val="002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584750" y="2414750"/>
            <a:ext cx="220500" cy="220500"/>
          </a:xfrm>
          <a:prstGeom prst="ellipse">
            <a:avLst/>
          </a:prstGeom>
          <a:noFill/>
          <a:ln w="28575">
            <a:solidFill>
              <a:srgbClr val="002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3750000" y="3400000"/>
            <a:ext cx="51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Cherry – task Z,  Jimmy – task W,  Mac – task Y,  Plum – task X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Total profit = 40 + 14 + 20 + 24 = £98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Maximum Profit Allocation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useful tip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there is a choice in the pattern of lines (without increasing the number of lines), choose the pattern that leaves the minimum uncovered element as large as possible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is likely to lead to a speedier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After the row and column reductions we had this matrix, which needed three lines to cover all the zeros.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20000" y="1550000"/>
            <a:ext cx="2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We chose these lines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750000" y="178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370000" y="17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W</a:t>
            </a:r>
          </a:p>
        </p:txBody>
      </p:sp>
      <p:sp>
        <p:nvSpPr>
          <p:cNvPr id="9" name="Rectangle 8"/>
          <p:cNvSpPr/>
          <p:nvPr/>
        </p:nvSpPr>
        <p:spPr>
          <a:xfrm>
            <a:off x="4820000" y="17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X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70000" y="17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20000" y="17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Z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0000" y="199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Cherry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70000" y="19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0000" y="19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70000" y="19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20000" y="19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50000" y="220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Jimmy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70000" y="22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20000" y="22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70000" y="22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20000" y="22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50000" y="241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Mac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70000" y="24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820000" y="24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70000" y="24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20000" y="24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50000" y="262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Plum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70000" y="26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820000" y="26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70000" y="26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20000" y="26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690000" y="229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036000" y="1720000"/>
            <a:ext cx="18000" cy="11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936000" y="1720000"/>
            <a:ext cx="18000" cy="11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750000" y="2850000"/>
            <a:ext cx="24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Minimum uncovered element is 3: another iteration was needed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70000" y="1550000"/>
            <a:ext cx="2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Instead, consider these lines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000" y="178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8" name="Rectangle 37"/>
          <p:cNvSpPr/>
          <p:nvPr/>
        </p:nvSpPr>
        <p:spPr>
          <a:xfrm>
            <a:off x="7020000" y="17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W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470000" y="17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X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920000" y="17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370000" y="17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Z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000" y="199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Cherry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020000" y="19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470000" y="19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920000" y="19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370000" y="19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400000" y="220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Jimmy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20000" y="22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470000" y="22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920000" y="22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370000" y="22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400000" y="241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Mac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020000" y="24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470000" y="24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920000" y="24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370000" y="24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00000" y="262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Plum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20000" y="26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470000" y="26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920000" y="26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370000" y="26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40000" y="229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6340000" y="271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586000" y="1720000"/>
            <a:ext cx="18000" cy="11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400000" y="2850000"/>
            <a:ext cx="24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Minimum uncovered element is 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020000" y="3600000"/>
            <a:ext cx="2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Augment by 6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050000" y="383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5670000" y="38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W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120000" y="38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X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570000" y="38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Y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020000" y="383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Z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050000" y="404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Cherry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670000" y="40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120000" y="40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570000" y="40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020000" y="404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050000" y="425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Jimmy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670000" y="42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120000" y="42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570000" y="42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020000" y="425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050000" y="446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Mac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670000" y="44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120000" y="44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570000" y="44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20000" y="446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050000" y="467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Plum</a:t>
            </a:r>
          </a:p>
        </p:txBody>
      </p:sp>
      <p:sp>
        <p:nvSpPr>
          <p:cNvPr id="88" name="Rectangle 87"/>
          <p:cNvSpPr/>
          <p:nvPr/>
        </p:nvSpPr>
        <p:spPr>
          <a:xfrm>
            <a:off x="5670000" y="46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9" name="Rectangle 88"/>
          <p:cNvSpPr/>
          <p:nvPr/>
        </p:nvSpPr>
        <p:spPr>
          <a:xfrm>
            <a:off x="6120000" y="46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570000" y="46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91" name="Rectangle 90"/>
          <p:cNvSpPr/>
          <p:nvPr/>
        </p:nvSpPr>
        <p:spPr>
          <a:xfrm>
            <a:off x="7020000" y="467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990000" y="434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4990000" y="455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4990000" y="476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7236000" y="3770000"/>
            <a:ext cx="18000" cy="11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3750000" y="495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Four lines are needed: this also gives the optimal solution, but with one fewer iteration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