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Allocation Problems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Decision 2 Chapter 2</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2A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The Hungarian Algorithm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2A</a:t>
            </a:r>
          </a:p>
        </p:txBody>
      </p:sp>
      <p:sp>
        <p:nvSpPr>
          <p:cNvPr id="4" name="TextBox 3"/>
          <p:cNvSpPr txBox="1"/>
          <p:nvPr/>
        </p:nvSpPr>
        <p:spPr>
          <a:xfrm>
            <a:off x="250000" y="1000000"/>
            <a:ext cx="3300000" cy="5000000"/>
          </a:xfrm>
          <a:prstGeom prst="rect">
            <a:avLst/>
          </a:prstGeom>
          <a:noFill/>
        </p:spPr>
        <p:txBody>
          <a:bodyPr wrap="square" anchor="t" lIns="45720" rIns="45720">
            <a:spAutoFit/>
          </a:bodyPr>
          <a:lstStyle/>
          <a:p>
            <a:pPr algn="ctr"/>
            <a:r>
              <a:rPr sz="1100" b="1" i="0">
                <a:solidFill>
                  <a:srgbClr val="000000"/>
                </a:solidFill>
                <a:latin typeface="Calibri"/>
              </a:rPr>
              <a:t>You can reduce a cost matrix</a:t>
            </a:r>
          </a:p>
          <a:p>
            <a:pPr algn="ctr"/>
            <a:r>
              <a:rPr sz="1100" b="0" i="0">
                <a:solidFill>
                  <a:srgbClr val="000000"/>
                </a:solidFill>
                <a:latin typeface="Calibri"/>
              </a:rPr>
              <a:t/>
            </a:r>
          </a:p>
          <a:p>
            <a:pPr algn="ctr"/>
            <a:r>
              <a:rPr sz="1100" b="0" i="0">
                <a:solidFill>
                  <a:srgbClr val="000000"/>
                </a:solidFill>
                <a:latin typeface="Calibri"/>
              </a:rPr>
              <a:t>In an allocation problem each worker must do just one task and each task must be done by just one worker (so you need the same number of tasks as workers)</a:t>
            </a:r>
          </a:p>
          <a:p>
            <a:pPr algn="ctr"/>
            <a:r>
              <a:rPr sz="1100" b="0" i="0">
                <a:solidFill>
                  <a:srgbClr val="000000"/>
                </a:solidFill>
                <a:latin typeface="Calibri"/>
              </a:rPr>
              <a:t/>
            </a:r>
          </a:p>
          <a:p>
            <a:pPr algn="ctr"/>
            <a:r>
              <a:rPr sz="1100" b="0" i="0">
                <a:solidFill>
                  <a:srgbClr val="000000"/>
                </a:solidFill>
                <a:latin typeface="Calibri"/>
              </a:rPr>
              <a:t>The costs are given in a table called a cost matrix. Only relative costs are important</a:t>
            </a:r>
          </a:p>
          <a:p>
            <a:pPr algn="ctr"/>
            <a:r>
              <a:rPr sz="1100" b="0" i="0">
                <a:solidFill>
                  <a:srgbClr val="000000"/>
                </a:solidFill>
                <a:latin typeface="Calibri"/>
              </a:rPr>
              <a:t/>
            </a:r>
          </a:p>
          <a:p>
            <a:pPr algn="ctr"/>
            <a:r>
              <a:rPr sz="1100" b="0" i="0">
                <a:solidFill>
                  <a:srgbClr val="000000"/>
                </a:solidFill>
                <a:latin typeface="Calibri"/>
              </a:rPr>
              <a:t>To reduce the cost matrix:
• subtract the least value in each row from each element of that row
• then, using the new matrix, subtract the least value in each column from each element of that column</a:t>
            </a:r>
          </a:p>
          <a:p>
            <a:pPr algn="ctr"/>
            <a:r>
              <a:rPr sz="1100" b="0" i="0">
                <a:solidFill>
                  <a:srgbClr val="000000"/>
                </a:solidFill>
                <a:latin typeface="Calibri"/>
              </a:rPr>
              <a:t/>
            </a:r>
          </a:p>
          <a:p>
            <a:pPr algn="ctr"/>
            <a:r>
              <a:rPr sz="1100" b="0" i="0">
                <a:solidFill>
                  <a:srgbClr val="000000"/>
                </a:solidFill>
                <a:latin typeface="Calibri"/>
              </a:rPr>
              <a:t>Always reduce the rows first</a:t>
            </a:r>
          </a:p>
        </p:txBody>
      </p:sp>
      <p:sp>
        <p:nvSpPr>
          <p:cNvPr id="5" name="TextBox 4"/>
          <p:cNvSpPr txBox="1"/>
          <p:nvPr/>
        </p:nvSpPr>
        <p:spPr>
          <a:xfrm>
            <a:off x="3750000" y="1000000"/>
            <a:ext cx="5150000" cy="650000"/>
          </a:xfrm>
          <a:prstGeom prst="rect">
            <a:avLst/>
          </a:prstGeom>
          <a:noFill/>
        </p:spPr>
        <p:txBody>
          <a:bodyPr wrap="square" anchor="t" lIns="45720" rIns="45720">
            <a:spAutoFit/>
          </a:bodyPr>
          <a:lstStyle/>
          <a:p>
            <a:pPr algn="l"/>
            <a:r>
              <a:rPr sz="1100" b="0" i="0">
                <a:solidFill>
                  <a:srgbClr val="000000"/>
                </a:solidFill>
                <a:latin typeface="Calibri"/>
              </a:rPr>
              <a:t>The table shows the times taken, in minutes, by four workers to complete each task of a four-stage production process. The time taken for the process is the sum of the times of the four separate tasks. Reduce the cost matrix.</a:t>
            </a:r>
          </a:p>
        </p:txBody>
      </p:sp>
      <p:sp>
        <p:nvSpPr>
          <p:cNvPr id="6" name="Rectangle 5"/>
          <p:cNvSpPr/>
          <p:nvPr/>
        </p:nvSpPr>
        <p:spPr>
          <a:xfrm>
            <a:off x="5000000" y="170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7" name="Rectangle 6"/>
          <p:cNvSpPr/>
          <p:nvPr/>
        </p:nvSpPr>
        <p:spPr>
          <a:xfrm>
            <a:off x="5620000" y="17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W</a:t>
            </a:r>
          </a:p>
        </p:txBody>
      </p:sp>
      <p:sp>
        <p:nvSpPr>
          <p:cNvPr id="8" name="Rectangle 7"/>
          <p:cNvSpPr/>
          <p:nvPr/>
        </p:nvSpPr>
        <p:spPr>
          <a:xfrm>
            <a:off x="6100000" y="17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X</a:t>
            </a:r>
          </a:p>
        </p:txBody>
      </p:sp>
      <p:sp>
        <p:nvSpPr>
          <p:cNvPr id="9" name="Rectangle 8"/>
          <p:cNvSpPr/>
          <p:nvPr/>
        </p:nvSpPr>
        <p:spPr>
          <a:xfrm>
            <a:off x="6580000" y="17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Y</a:t>
            </a:r>
          </a:p>
        </p:txBody>
      </p:sp>
      <p:sp>
        <p:nvSpPr>
          <p:cNvPr id="10" name="Rectangle 9"/>
          <p:cNvSpPr/>
          <p:nvPr/>
        </p:nvSpPr>
        <p:spPr>
          <a:xfrm>
            <a:off x="7060000" y="170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Z</a:t>
            </a:r>
          </a:p>
        </p:txBody>
      </p:sp>
      <p:sp>
        <p:nvSpPr>
          <p:cNvPr id="11" name="Rectangle 10"/>
          <p:cNvSpPr/>
          <p:nvPr/>
        </p:nvSpPr>
        <p:spPr>
          <a:xfrm>
            <a:off x="5000000" y="191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Kris</a:t>
            </a:r>
          </a:p>
        </p:txBody>
      </p:sp>
      <p:sp>
        <p:nvSpPr>
          <p:cNvPr id="12" name="Rectangle 11"/>
          <p:cNvSpPr/>
          <p:nvPr/>
        </p:nvSpPr>
        <p:spPr>
          <a:xfrm>
            <a:off x="5620000" y="19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12</a:t>
            </a:r>
          </a:p>
        </p:txBody>
      </p:sp>
      <p:sp>
        <p:nvSpPr>
          <p:cNvPr id="13" name="Rectangle 12"/>
          <p:cNvSpPr/>
          <p:nvPr/>
        </p:nvSpPr>
        <p:spPr>
          <a:xfrm>
            <a:off x="6100000" y="19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23</a:t>
            </a:r>
          </a:p>
        </p:txBody>
      </p:sp>
      <p:sp>
        <p:nvSpPr>
          <p:cNvPr id="14" name="Rectangle 13"/>
          <p:cNvSpPr/>
          <p:nvPr/>
        </p:nvSpPr>
        <p:spPr>
          <a:xfrm>
            <a:off x="6580000" y="19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15</a:t>
            </a:r>
          </a:p>
        </p:txBody>
      </p:sp>
      <p:sp>
        <p:nvSpPr>
          <p:cNvPr id="15" name="Rectangle 14"/>
          <p:cNvSpPr/>
          <p:nvPr/>
        </p:nvSpPr>
        <p:spPr>
          <a:xfrm>
            <a:off x="7060000" y="191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40</a:t>
            </a:r>
          </a:p>
        </p:txBody>
      </p:sp>
      <p:sp>
        <p:nvSpPr>
          <p:cNvPr id="16" name="Rectangle 15"/>
          <p:cNvSpPr/>
          <p:nvPr/>
        </p:nvSpPr>
        <p:spPr>
          <a:xfrm>
            <a:off x="5000000" y="212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Laura</a:t>
            </a:r>
          </a:p>
        </p:txBody>
      </p:sp>
      <p:sp>
        <p:nvSpPr>
          <p:cNvPr id="17" name="Rectangle 16"/>
          <p:cNvSpPr/>
          <p:nvPr/>
        </p:nvSpPr>
        <p:spPr>
          <a:xfrm>
            <a:off x="5620000" y="21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a:t>
            </a:r>
          </a:p>
        </p:txBody>
      </p:sp>
      <p:sp>
        <p:nvSpPr>
          <p:cNvPr id="18" name="Rectangle 17"/>
          <p:cNvSpPr/>
          <p:nvPr/>
        </p:nvSpPr>
        <p:spPr>
          <a:xfrm>
            <a:off x="6100000" y="21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21</a:t>
            </a:r>
          </a:p>
        </p:txBody>
      </p:sp>
      <p:sp>
        <p:nvSpPr>
          <p:cNvPr id="19" name="Rectangle 18"/>
          <p:cNvSpPr/>
          <p:nvPr/>
        </p:nvSpPr>
        <p:spPr>
          <a:xfrm>
            <a:off x="6580000" y="21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17</a:t>
            </a:r>
          </a:p>
        </p:txBody>
      </p:sp>
      <p:sp>
        <p:nvSpPr>
          <p:cNvPr id="20" name="Rectangle 19"/>
          <p:cNvSpPr/>
          <p:nvPr/>
        </p:nvSpPr>
        <p:spPr>
          <a:xfrm>
            <a:off x="7060000" y="212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21" name="Rectangle 20"/>
          <p:cNvSpPr/>
          <p:nvPr/>
        </p:nvSpPr>
        <p:spPr>
          <a:xfrm>
            <a:off x="5000000" y="233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Sam</a:t>
            </a:r>
          </a:p>
        </p:txBody>
      </p:sp>
      <p:sp>
        <p:nvSpPr>
          <p:cNvPr id="22" name="Rectangle 21"/>
          <p:cNvSpPr/>
          <p:nvPr/>
        </p:nvSpPr>
        <p:spPr>
          <a:xfrm>
            <a:off x="5620000" y="233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13</a:t>
            </a:r>
          </a:p>
        </p:txBody>
      </p:sp>
      <p:sp>
        <p:nvSpPr>
          <p:cNvPr id="23" name="Rectangle 22"/>
          <p:cNvSpPr/>
          <p:nvPr/>
        </p:nvSpPr>
        <p:spPr>
          <a:xfrm>
            <a:off x="6100000" y="233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22</a:t>
            </a:r>
          </a:p>
        </p:txBody>
      </p:sp>
      <p:sp>
        <p:nvSpPr>
          <p:cNvPr id="24" name="Rectangle 23"/>
          <p:cNvSpPr/>
          <p:nvPr/>
        </p:nvSpPr>
        <p:spPr>
          <a:xfrm>
            <a:off x="6580000" y="233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25" name="Rectangle 24"/>
          <p:cNvSpPr/>
          <p:nvPr/>
        </p:nvSpPr>
        <p:spPr>
          <a:xfrm>
            <a:off x="7060000" y="233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30</a:t>
            </a:r>
          </a:p>
        </p:txBody>
      </p:sp>
      <p:sp>
        <p:nvSpPr>
          <p:cNvPr id="26" name="Rectangle 25"/>
          <p:cNvSpPr/>
          <p:nvPr/>
        </p:nvSpPr>
        <p:spPr>
          <a:xfrm>
            <a:off x="5000000" y="2540000"/>
            <a:ext cx="62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Steve</a:t>
            </a:r>
          </a:p>
        </p:txBody>
      </p:sp>
      <p:sp>
        <p:nvSpPr>
          <p:cNvPr id="27" name="Rectangle 26"/>
          <p:cNvSpPr/>
          <p:nvPr/>
        </p:nvSpPr>
        <p:spPr>
          <a:xfrm>
            <a:off x="5620000" y="254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a:t>
            </a:r>
          </a:p>
        </p:txBody>
      </p:sp>
      <p:sp>
        <p:nvSpPr>
          <p:cNvPr id="28" name="Rectangle 27"/>
          <p:cNvSpPr/>
          <p:nvPr/>
        </p:nvSpPr>
        <p:spPr>
          <a:xfrm>
            <a:off x="6100000" y="254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24</a:t>
            </a:r>
          </a:p>
        </p:txBody>
      </p:sp>
      <p:sp>
        <p:nvSpPr>
          <p:cNvPr id="29" name="Rectangle 28"/>
          <p:cNvSpPr/>
          <p:nvPr/>
        </p:nvSpPr>
        <p:spPr>
          <a:xfrm>
            <a:off x="6580000" y="254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13</a:t>
            </a:r>
          </a:p>
        </p:txBody>
      </p:sp>
      <p:sp>
        <p:nvSpPr>
          <p:cNvPr id="30" name="Rectangle 29"/>
          <p:cNvSpPr/>
          <p:nvPr/>
        </p:nvSpPr>
        <p:spPr>
          <a:xfrm>
            <a:off x="7060000" y="2540000"/>
            <a:ext cx="4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a:t>
            </a:r>
          </a:p>
        </p:txBody>
      </p:sp>
      <p:sp>
        <p:nvSpPr>
          <p:cNvPr id="31" name="TextBox 30"/>
          <p:cNvSpPr txBox="1"/>
          <p:nvPr/>
        </p:nvSpPr>
        <p:spPr>
          <a:xfrm>
            <a:off x="3720000" y="2950000"/>
            <a:ext cx="2500000" cy="230000"/>
          </a:xfrm>
          <a:prstGeom prst="rect">
            <a:avLst/>
          </a:prstGeom>
          <a:noFill/>
        </p:spPr>
        <p:txBody>
          <a:bodyPr wrap="square" anchor="t" lIns="45720" rIns="45720">
            <a:spAutoFit/>
          </a:bodyPr>
          <a:lstStyle/>
          <a:p>
            <a:pPr algn="l"/>
            <a:r>
              <a:rPr sz="1000" b="0" i="0">
                <a:solidFill>
                  <a:srgbClr val="000000"/>
                </a:solidFill>
                <a:latin typeface="Calibri"/>
              </a:rPr>
              <a:t>Subtract 12, 14, 13 and 10 from the rows</a:t>
            </a:r>
          </a:p>
        </p:txBody>
      </p:sp>
      <p:sp>
        <p:nvSpPr>
          <p:cNvPr id="32" name="Rectangle 31"/>
          <p:cNvSpPr/>
          <p:nvPr/>
        </p:nvSpPr>
        <p:spPr>
          <a:xfrm>
            <a:off x="3750000" y="3180000"/>
            <a:ext cx="6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33" name="Rectangle 32"/>
          <p:cNvSpPr/>
          <p:nvPr/>
        </p:nvSpPr>
        <p:spPr>
          <a:xfrm>
            <a:off x="4350000" y="318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W</a:t>
            </a:r>
          </a:p>
        </p:txBody>
      </p:sp>
      <p:sp>
        <p:nvSpPr>
          <p:cNvPr id="34" name="Rectangle 33"/>
          <p:cNvSpPr/>
          <p:nvPr/>
        </p:nvSpPr>
        <p:spPr>
          <a:xfrm>
            <a:off x="4800000" y="318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X</a:t>
            </a:r>
          </a:p>
        </p:txBody>
      </p:sp>
      <p:sp>
        <p:nvSpPr>
          <p:cNvPr id="35" name="Rectangle 34"/>
          <p:cNvSpPr/>
          <p:nvPr/>
        </p:nvSpPr>
        <p:spPr>
          <a:xfrm>
            <a:off x="5250000" y="318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Y</a:t>
            </a:r>
          </a:p>
        </p:txBody>
      </p:sp>
      <p:sp>
        <p:nvSpPr>
          <p:cNvPr id="36" name="Rectangle 35"/>
          <p:cNvSpPr/>
          <p:nvPr/>
        </p:nvSpPr>
        <p:spPr>
          <a:xfrm>
            <a:off x="5700000" y="318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Z</a:t>
            </a:r>
          </a:p>
        </p:txBody>
      </p:sp>
      <p:sp>
        <p:nvSpPr>
          <p:cNvPr id="37" name="Rectangle 36"/>
          <p:cNvSpPr/>
          <p:nvPr/>
        </p:nvSpPr>
        <p:spPr>
          <a:xfrm>
            <a:off x="3750000" y="3390000"/>
            <a:ext cx="6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Kris</a:t>
            </a:r>
          </a:p>
        </p:txBody>
      </p:sp>
      <p:sp>
        <p:nvSpPr>
          <p:cNvPr id="38" name="Rectangle 37"/>
          <p:cNvSpPr/>
          <p:nvPr/>
        </p:nvSpPr>
        <p:spPr>
          <a:xfrm>
            <a:off x="4350000" y="339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39" name="Rectangle 38"/>
          <p:cNvSpPr/>
          <p:nvPr/>
        </p:nvSpPr>
        <p:spPr>
          <a:xfrm>
            <a:off x="4800000" y="339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11</a:t>
            </a:r>
          </a:p>
        </p:txBody>
      </p:sp>
      <p:sp>
        <p:nvSpPr>
          <p:cNvPr id="40" name="Rectangle 39"/>
          <p:cNvSpPr/>
          <p:nvPr/>
        </p:nvSpPr>
        <p:spPr>
          <a:xfrm>
            <a:off x="5250000" y="339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41" name="Rectangle 40"/>
          <p:cNvSpPr/>
          <p:nvPr/>
        </p:nvSpPr>
        <p:spPr>
          <a:xfrm>
            <a:off x="5700000" y="339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28</a:t>
            </a:r>
          </a:p>
        </p:txBody>
      </p:sp>
      <p:sp>
        <p:nvSpPr>
          <p:cNvPr id="42" name="Rectangle 41"/>
          <p:cNvSpPr/>
          <p:nvPr/>
        </p:nvSpPr>
        <p:spPr>
          <a:xfrm>
            <a:off x="3750000" y="3600000"/>
            <a:ext cx="6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Laura</a:t>
            </a:r>
          </a:p>
        </p:txBody>
      </p:sp>
      <p:sp>
        <p:nvSpPr>
          <p:cNvPr id="43" name="Rectangle 42"/>
          <p:cNvSpPr/>
          <p:nvPr/>
        </p:nvSpPr>
        <p:spPr>
          <a:xfrm>
            <a:off x="4350000" y="360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44" name="Rectangle 43"/>
          <p:cNvSpPr/>
          <p:nvPr/>
        </p:nvSpPr>
        <p:spPr>
          <a:xfrm>
            <a:off x="4800000" y="360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45" name="Rectangle 44"/>
          <p:cNvSpPr/>
          <p:nvPr/>
        </p:nvSpPr>
        <p:spPr>
          <a:xfrm>
            <a:off x="5250000" y="360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46" name="Rectangle 45"/>
          <p:cNvSpPr/>
          <p:nvPr/>
        </p:nvSpPr>
        <p:spPr>
          <a:xfrm>
            <a:off x="5700000" y="360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a:t>
            </a:r>
          </a:p>
        </p:txBody>
      </p:sp>
      <p:sp>
        <p:nvSpPr>
          <p:cNvPr id="47" name="Rectangle 46"/>
          <p:cNvSpPr/>
          <p:nvPr/>
        </p:nvSpPr>
        <p:spPr>
          <a:xfrm>
            <a:off x="3750000" y="3810000"/>
            <a:ext cx="6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Sam</a:t>
            </a:r>
          </a:p>
        </p:txBody>
      </p:sp>
      <p:sp>
        <p:nvSpPr>
          <p:cNvPr id="48" name="Rectangle 47"/>
          <p:cNvSpPr/>
          <p:nvPr/>
        </p:nvSpPr>
        <p:spPr>
          <a:xfrm>
            <a:off x="4350000" y="381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49" name="Rectangle 48"/>
          <p:cNvSpPr/>
          <p:nvPr/>
        </p:nvSpPr>
        <p:spPr>
          <a:xfrm>
            <a:off x="4800000" y="381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a:t>
            </a:r>
          </a:p>
        </p:txBody>
      </p:sp>
      <p:sp>
        <p:nvSpPr>
          <p:cNvPr id="50" name="Rectangle 49"/>
          <p:cNvSpPr/>
          <p:nvPr/>
        </p:nvSpPr>
        <p:spPr>
          <a:xfrm>
            <a:off x="5250000" y="381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51" name="Rectangle 50"/>
          <p:cNvSpPr/>
          <p:nvPr/>
        </p:nvSpPr>
        <p:spPr>
          <a:xfrm>
            <a:off x="5700000" y="381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17</a:t>
            </a:r>
          </a:p>
        </p:txBody>
      </p:sp>
      <p:sp>
        <p:nvSpPr>
          <p:cNvPr id="52" name="Rectangle 51"/>
          <p:cNvSpPr/>
          <p:nvPr/>
        </p:nvSpPr>
        <p:spPr>
          <a:xfrm>
            <a:off x="3750000" y="4020000"/>
            <a:ext cx="6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Steve</a:t>
            </a:r>
          </a:p>
        </p:txBody>
      </p:sp>
      <p:sp>
        <p:nvSpPr>
          <p:cNvPr id="53" name="Rectangle 52"/>
          <p:cNvSpPr/>
          <p:nvPr/>
        </p:nvSpPr>
        <p:spPr>
          <a:xfrm>
            <a:off x="4350000" y="402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54" name="Rectangle 53"/>
          <p:cNvSpPr/>
          <p:nvPr/>
        </p:nvSpPr>
        <p:spPr>
          <a:xfrm>
            <a:off x="4800000" y="402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a:t>
            </a:r>
          </a:p>
        </p:txBody>
      </p:sp>
      <p:sp>
        <p:nvSpPr>
          <p:cNvPr id="55" name="Rectangle 54"/>
          <p:cNvSpPr/>
          <p:nvPr/>
        </p:nvSpPr>
        <p:spPr>
          <a:xfrm>
            <a:off x="5250000" y="402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56" name="Rectangle 55"/>
          <p:cNvSpPr/>
          <p:nvPr/>
        </p:nvSpPr>
        <p:spPr>
          <a:xfrm>
            <a:off x="5700000" y="402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7" name="TextBox 56"/>
          <p:cNvSpPr txBox="1"/>
          <p:nvPr/>
        </p:nvSpPr>
        <p:spPr>
          <a:xfrm>
            <a:off x="6320000" y="2950000"/>
            <a:ext cx="2500000" cy="230000"/>
          </a:xfrm>
          <a:prstGeom prst="rect">
            <a:avLst/>
          </a:prstGeom>
          <a:noFill/>
        </p:spPr>
        <p:txBody>
          <a:bodyPr wrap="square" anchor="t" lIns="45720" rIns="45720">
            <a:spAutoFit/>
          </a:bodyPr>
          <a:lstStyle/>
          <a:p>
            <a:pPr algn="l"/>
            <a:r>
              <a:rPr sz="1000" b="0" i="0">
                <a:solidFill>
                  <a:srgbClr val="000000"/>
                </a:solidFill>
                <a:latin typeface="Calibri"/>
              </a:rPr>
              <a:t>Subtract 0, 7, 3 and 0 from the columns</a:t>
            </a:r>
          </a:p>
        </p:txBody>
      </p:sp>
      <p:sp>
        <p:nvSpPr>
          <p:cNvPr id="58" name="Rectangle 57"/>
          <p:cNvSpPr/>
          <p:nvPr/>
        </p:nvSpPr>
        <p:spPr>
          <a:xfrm>
            <a:off x="6350000" y="3180000"/>
            <a:ext cx="6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59" name="Rectangle 58"/>
          <p:cNvSpPr/>
          <p:nvPr/>
        </p:nvSpPr>
        <p:spPr>
          <a:xfrm>
            <a:off x="6950000" y="318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W</a:t>
            </a:r>
          </a:p>
        </p:txBody>
      </p:sp>
      <p:sp>
        <p:nvSpPr>
          <p:cNvPr id="60" name="Rectangle 59"/>
          <p:cNvSpPr/>
          <p:nvPr/>
        </p:nvSpPr>
        <p:spPr>
          <a:xfrm>
            <a:off x="7400000" y="318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X</a:t>
            </a:r>
          </a:p>
        </p:txBody>
      </p:sp>
      <p:sp>
        <p:nvSpPr>
          <p:cNvPr id="61" name="Rectangle 60"/>
          <p:cNvSpPr/>
          <p:nvPr/>
        </p:nvSpPr>
        <p:spPr>
          <a:xfrm>
            <a:off x="7850000" y="318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Y</a:t>
            </a:r>
          </a:p>
        </p:txBody>
      </p:sp>
      <p:sp>
        <p:nvSpPr>
          <p:cNvPr id="62" name="Rectangle 61"/>
          <p:cNvSpPr/>
          <p:nvPr/>
        </p:nvSpPr>
        <p:spPr>
          <a:xfrm>
            <a:off x="8300000" y="318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Z</a:t>
            </a:r>
          </a:p>
        </p:txBody>
      </p:sp>
      <p:sp>
        <p:nvSpPr>
          <p:cNvPr id="63" name="Rectangle 62"/>
          <p:cNvSpPr/>
          <p:nvPr/>
        </p:nvSpPr>
        <p:spPr>
          <a:xfrm>
            <a:off x="6350000" y="3390000"/>
            <a:ext cx="6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Kris</a:t>
            </a:r>
          </a:p>
        </p:txBody>
      </p:sp>
      <p:sp>
        <p:nvSpPr>
          <p:cNvPr id="64" name="Rectangle 63"/>
          <p:cNvSpPr/>
          <p:nvPr/>
        </p:nvSpPr>
        <p:spPr>
          <a:xfrm>
            <a:off x="6950000" y="339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65" name="Rectangle 64"/>
          <p:cNvSpPr/>
          <p:nvPr/>
        </p:nvSpPr>
        <p:spPr>
          <a:xfrm>
            <a:off x="7400000" y="339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66" name="Rectangle 65"/>
          <p:cNvSpPr/>
          <p:nvPr/>
        </p:nvSpPr>
        <p:spPr>
          <a:xfrm>
            <a:off x="7850000" y="339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67" name="Rectangle 66"/>
          <p:cNvSpPr/>
          <p:nvPr/>
        </p:nvSpPr>
        <p:spPr>
          <a:xfrm>
            <a:off x="8300000" y="339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28</a:t>
            </a:r>
          </a:p>
        </p:txBody>
      </p:sp>
      <p:sp>
        <p:nvSpPr>
          <p:cNvPr id="68" name="Rectangle 67"/>
          <p:cNvSpPr/>
          <p:nvPr/>
        </p:nvSpPr>
        <p:spPr>
          <a:xfrm>
            <a:off x="6350000" y="3600000"/>
            <a:ext cx="6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Laura</a:t>
            </a:r>
          </a:p>
        </p:txBody>
      </p:sp>
      <p:sp>
        <p:nvSpPr>
          <p:cNvPr id="69" name="Rectangle 68"/>
          <p:cNvSpPr/>
          <p:nvPr/>
        </p:nvSpPr>
        <p:spPr>
          <a:xfrm>
            <a:off x="6950000" y="360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70" name="Rectangle 69"/>
          <p:cNvSpPr/>
          <p:nvPr/>
        </p:nvSpPr>
        <p:spPr>
          <a:xfrm>
            <a:off x="7400000" y="360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71" name="Rectangle 70"/>
          <p:cNvSpPr/>
          <p:nvPr/>
        </p:nvSpPr>
        <p:spPr>
          <a:xfrm>
            <a:off x="7850000" y="360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72" name="Rectangle 71"/>
          <p:cNvSpPr/>
          <p:nvPr/>
        </p:nvSpPr>
        <p:spPr>
          <a:xfrm>
            <a:off x="8300000" y="360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a:t>
            </a:r>
          </a:p>
        </p:txBody>
      </p:sp>
      <p:sp>
        <p:nvSpPr>
          <p:cNvPr id="73" name="Rectangle 72"/>
          <p:cNvSpPr/>
          <p:nvPr/>
        </p:nvSpPr>
        <p:spPr>
          <a:xfrm>
            <a:off x="6350000" y="3810000"/>
            <a:ext cx="6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Sam</a:t>
            </a:r>
          </a:p>
        </p:txBody>
      </p:sp>
      <p:sp>
        <p:nvSpPr>
          <p:cNvPr id="74" name="Rectangle 73"/>
          <p:cNvSpPr/>
          <p:nvPr/>
        </p:nvSpPr>
        <p:spPr>
          <a:xfrm>
            <a:off x="6950000" y="381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75" name="Rectangle 74"/>
          <p:cNvSpPr/>
          <p:nvPr/>
        </p:nvSpPr>
        <p:spPr>
          <a:xfrm>
            <a:off x="7400000" y="381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76" name="Rectangle 75"/>
          <p:cNvSpPr/>
          <p:nvPr/>
        </p:nvSpPr>
        <p:spPr>
          <a:xfrm>
            <a:off x="7850000" y="381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77" name="Rectangle 76"/>
          <p:cNvSpPr/>
          <p:nvPr/>
        </p:nvSpPr>
        <p:spPr>
          <a:xfrm>
            <a:off x="8300000" y="381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17</a:t>
            </a:r>
          </a:p>
        </p:txBody>
      </p:sp>
      <p:sp>
        <p:nvSpPr>
          <p:cNvPr id="78" name="Rectangle 77"/>
          <p:cNvSpPr/>
          <p:nvPr/>
        </p:nvSpPr>
        <p:spPr>
          <a:xfrm>
            <a:off x="6350000" y="4020000"/>
            <a:ext cx="6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Steve</a:t>
            </a:r>
          </a:p>
        </p:txBody>
      </p:sp>
      <p:sp>
        <p:nvSpPr>
          <p:cNvPr id="79" name="Rectangle 78"/>
          <p:cNvSpPr/>
          <p:nvPr/>
        </p:nvSpPr>
        <p:spPr>
          <a:xfrm>
            <a:off x="6950000" y="402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80" name="Rectangle 79"/>
          <p:cNvSpPr/>
          <p:nvPr/>
        </p:nvSpPr>
        <p:spPr>
          <a:xfrm>
            <a:off x="7400000" y="402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81" name="Rectangle 80"/>
          <p:cNvSpPr/>
          <p:nvPr/>
        </p:nvSpPr>
        <p:spPr>
          <a:xfrm>
            <a:off x="7850000" y="402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82" name="Rectangle 81"/>
          <p:cNvSpPr/>
          <p:nvPr/>
        </p:nvSpPr>
        <p:spPr>
          <a:xfrm>
            <a:off x="8300000" y="4020000"/>
            <a:ext cx="45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83" name="TextBox 82"/>
          <p:cNvSpPr txBox="1"/>
          <p:nvPr/>
        </p:nvSpPr>
        <p:spPr>
          <a:xfrm>
            <a:off x="3750000" y="4250000"/>
            <a:ext cx="2450000" cy="450000"/>
          </a:xfrm>
          <a:prstGeom prst="rect">
            <a:avLst/>
          </a:prstGeom>
          <a:noFill/>
        </p:spPr>
        <p:txBody>
          <a:bodyPr wrap="square" anchor="t" lIns="45720" rIns="45720">
            <a:spAutoFit/>
          </a:bodyPr>
          <a:lstStyle/>
          <a:p>
            <a:pPr algn="l"/>
            <a:r>
              <a:rPr sz="1000" b="0" i="0">
                <a:solidFill>
                  <a:srgbClr val="FF0000"/>
                </a:solidFill>
                <a:latin typeface="Calibri"/>
              </a:rPr>
              <a:t>After reducing the rows, each row contains at least one zero</a:t>
            </a:r>
          </a:p>
        </p:txBody>
      </p:sp>
      <p:sp>
        <p:nvSpPr>
          <p:cNvPr id="84" name="TextBox 83"/>
          <p:cNvSpPr txBox="1"/>
          <p:nvPr/>
        </p:nvSpPr>
        <p:spPr>
          <a:xfrm>
            <a:off x="6350000" y="4250000"/>
            <a:ext cx="2450000" cy="450000"/>
          </a:xfrm>
          <a:prstGeom prst="rect">
            <a:avLst/>
          </a:prstGeom>
          <a:noFill/>
        </p:spPr>
        <p:txBody>
          <a:bodyPr wrap="square" anchor="t" lIns="45720" rIns="45720">
            <a:spAutoFit/>
          </a:bodyPr>
          <a:lstStyle/>
          <a:p>
            <a:pPr algn="l"/>
            <a:r>
              <a:rPr sz="1000" b="0" i="0">
                <a:solidFill>
                  <a:srgbClr val="FF0000"/>
                </a:solidFill>
                <a:latin typeface="Calibri"/>
              </a:rPr>
              <a:t>This is the reduced cost matrix</a:t>
            </a:r>
          </a:p>
        </p:txBody>
      </p:sp>
      <p:sp>
        <p:nvSpPr>
          <p:cNvPr id="85" name="Oval 84"/>
          <p:cNvSpPr/>
          <p:nvPr/>
        </p:nvSpPr>
        <p:spPr>
          <a:xfrm>
            <a:off x="7964750" y="338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6" name="Oval 85"/>
          <p:cNvSpPr/>
          <p:nvPr/>
        </p:nvSpPr>
        <p:spPr>
          <a:xfrm>
            <a:off x="7514750" y="359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Oval 86"/>
          <p:cNvSpPr/>
          <p:nvPr/>
        </p:nvSpPr>
        <p:spPr>
          <a:xfrm>
            <a:off x="7064750" y="380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8" name="Oval 87"/>
          <p:cNvSpPr/>
          <p:nvPr/>
        </p:nvSpPr>
        <p:spPr>
          <a:xfrm>
            <a:off x="8414750" y="401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TextBox 88"/>
          <p:cNvSpPr txBox="1"/>
          <p:nvPr/>
        </p:nvSpPr>
        <p:spPr>
          <a:xfrm>
            <a:off x="250000" y="5350000"/>
            <a:ext cx="3300000" cy="800000"/>
          </a:xfrm>
          <a:prstGeom prst="rect">
            <a:avLst/>
          </a:prstGeom>
          <a:noFill/>
        </p:spPr>
        <p:txBody>
          <a:bodyPr wrap="square" anchor="t" lIns="45720" rIns="45720">
            <a:spAutoFit/>
          </a:bodyPr>
          <a:lstStyle/>
          <a:p>
            <a:pPr algn="ctr"/>
            <a:r>
              <a:rPr sz="1100" b="1" i="0">
                <a:solidFill>
                  <a:srgbClr val="000000"/>
                </a:solidFill>
                <a:latin typeface="Calibri"/>
              </a:rPr>
              <a:t>If you can allocate tasks to workers so that the corresponding entries in the reduced cost matrix are all zero, then this allocation is optimal</a:t>
            </a:r>
          </a:p>
        </p:txBody>
      </p:sp>
      <p:sp>
        <p:nvSpPr>
          <p:cNvPr id="90" name="TextBox 89"/>
          <p:cNvSpPr txBox="1"/>
          <p:nvPr/>
        </p:nvSpPr>
        <p:spPr>
          <a:xfrm>
            <a:off x="3750000" y="4750000"/>
            <a:ext cx="5150000" cy="1500000"/>
          </a:xfrm>
          <a:prstGeom prst="rect">
            <a:avLst/>
          </a:prstGeom>
          <a:noFill/>
        </p:spPr>
        <p:txBody>
          <a:bodyPr wrap="square" anchor="t" lIns="45720" rIns="45720">
            <a:spAutoFit/>
          </a:bodyPr>
          <a:lstStyle/>
          <a:p>
            <a:pPr algn="l"/>
            <a:r>
              <a:rPr sz="1100" b="0" i="0">
                <a:solidFill>
                  <a:srgbClr val="000000"/>
                </a:solidFill>
                <a:latin typeface="Calibri"/>
              </a:rPr>
              <a:t>Optimal allocation:  Kris – Y,  Laura – X,  Sam – W,  Steve – Z</a:t>
            </a:r>
          </a:p>
          <a:p>
            <a:pPr algn="l"/>
            <a:r>
              <a:rPr sz="1100" b="0" i="0">
                <a:solidFill>
                  <a:srgbClr val="000000"/>
                </a:solidFill>
                <a:latin typeface="Calibri"/>
              </a:rPr>
              <a:t>Total time (from the original table) = 15 + 21 + 13 + 10 = 59 minutes</a:t>
            </a:r>
          </a:p>
        </p:txBody>
      </p:sp>
      <p:sp>
        <p:nvSpPr>
          <p:cNvPr id="91" name="TextBox 90"/>
          <p:cNvSpPr txBox="1"/>
          <p:nvPr/>
        </p:nvSpPr>
        <p:spPr>
          <a:xfrm>
            <a:off x="3750000" y="5450000"/>
            <a:ext cx="5150000" cy="500000"/>
          </a:xfrm>
          <a:prstGeom prst="rect">
            <a:avLst/>
          </a:prstGeom>
          <a:noFill/>
        </p:spPr>
        <p:txBody>
          <a:bodyPr wrap="square" anchor="t" lIns="45720" rIns="45720">
            <a:spAutoFit/>
          </a:bodyPr>
          <a:lstStyle/>
          <a:p>
            <a:pPr algn="l"/>
            <a:r>
              <a:rPr sz="1100" b="0" i="0">
                <a:solidFill>
                  <a:srgbClr val="FF0000"/>
                </a:solidFill>
                <a:latin typeface="Calibri"/>
              </a:rPr>
              <a:t>This is also the total of the row and column reductions: 12 + 14 + 13 + 10 + 7 + 3 = 59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8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5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6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7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71"/>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2"/>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73"/>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4"/>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5"/>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76"/>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77"/>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78"/>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79"/>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8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81"/>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2"/>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84"/>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85"/>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86"/>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87"/>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8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89"/>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90"/>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83"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4" grpId="0" animBg="1"/>
      <p:bldP spid="85" grpId="0" animBg="1"/>
      <p:bldP spid="86" grpId="0" animBg="1"/>
      <p:bldP spid="87" grpId="0" animBg="1"/>
      <p:bldP spid="88" grpId="0" animBg="1"/>
      <p:bldP spid="89" grpId="0" animBg="1"/>
      <p:bldP spid="90" grpId="0" animBg="1"/>
      <p:bldP spid="91"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The Hungarian Algorithm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2A</a:t>
            </a:r>
          </a:p>
        </p:txBody>
      </p:sp>
      <p:sp>
        <p:nvSpPr>
          <p:cNvPr id="4" name="TextBox 3"/>
          <p:cNvSpPr txBox="1"/>
          <p:nvPr/>
        </p:nvSpPr>
        <p:spPr>
          <a:xfrm>
            <a:off x="250000" y="1000000"/>
            <a:ext cx="3300000" cy="5000000"/>
          </a:xfrm>
          <a:prstGeom prst="rect">
            <a:avLst/>
          </a:prstGeom>
          <a:noFill/>
        </p:spPr>
        <p:txBody>
          <a:bodyPr wrap="square" anchor="t" lIns="45720" rIns="45720">
            <a:spAutoFit/>
          </a:bodyPr>
          <a:lstStyle/>
          <a:p>
            <a:pPr algn="ctr"/>
            <a:r>
              <a:rPr sz="1100" b="1" i="0">
                <a:solidFill>
                  <a:srgbClr val="000000"/>
                </a:solidFill>
                <a:latin typeface="Calibri"/>
              </a:rPr>
              <a:t>The Hungarian algorithm</a:t>
            </a:r>
          </a:p>
          <a:p>
            <a:pPr algn="ctr"/>
            <a:r>
              <a:rPr sz="1100" b="0" i="0">
                <a:solidFill>
                  <a:srgbClr val="000000"/>
                </a:solidFill>
                <a:latin typeface="Calibri"/>
              </a:rPr>
              <a:t/>
            </a:r>
          </a:p>
          <a:p>
            <a:pPr algn="ctr"/>
            <a:r>
              <a:rPr sz="1100" b="0" i="0">
                <a:solidFill>
                  <a:srgbClr val="000000"/>
                </a:solidFill>
                <a:latin typeface="Calibri"/>
              </a:rPr>
              <a:t>1  Find the reduced cost matrix (reduce rows first)</a:t>
            </a:r>
          </a:p>
          <a:p>
            <a:pPr algn="ctr"/>
            <a:r>
              <a:rPr sz="1100" b="0" i="0">
                <a:solidFill>
                  <a:srgbClr val="000000"/>
                </a:solidFill>
                <a:latin typeface="Calibri"/>
              </a:rPr>
              <a:t/>
            </a:r>
          </a:p>
          <a:p>
            <a:pPr algn="ctr"/>
            <a:r>
              <a:rPr sz="1100" b="0" i="0">
                <a:solidFill>
                  <a:srgbClr val="000000"/>
                </a:solidFill>
                <a:latin typeface="Calibri"/>
              </a:rPr>
              <a:t>2  Determine the minimum number of straight lines (horizontal or vertical) which will cover all of the zeros</a:t>
            </a:r>
          </a:p>
          <a:p>
            <a:pPr algn="ctr"/>
            <a:r>
              <a:rPr sz="1100" b="0" i="0">
                <a:solidFill>
                  <a:srgbClr val="000000"/>
                </a:solidFill>
                <a:latin typeface="Calibri"/>
              </a:rPr>
              <a:t/>
            </a:r>
          </a:p>
          <a:p>
            <a:pPr algn="ctr"/>
            <a:r>
              <a:rPr sz="1100" b="0" i="0">
                <a:solidFill>
                  <a:srgbClr val="000000"/>
                </a:solidFill>
                <a:latin typeface="Calibri"/>
              </a:rPr>
              <a:t>3  In an n × n matrix, if you cannot cover them in fewer than n lines, you have an optimal solution: stop</a:t>
            </a:r>
          </a:p>
          <a:p>
            <a:pPr algn="ctr"/>
            <a:r>
              <a:rPr sz="1100" b="0" i="0">
                <a:solidFill>
                  <a:srgbClr val="000000"/>
                </a:solidFill>
                <a:latin typeface="Calibri"/>
              </a:rPr>
              <a:t/>
            </a:r>
          </a:p>
          <a:p>
            <a:pPr algn="ctr"/>
            <a:r>
              <a:rPr sz="1100" b="0" i="0">
                <a:solidFill>
                  <a:srgbClr val="000000"/>
                </a:solidFill>
                <a:latin typeface="Calibri"/>
              </a:rPr>
              <a:t>4  If you can cover the zeros with fewer than n lines, the solution can be improved</a:t>
            </a:r>
          </a:p>
        </p:txBody>
      </p:sp>
      <p:sp>
        <p:nvSpPr>
          <p:cNvPr id="5" name="TextBox 4"/>
          <p:cNvSpPr txBox="1"/>
          <p:nvPr/>
        </p:nvSpPr>
        <p:spPr>
          <a:xfrm>
            <a:off x="3750000" y="1000000"/>
            <a:ext cx="5150000" cy="600000"/>
          </a:xfrm>
          <a:prstGeom prst="rect">
            <a:avLst/>
          </a:prstGeom>
          <a:noFill/>
        </p:spPr>
        <p:txBody>
          <a:bodyPr wrap="square" anchor="t" lIns="45720" rIns="45720">
            <a:spAutoFit/>
          </a:bodyPr>
          <a:lstStyle/>
          <a:p>
            <a:pPr algn="l"/>
            <a:r>
              <a:rPr sz="1100" b="0" i="0">
                <a:solidFill>
                  <a:srgbClr val="000000"/>
                </a:solidFill>
                <a:latin typeface="Calibri"/>
              </a:rPr>
              <a:t>Barbara, Percival and Spike do garden maintenance. The table shows the times, in minutes, that they would take to do each task in Mrs Green’s garden. Allocate the tasks so that the time taken to do the whole job is as small as possible.</a:t>
            </a:r>
          </a:p>
        </p:txBody>
      </p:sp>
      <p:sp>
        <p:nvSpPr>
          <p:cNvPr id="6" name="Rectangle 5"/>
          <p:cNvSpPr/>
          <p:nvPr/>
        </p:nvSpPr>
        <p:spPr>
          <a:xfrm>
            <a:off x="5050000" y="1700000"/>
            <a:ext cx="70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
            </a:r>
          </a:p>
        </p:txBody>
      </p:sp>
      <p:sp>
        <p:nvSpPr>
          <p:cNvPr id="7" name="Rectangle 6"/>
          <p:cNvSpPr/>
          <p:nvPr/>
        </p:nvSpPr>
        <p:spPr>
          <a:xfrm>
            <a:off x="5750000" y="170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Dig vegetable patch</a:t>
            </a:r>
          </a:p>
        </p:txBody>
      </p:sp>
      <p:sp>
        <p:nvSpPr>
          <p:cNvPr id="8" name="Rectangle 7"/>
          <p:cNvSpPr/>
          <p:nvPr/>
        </p:nvSpPr>
        <p:spPr>
          <a:xfrm>
            <a:off x="6330000" y="170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Weed flower beds</a:t>
            </a:r>
          </a:p>
        </p:txBody>
      </p:sp>
      <p:sp>
        <p:nvSpPr>
          <p:cNvPr id="9" name="Rectangle 8"/>
          <p:cNvSpPr/>
          <p:nvPr/>
        </p:nvSpPr>
        <p:spPr>
          <a:xfrm>
            <a:off x="6910000" y="170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Cut lawn and hedges</a:t>
            </a:r>
          </a:p>
        </p:txBody>
      </p:sp>
      <p:sp>
        <p:nvSpPr>
          <p:cNvPr id="10" name="Rectangle 9"/>
          <p:cNvSpPr/>
          <p:nvPr/>
        </p:nvSpPr>
        <p:spPr>
          <a:xfrm>
            <a:off x="5050000" y="210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Barbara</a:t>
            </a:r>
          </a:p>
        </p:txBody>
      </p:sp>
      <p:sp>
        <p:nvSpPr>
          <p:cNvPr id="11" name="Rectangle 10"/>
          <p:cNvSpPr/>
          <p:nvPr/>
        </p:nvSpPr>
        <p:spPr>
          <a:xfrm>
            <a:off x="5750000" y="210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250</a:t>
            </a:r>
          </a:p>
        </p:txBody>
      </p:sp>
      <p:sp>
        <p:nvSpPr>
          <p:cNvPr id="12" name="Rectangle 11"/>
          <p:cNvSpPr/>
          <p:nvPr/>
        </p:nvSpPr>
        <p:spPr>
          <a:xfrm>
            <a:off x="6330000" y="210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80</a:t>
            </a:r>
          </a:p>
        </p:txBody>
      </p:sp>
      <p:sp>
        <p:nvSpPr>
          <p:cNvPr id="13" name="Rectangle 12"/>
          <p:cNvSpPr/>
          <p:nvPr/>
        </p:nvSpPr>
        <p:spPr>
          <a:xfrm>
            <a:off x="6910000" y="210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160</a:t>
            </a:r>
          </a:p>
        </p:txBody>
      </p:sp>
      <p:sp>
        <p:nvSpPr>
          <p:cNvPr id="14" name="Rectangle 13"/>
          <p:cNvSpPr/>
          <p:nvPr/>
        </p:nvSpPr>
        <p:spPr>
          <a:xfrm>
            <a:off x="5050000" y="231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Percival</a:t>
            </a:r>
          </a:p>
        </p:txBody>
      </p:sp>
      <p:sp>
        <p:nvSpPr>
          <p:cNvPr id="15" name="Rectangle 14"/>
          <p:cNvSpPr/>
          <p:nvPr/>
        </p:nvSpPr>
        <p:spPr>
          <a:xfrm>
            <a:off x="5750000" y="231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230</a:t>
            </a:r>
          </a:p>
        </p:txBody>
      </p:sp>
      <p:sp>
        <p:nvSpPr>
          <p:cNvPr id="16" name="Rectangle 15"/>
          <p:cNvSpPr/>
          <p:nvPr/>
        </p:nvSpPr>
        <p:spPr>
          <a:xfrm>
            <a:off x="6330000" y="231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90</a:t>
            </a:r>
          </a:p>
        </p:txBody>
      </p:sp>
      <p:sp>
        <p:nvSpPr>
          <p:cNvPr id="17" name="Rectangle 16"/>
          <p:cNvSpPr/>
          <p:nvPr/>
        </p:nvSpPr>
        <p:spPr>
          <a:xfrm>
            <a:off x="6910000" y="231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150</a:t>
            </a:r>
          </a:p>
        </p:txBody>
      </p:sp>
      <p:sp>
        <p:nvSpPr>
          <p:cNvPr id="18" name="Rectangle 17"/>
          <p:cNvSpPr/>
          <p:nvPr/>
        </p:nvSpPr>
        <p:spPr>
          <a:xfrm>
            <a:off x="5050000" y="252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Spike</a:t>
            </a:r>
          </a:p>
        </p:txBody>
      </p:sp>
      <p:sp>
        <p:nvSpPr>
          <p:cNvPr id="19" name="Rectangle 18"/>
          <p:cNvSpPr/>
          <p:nvPr/>
        </p:nvSpPr>
        <p:spPr>
          <a:xfrm>
            <a:off x="5750000" y="252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230</a:t>
            </a:r>
          </a:p>
        </p:txBody>
      </p:sp>
      <p:sp>
        <p:nvSpPr>
          <p:cNvPr id="20" name="Rectangle 19"/>
          <p:cNvSpPr/>
          <p:nvPr/>
        </p:nvSpPr>
        <p:spPr>
          <a:xfrm>
            <a:off x="6330000" y="252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110</a:t>
            </a:r>
          </a:p>
        </p:txBody>
      </p:sp>
      <p:sp>
        <p:nvSpPr>
          <p:cNvPr id="21" name="Rectangle 20"/>
          <p:cNvSpPr/>
          <p:nvPr/>
        </p:nvSpPr>
        <p:spPr>
          <a:xfrm>
            <a:off x="6910000" y="252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140</a:t>
            </a:r>
          </a:p>
        </p:txBody>
      </p:sp>
      <p:sp>
        <p:nvSpPr>
          <p:cNvPr id="22" name="TextBox 21"/>
          <p:cNvSpPr txBox="1"/>
          <p:nvPr/>
        </p:nvSpPr>
        <p:spPr>
          <a:xfrm>
            <a:off x="3720000" y="2850000"/>
            <a:ext cx="2500000" cy="230000"/>
          </a:xfrm>
          <a:prstGeom prst="rect">
            <a:avLst/>
          </a:prstGeom>
          <a:noFill/>
        </p:spPr>
        <p:txBody>
          <a:bodyPr wrap="square" anchor="t" lIns="45720" rIns="45720">
            <a:spAutoFit/>
          </a:bodyPr>
          <a:lstStyle/>
          <a:p>
            <a:pPr algn="l"/>
            <a:r>
              <a:rPr sz="1000" b="0" i="0">
                <a:solidFill>
                  <a:srgbClr val="000000"/>
                </a:solidFill>
                <a:latin typeface="Calibri"/>
              </a:rPr>
              <a:t>Subtract 80, 90 and 110 from the rows</a:t>
            </a:r>
          </a:p>
        </p:txBody>
      </p:sp>
      <p:sp>
        <p:nvSpPr>
          <p:cNvPr id="23" name="Rectangle 22"/>
          <p:cNvSpPr/>
          <p:nvPr/>
        </p:nvSpPr>
        <p:spPr>
          <a:xfrm>
            <a:off x="3750000" y="3080000"/>
            <a:ext cx="70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
            </a:r>
          </a:p>
        </p:txBody>
      </p:sp>
      <p:sp>
        <p:nvSpPr>
          <p:cNvPr id="24" name="Rectangle 23"/>
          <p:cNvSpPr/>
          <p:nvPr/>
        </p:nvSpPr>
        <p:spPr>
          <a:xfrm>
            <a:off x="4450000" y="308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Dig vegetable patch</a:t>
            </a:r>
          </a:p>
        </p:txBody>
      </p:sp>
      <p:sp>
        <p:nvSpPr>
          <p:cNvPr id="25" name="Rectangle 24"/>
          <p:cNvSpPr/>
          <p:nvPr/>
        </p:nvSpPr>
        <p:spPr>
          <a:xfrm>
            <a:off x="5030000" y="308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Weed flower beds</a:t>
            </a:r>
          </a:p>
        </p:txBody>
      </p:sp>
      <p:sp>
        <p:nvSpPr>
          <p:cNvPr id="26" name="Rectangle 25"/>
          <p:cNvSpPr/>
          <p:nvPr/>
        </p:nvSpPr>
        <p:spPr>
          <a:xfrm>
            <a:off x="5610000" y="308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Cut lawn and hedges</a:t>
            </a:r>
          </a:p>
        </p:txBody>
      </p:sp>
      <p:sp>
        <p:nvSpPr>
          <p:cNvPr id="27" name="Rectangle 26"/>
          <p:cNvSpPr/>
          <p:nvPr/>
        </p:nvSpPr>
        <p:spPr>
          <a:xfrm>
            <a:off x="3750000" y="348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Barbara</a:t>
            </a:r>
          </a:p>
        </p:txBody>
      </p:sp>
      <p:sp>
        <p:nvSpPr>
          <p:cNvPr id="28" name="Rectangle 27"/>
          <p:cNvSpPr/>
          <p:nvPr/>
        </p:nvSpPr>
        <p:spPr>
          <a:xfrm>
            <a:off x="4450000" y="348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170</a:t>
            </a:r>
          </a:p>
        </p:txBody>
      </p:sp>
      <p:sp>
        <p:nvSpPr>
          <p:cNvPr id="29" name="Rectangle 28"/>
          <p:cNvSpPr/>
          <p:nvPr/>
        </p:nvSpPr>
        <p:spPr>
          <a:xfrm>
            <a:off x="5030000" y="348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30" name="Rectangle 29"/>
          <p:cNvSpPr/>
          <p:nvPr/>
        </p:nvSpPr>
        <p:spPr>
          <a:xfrm>
            <a:off x="5610000" y="348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80</a:t>
            </a:r>
          </a:p>
        </p:txBody>
      </p:sp>
      <p:sp>
        <p:nvSpPr>
          <p:cNvPr id="31" name="Rectangle 30"/>
          <p:cNvSpPr/>
          <p:nvPr/>
        </p:nvSpPr>
        <p:spPr>
          <a:xfrm>
            <a:off x="3750000" y="369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Percival</a:t>
            </a:r>
          </a:p>
        </p:txBody>
      </p:sp>
      <p:sp>
        <p:nvSpPr>
          <p:cNvPr id="32" name="Rectangle 31"/>
          <p:cNvSpPr/>
          <p:nvPr/>
        </p:nvSpPr>
        <p:spPr>
          <a:xfrm>
            <a:off x="4450000" y="369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140</a:t>
            </a:r>
          </a:p>
        </p:txBody>
      </p:sp>
      <p:sp>
        <p:nvSpPr>
          <p:cNvPr id="33" name="Rectangle 32"/>
          <p:cNvSpPr/>
          <p:nvPr/>
        </p:nvSpPr>
        <p:spPr>
          <a:xfrm>
            <a:off x="5030000" y="369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34" name="Rectangle 33"/>
          <p:cNvSpPr/>
          <p:nvPr/>
        </p:nvSpPr>
        <p:spPr>
          <a:xfrm>
            <a:off x="5610000" y="369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60</a:t>
            </a:r>
          </a:p>
        </p:txBody>
      </p:sp>
      <p:sp>
        <p:nvSpPr>
          <p:cNvPr id="35" name="Rectangle 34"/>
          <p:cNvSpPr/>
          <p:nvPr/>
        </p:nvSpPr>
        <p:spPr>
          <a:xfrm>
            <a:off x="3750000" y="390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Spike</a:t>
            </a:r>
          </a:p>
        </p:txBody>
      </p:sp>
      <p:sp>
        <p:nvSpPr>
          <p:cNvPr id="36" name="Rectangle 35"/>
          <p:cNvSpPr/>
          <p:nvPr/>
        </p:nvSpPr>
        <p:spPr>
          <a:xfrm>
            <a:off x="4450000" y="390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120</a:t>
            </a:r>
          </a:p>
        </p:txBody>
      </p:sp>
      <p:sp>
        <p:nvSpPr>
          <p:cNvPr id="37" name="Rectangle 36"/>
          <p:cNvSpPr/>
          <p:nvPr/>
        </p:nvSpPr>
        <p:spPr>
          <a:xfrm>
            <a:off x="5030000" y="390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38" name="Rectangle 37"/>
          <p:cNvSpPr/>
          <p:nvPr/>
        </p:nvSpPr>
        <p:spPr>
          <a:xfrm>
            <a:off x="5610000" y="390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30</a:t>
            </a:r>
          </a:p>
        </p:txBody>
      </p:sp>
      <p:sp>
        <p:nvSpPr>
          <p:cNvPr id="39" name="TextBox 38"/>
          <p:cNvSpPr txBox="1"/>
          <p:nvPr/>
        </p:nvSpPr>
        <p:spPr>
          <a:xfrm>
            <a:off x="6370000" y="2850000"/>
            <a:ext cx="2500000" cy="230000"/>
          </a:xfrm>
          <a:prstGeom prst="rect">
            <a:avLst/>
          </a:prstGeom>
          <a:noFill/>
        </p:spPr>
        <p:txBody>
          <a:bodyPr wrap="square" anchor="t" lIns="45720" rIns="45720">
            <a:spAutoFit/>
          </a:bodyPr>
          <a:lstStyle/>
          <a:p>
            <a:pPr algn="l"/>
            <a:r>
              <a:rPr sz="1000" b="0" i="0">
                <a:solidFill>
                  <a:srgbClr val="000000"/>
                </a:solidFill>
                <a:latin typeface="Calibri"/>
              </a:rPr>
              <a:t>Subtract 120, 0 and 30 from the columns</a:t>
            </a:r>
          </a:p>
        </p:txBody>
      </p:sp>
      <p:sp>
        <p:nvSpPr>
          <p:cNvPr id="40" name="Rectangle 39"/>
          <p:cNvSpPr/>
          <p:nvPr/>
        </p:nvSpPr>
        <p:spPr>
          <a:xfrm>
            <a:off x="6400000" y="3080000"/>
            <a:ext cx="70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
            </a:r>
          </a:p>
        </p:txBody>
      </p:sp>
      <p:sp>
        <p:nvSpPr>
          <p:cNvPr id="41" name="Rectangle 40"/>
          <p:cNvSpPr/>
          <p:nvPr/>
        </p:nvSpPr>
        <p:spPr>
          <a:xfrm>
            <a:off x="7100000" y="308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Dig vegetable patch</a:t>
            </a:r>
          </a:p>
        </p:txBody>
      </p:sp>
      <p:sp>
        <p:nvSpPr>
          <p:cNvPr id="42" name="Rectangle 41"/>
          <p:cNvSpPr/>
          <p:nvPr/>
        </p:nvSpPr>
        <p:spPr>
          <a:xfrm>
            <a:off x="7680000" y="308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Weed flower beds</a:t>
            </a:r>
          </a:p>
        </p:txBody>
      </p:sp>
      <p:sp>
        <p:nvSpPr>
          <p:cNvPr id="43" name="Rectangle 42"/>
          <p:cNvSpPr/>
          <p:nvPr/>
        </p:nvSpPr>
        <p:spPr>
          <a:xfrm>
            <a:off x="8260000" y="308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Cut lawn and hedges</a:t>
            </a:r>
          </a:p>
        </p:txBody>
      </p:sp>
      <p:sp>
        <p:nvSpPr>
          <p:cNvPr id="44" name="Rectangle 43"/>
          <p:cNvSpPr/>
          <p:nvPr/>
        </p:nvSpPr>
        <p:spPr>
          <a:xfrm>
            <a:off x="6400000" y="348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Barbara</a:t>
            </a:r>
          </a:p>
        </p:txBody>
      </p:sp>
      <p:sp>
        <p:nvSpPr>
          <p:cNvPr id="45" name="Rectangle 44"/>
          <p:cNvSpPr/>
          <p:nvPr/>
        </p:nvSpPr>
        <p:spPr>
          <a:xfrm>
            <a:off x="7100000" y="348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50</a:t>
            </a:r>
          </a:p>
        </p:txBody>
      </p:sp>
      <p:sp>
        <p:nvSpPr>
          <p:cNvPr id="46" name="Rectangle 45"/>
          <p:cNvSpPr/>
          <p:nvPr/>
        </p:nvSpPr>
        <p:spPr>
          <a:xfrm>
            <a:off x="7680000" y="348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47" name="Rectangle 46"/>
          <p:cNvSpPr/>
          <p:nvPr/>
        </p:nvSpPr>
        <p:spPr>
          <a:xfrm>
            <a:off x="8260000" y="348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50</a:t>
            </a:r>
          </a:p>
        </p:txBody>
      </p:sp>
      <p:sp>
        <p:nvSpPr>
          <p:cNvPr id="48" name="Rectangle 47"/>
          <p:cNvSpPr/>
          <p:nvPr/>
        </p:nvSpPr>
        <p:spPr>
          <a:xfrm>
            <a:off x="6400000" y="369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Percival</a:t>
            </a:r>
          </a:p>
        </p:txBody>
      </p:sp>
      <p:sp>
        <p:nvSpPr>
          <p:cNvPr id="49" name="Rectangle 48"/>
          <p:cNvSpPr/>
          <p:nvPr/>
        </p:nvSpPr>
        <p:spPr>
          <a:xfrm>
            <a:off x="7100000" y="369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50" name="Rectangle 49"/>
          <p:cNvSpPr/>
          <p:nvPr/>
        </p:nvSpPr>
        <p:spPr>
          <a:xfrm>
            <a:off x="7680000" y="369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1" name="Rectangle 50"/>
          <p:cNvSpPr/>
          <p:nvPr/>
        </p:nvSpPr>
        <p:spPr>
          <a:xfrm>
            <a:off x="8260000" y="369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30</a:t>
            </a:r>
          </a:p>
        </p:txBody>
      </p:sp>
      <p:sp>
        <p:nvSpPr>
          <p:cNvPr id="52" name="Rectangle 51"/>
          <p:cNvSpPr/>
          <p:nvPr/>
        </p:nvSpPr>
        <p:spPr>
          <a:xfrm>
            <a:off x="6400000" y="390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Spike</a:t>
            </a:r>
          </a:p>
        </p:txBody>
      </p:sp>
      <p:sp>
        <p:nvSpPr>
          <p:cNvPr id="53" name="Rectangle 52"/>
          <p:cNvSpPr/>
          <p:nvPr/>
        </p:nvSpPr>
        <p:spPr>
          <a:xfrm>
            <a:off x="7100000" y="390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4" name="Rectangle 53"/>
          <p:cNvSpPr/>
          <p:nvPr/>
        </p:nvSpPr>
        <p:spPr>
          <a:xfrm>
            <a:off x="7680000" y="390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5" name="Rectangle 54"/>
          <p:cNvSpPr/>
          <p:nvPr/>
        </p:nvSpPr>
        <p:spPr>
          <a:xfrm>
            <a:off x="8260000" y="390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6" name="Rectangle 55"/>
          <p:cNvSpPr/>
          <p:nvPr/>
        </p:nvSpPr>
        <p:spPr>
          <a:xfrm>
            <a:off x="6340000" y="3996000"/>
            <a:ext cx="256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Rectangle 56"/>
          <p:cNvSpPr/>
          <p:nvPr/>
        </p:nvSpPr>
        <p:spPr>
          <a:xfrm>
            <a:off x="7961000" y="3020000"/>
            <a:ext cx="18000" cy="115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3750000" y="4200000"/>
            <a:ext cx="5150000" cy="1300000"/>
          </a:xfrm>
          <a:prstGeom prst="rect">
            <a:avLst/>
          </a:prstGeom>
          <a:noFill/>
        </p:spPr>
        <p:txBody>
          <a:bodyPr wrap="square" anchor="t" lIns="45720" rIns="45720">
            <a:spAutoFit/>
          </a:bodyPr>
          <a:lstStyle/>
          <a:p>
            <a:pPr algn="l"/>
            <a:r>
              <a:rPr sz="1100" b="0" i="0">
                <a:solidFill>
                  <a:srgbClr val="000000"/>
                </a:solidFill>
                <a:latin typeface="Calibri"/>
              </a:rPr>
              <a:t>The zeros can be covered by just two lines.</a:t>
            </a:r>
          </a:p>
          <a:p>
            <a:pPr algn="l"/>
            <a:r>
              <a:rPr sz="1100" b="0" i="0">
                <a:solidFill>
                  <a:srgbClr val="000000"/>
                </a:solidFill>
                <a:latin typeface="Calibri"/>
              </a:rPr>
              <a:t>This is a 3 × 3 matrix, so an optimal solution needs three lines: this solution is not yet optimal (there is no way of allocating each worker to a task using only zero-cost cells).</a:t>
            </a:r>
          </a:p>
        </p:txBody>
      </p:sp>
      <p:sp>
        <p:nvSpPr>
          <p:cNvPr id="59" name="TextBox 58"/>
          <p:cNvSpPr txBox="1"/>
          <p:nvPr/>
        </p:nvSpPr>
        <p:spPr>
          <a:xfrm>
            <a:off x="3750000" y="5300000"/>
            <a:ext cx="5150000" cy="300000"/>
          </a:xfrm>
          <a:prstGeom prst="rect">
            <a:avLst/>
          </a:prstGeom>
          <a:noFill/>
        </p:spPr>
        <p:txBody>
          <a:bodyPr wrap="square" anchor="t" lIns="45720" rIns="45720">
            <a:spAutoFit/>
          </a:bodyPr>
          <a:lstStyle/>
          <a:p>
            <a:pPr algn="l"/>
            <a:r>
              <a:rPr sz="1100" b="0" i="0">
                <a:solidFill>
                  <a:srgbClr val="FF0000"/>
                </a:solidFill>
                <a:latin typeface="Calibri"/>
              </a:rPr>
              <a:t>The smallest uncovered element is 20, so augment the matrix by 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7"/>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58"/>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The Hungarian Algorithm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2A</a:t>
            </a:r>
          </a:p>
        </p:txBody>
      </p:sp>
      <p:sp>
        <p:nvSpPr>
          <p:cNvPr id="4" name="TextBox 3"/>
          <p:cNvSpPr txBox="1"/>
          <p:nvPr/>
        </p:nvSpPr>
        <p:spPr>
          <a:xfrm>
            <a:off x="250000" y="1000000"/>
            <a:ext cx="3300000" cy="5000000"/>
          </a:xfrm>
          <a:prstGeom prst="rect">
            <a:avLst/>
          </a:prstGeom>
          <a:noFill/>
        </p:spPr>
        <p:txBody>
          <a:bodyPr wrap="square" anchor="t" lIns="45720" rIns="45720">
            <a:spAutoFit/>
          </a:bodyPr>
          <a:lstStyle/>
          <a:p>
            <a:pPr algn="ctr"/>
            <a:r>
              <a:rPr sz="1100" b="1" i="0">
                <a:solidFill>
                  <a:srgbClr val="000000"/>
                </a:solidFill>
                <a:latin typeface="Calibri"/>
              </a:rPr>
              <a:t>The Hungarian algorithm (continued)</a:t>
            </a:r>
          </a:p>
          <a:p>
            <a:pPr algn="ctr"/>
            <a:r>
              <a:rPr sz="1100" b="0" i="0">
                <a:solidFill>
                  <a:srgbClr val="000000"/>
                </a:solidFill>
                <a:latin typeface="Calibri"/>
              </a:rPr>
              <a:t/>
            </a:r>
          </a:p>
          <a:p>
            <a:pPr algn="ctr"/>
            <a:r>
              <a:rPr sz="1100" b="0" i="0">
                <a:solidFill>
                  <a:srgbClr val="000000"/>
                </a:solidFill>
                <a:latin typeface="Calibri"/>
              </a:rPr>
              <a:t>5  Draw in the lines and look for the smallest uncovered element, e</a:t>
            </a:r>
          </a:p>
          <a:p>
            <a:pPr algn="ctr"/>
            <a:r>
              <a:rPr sz="1100" b="0" i="0">
                <a:solidFill>
                  <a:srgbClr val="000000"/>
                </a:solidFill>
                <a:latin typeface="Calibri"/>
              </a:rPr>
              <a:t/>
            </a:r>
          </a:p>
          <a:p>
            <a:pPr algn="ctr"/>
            <a:r>
              <a:rPr sz="1100" b="0" i="0">
                <a:solidFill>
                  <a:srgbClr val="000000"/>
                </a:solidFill>
                <a:latin typeface="Calibri"/>
              </a:rPr>
              <a:t>6  Add e to the elements in each covered row and each covered column, adding it twice to any element covered twice</a:t>
            </a:r>
          </a:p>
          <a:p>
            <a:pPr algn="ctr"/>
            <a:r>
              <a:rPr sz="1100" b="0" i="0">
                <a:solidFill>
                  <a:srgbClr val="000000"/>
                </a:solidFill>
                <a:latin typeface="Calibri"/>
              </a:rPr>
              <a:t/>
            </a:r>
          </a:p>
          <a:p>
            <a:pPr algn="ctr"/>
            <a:r>
              <a:rPr sz="1100" b="0" i="0">
                <a:solidFill>
                  <a:srgbClr val="000000"/>
                </a:solidFill>
                <a:latin typeface="Calibri"/>
              </a:rPr>
              <a:t>7  Subtract e from every element of the matrix</a:t>
            </a:r>
          </a:p>
          <a:p>
            <a:pPr algn="ctr"/>
            <a:r>
              <a:rPr sz="1100" b="0" i="0">
                <a:solidFill>
                  <a:srgbClr val="000000"/>
                </a:solidFill>
                <a:latin typeface="Calibri"/>
              </a:rPr>
              <a:t/>
            </a:r>
          </a:p>
          <a:p>
            <a:pPr algn="ctr"/>
            <a:r>
              <a:rPr sz="1100" b="0" i="0">
                <a:solidFill>
                  <a:srgbClr val="000000"/>
                </a:solidFill>
                <a:latin typeface="Calibri"/>
              </a:rPr>
              <a:t>8  Repeat steps 2 to 7 until an optimal solution is found</a:t>
            </a:r>
          </a:p>
          <a:p>
            <a:pPr algn="ctr"/>
            <a:r>
              <a:rPr sz="1100" b="0" i="0">
                <a:solidFill>
                  <a:srgbClr val="000000"/>
                </a:solidFill>
                <a:latin typeface="Calibri"/>
              </a:rPr>
              <a:t/>
            </a:r>
          </a:p>
          <a:p>
            <a:pPr algn="ctr"/>
            <a:r>
              <a:rPr sz="1100" b="0" i="0">
                <a:solidFill>
                  <a:srgbClr val="000000"/>
                </a:solidFill>
                <a:latin typeface="Calibri"/>
              </a:rPr>
              <a:t>Steps 5 to 7 are called augmenting the reduced cost matrix by e</a:t>
            </a:r>
          </a:p>
        </p:txBody>
      </p:sp>
      <p:sp>
        <p:nvSpPr>
          <p:cNvPr id="5" name="TextBox 4"/>
          <p:cNvSpPr txBox="1"/>
          <p:nvPr/>
        </p:nvSpPr>
        <p:spPr>
          <a:xfrm>
            <a:off x="3750000" y="1000000"/>
            <a:ext cx="5150000" cy="250000"/>
          </a:xfrm>
          <a:prstGeom prst="rect">
            <a:avLst/>
          </a:prstGeom>
          <a:noFill/>
        </p:spPr>
        <p:txBody>
          <a:bodyPr wrap="square" anchor="t" lIns="45720" rIns="45720">
            <a:spAutoFit/>
          </a:bodyPr>
          <a:lstStyle/>
          <a:p>
            <a:pPr algn="l"/>
            <a:r>
              <a:rPr sz="1100" b="0" i="0">
                <a:solidFill>
                  <a:srgbClr val="000000"/>
                </a:solidFill>
                <a:latin typeface="Calibri"/>
              </a:rPr>
              <a:t>Barbara, Percival and Spike (continued): smallest uncovered element e = 20</a:t>
            </a:r>
          </a:p>
        </p:txBody>
      </p:sp>
      <p:sp>
        <p:nvSpPr>
          <p:cNvPr id="6" name="TextBox 5"/>
          <p:cNvSpPr txBox="1"/>
          <p:nvPr/>
        </p:nvSpPr>
        <p:spPr>
          <a:xfrm>
            <a:off x="3720000" y="1300000"/>
            <a:ext cx="2500000" cy="230000"/>
          </a:xfrm>
          <a:prstGeom prst="rect">
            <a:avLst/>
          </a:prstGeom>
          <a:noFill/>
        </p:spPr>
        <p:txBody>
          <a:bodyPr wrap="square" anchor="t" lIns="45720" rIns="45720">
            <a:spAutoFit/>
          </a:bodyPr>
          <a:lstStyle/>
          <a:p>
            <a:pPr algn="l"/>
            <a:r>
              <a:rPr sz="1000" b="0" i="0">
                <a:solidFill>
                  <a:srgbClr val="000000"/>
                </a:solidFill>
                <a:latin typeface="Calibri"/>
              </a:rPr>
              <a:t>Add 20 to each row covered by a line</a:t>
            </a:r>
          </a:p>
        </p:txBody>
      </p:sp>
      <p:sp>
        <p:nvSpPr>
          <p:cNvPr id="7" name="Rectangle 6"/>
          <p:cNvSpPr/>
          <p:nvPr/>
        </p:nvSpPr>
        <p:spPr>
          <a:xfrm>
            <a:off x="3750000" y="1530000"/>
            <a:ext cx="70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
            </a:r>
          </a:p>
        </p:txBody>
      </p:sp>
      <p:sp>
        <p:nvSpPr>
          <p:cNvPr id="8" name="Rectangle 7"/>
          <p:cNvSpPr/>
          <p:nvPr/>
        </p:nvSpPr>
        <p:spPr>
          <a:xfrm>
            <a:off x="4450000" y="153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Dig vegetable patch</a:t>
            </a:r>
          </a:p>
        </p:txBody>
      </p:sp>
      <p:sp>
        <p:nvSpPr>
          <p:cNvPr id="9" name="Rectangle 8"/>
          <p:cNvSpPr/>
          <p:nvPr/>
        </p:nvSpPr>
        <p:spPr>
          <a:xfrm>
            <a:off x="5030000" y="153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Weed flower beds</a:t>
            </a:r>
          </a:p>
        </p:txBody>
      </p:sp>
      <p:sp>
        <p:nvSpPr>
          <p:cNvPr id="10" name="Rectangle 9"/>
          <p:cNvSpPr/>
          <p:nvPr/>
        </p:nvSpPr>
        <p:spPr>
          <a:xfrm>
            <a:off x="5610000" y="153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Cut lawn and hedges</a:t>
            </a:r>
          </a:p>
        </p:txBody>
      </p:sp>
      <p:sp>
        <p:nvSpPr>
          <p:cNvPr id="11" name="Rectangle 10"/>
          <p:cNvSpPr/>
          <p:nvPr/>
        </p:nvSpPr>
        <p:spPr>
          <a:xfrm>
            <a:off x="3750000" y="193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Barbara</a:t>
            </a:r>
          </a:p>
        </p:txBody>
      </p:sp>
      <p:sp>
        <p:nvSpPr>
          <p:cNvPr id="12" name="Rectangle 11"/>
          <p:cNvSpPr/>
          <p:nvPr/>
        </p:nvSpPr>
        <p:spPr>
          <a:xfrm>
            <a:off x="4450000" y="193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50</a:t>
            </a:r>
          </a:p>
        </p:txBody>
      </p:sp>
      <p:sp>
        <p:nvSpPr>
          <p:cNvPr id="13" name="Rectangle 12"/>
          <p:cNvSpPr/>
          <p:nvPr/>
        </p:nvSpPr>
        <p:spPr>
          <a:xfrm>
            <a:off x="5030000" y="193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4" name="Rectangle 13"/>
          <p:cNvSpPr/>
          <p:nvPr/>
        </p:nvSpPr>
        <p:spPr>
          <a:xfrm>
            <a:off x="5610000" y="193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50</a:t>
            </a:r>
          </a:p>
        </p:txBody>
      </p:sp>
      <p:sp>
        <p:nvSpPr>
          <p:cNvPr id="15" name="Rectangle 14"/>
          <p:cNvSpPr/>
          <p:nvPr/>
        </p:nvSpPr>
        <p:spPr>
          <a:xfrm>
            <a:off x="3750000" y="214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Percival</a:t>
            </a:r>
          </a:p>
        </p:txBody>
      </p:sp>
      <p:sp>
        <p:nvSpPr>
          <p:cNvPr id="16" name="Rectangle 15"/>
          <p:cNvSpPr/>
          <p:nvPr/>
        </p:nvSpPr>
        <p:spPr>
          <a:xfrm>
            <a:off x="4450000" y="214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17" name="Rectangle 16"/>
          <p:cNvSpPr/>
          <p:nvPr/>
        </p:nvSpPr>
        <p:spPr>
          <a:xfrm>
            <a:off x="5030000" y="214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8" name="Rectangle 17"/>
          <p:cNvSpPr/>
          <p:nvPr/>
        </p:nvSpPr>
        <p:spPr>
          <a:xfrm>
            <a:off x="5610000" y="214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30</a:t>
            </a:r>
          </a:p>
        </p:txBody>
      </p:sp>
      <p:sp>
        <p:nvSpPr>
          <p:cNvPr id="19" name="Rectangle 18"/>
          <p:cNvSpPr/>
          <p:nvPr/>
        </p:nvSpPr>
        <p:spPr>
          <a:xfrm>
            <a:off x="3750000" y="235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Spike</a:t>
            </a:r>
          </a:p>
        </p:txBody>
      </p:sp>
      <p:sp>
        <p:nvSpPr>
          <p:cNvPr id="20" name="Rectangle 19"/>
          <p:cNvSpPr/>
          <p:nvPr/>
        </p:nvSpPr>
        <p:spPr>
          <a:xfrm>
            <a:off x="4450000" y="235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21" name="Rectangle 20"/>
          <p:cNvSpPr/>
          <p:nvPr/>
        </p:nvSpPr>
        <p:spPr>
          <a:xfrm>
            <a:off x="5030000" y="235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22" name="Rectangle 21"/>
          <p:cNvSpPr/>
          <p:nvPr/>
        </p:nvSpPr>
        <p:spPr>
          <a:xfrm>
            <a:off x="5610000" y="235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23" name="TextBox 22"/>
          <p:cNvSpPr txBox="1"/>
          <p:nvPr/>
        </p:nvSpPr>
        <p:spPr>
          <a:xfrm>
            <a:off x="6370000" y="1300000"/>
            <a:ext cx="2500000" cy="230000"/>
          </a:xfrm>
          <a:prstGeom prst="rect">
            <a:avLst/>
          </a:prstGeom>
          <a:noFill/>
        </p:spPr>
        <p:txBody>
          <a:bodyPr wrap="square" anchor="t" lIns="45720" rIns="45720">
            <a:spAutoFit/>
          </a:bodyPr>
          <a:lstStyle/>
          <a:p>
            <a:pPr algn="l"/>
            <a:r>
              <a:rPr sz="1000" b="0" i="0">
                <a:solidFill>
                  <a:srgbClr val="000000"/>
                </a:solidFill>
                <a:latin typeface="Calibri"/>
              </a:rPr>
              <a:t>Add 20 to each column covered by a line</a:t>
            </a:r>
          </a:p>
        </p:txBody>
      </p:sp>
      <p:sp>
        <p:nvSpPr>
          <p:cNvPr id="24" name="Rectangle 23"/>
          <p:cNvSpPr/>
          <p:nvPr/>
        </p:nvSpPr>
        <p:spPr>
          <a:xfrm>
            <a:off x="6400000" y="1530000"/>
            <a:ext cx="70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
            </a:r>
          </a:p>
        </p:txBody>
      </p:sp>
      <p:sp>
        <p:nvSpPr>
          <p:cNvPr id="25" name="Rectangle 24"/>
          <p:cNvSpPr/>
          <p:nvPr/>
        </p:nvSpPr>
        <p:spPr>
          <a:xfrm>
            <a:off x="7100000" y="153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Dig vegetable patch</a:t>
            </a:r>
          </a:p>
        </p:txBody>
      </p:sp>
      <p:sp>
        <p:nvSpPr>
          <p:cNvPr id="26" name="Rectangle 25"/>
          <p:cNvSpPr/>
          <p:nvPr/>
        </p:nvSpPr>
        <p:spPr>
          <a:xfrm>
            <a:off x="7680000" y="153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Weed flower beds</a:t>
            </a:r>
          </a:p>
        </p:txBody>
      </p:sp>
      <p:sp>
        <p:nvSpPr>
          <p:cNvPr id="27" name="Rectangle 26"/>
          <p:cNvSpPr/>
          <p:nvPr/>
        </p:nvSpPr>
        <p:spPr>
          <a:xfrm>
            <a:off x="8260000" y="153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Cut lawn and hedges</a:t>
            </a:r>
          </a:p>
        </p:txBody>
      </p:sp>
      <p:sp>
        <p:nvSpPr>
          <p:cNvPr id="28" name="Rectangle 27"/>
          <p:cNvSpPr/>
          <p:nvPr/>
        </p:nvSpPr>
        <p:spPr>
          <a:xfrm>
            <a:off x="6400000" y="193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Barbara</a:t>
            </a:r>
          </a:p>
        </p:txBody>
      </p:sp>
      <p:sp>
        <p:nvSpPr>
          <p:cNvPr id="29" name="Rectangle 28"/>
          <p:cNvSpPr/>
          <p:nvPr/>
        </p:nvSpPr>
        <p:spPr>
          <a:xfrm>
            <a:off x="7100000" y="193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50</a:t>
            </a:r>
          </a:p>
        </p:txBody>
      </p:sp>
      <p:sp>
        <p:nvSpPr>
          <p:cNvPr id="30" name="Rectangle 29"/>
          <p:cNvSpPr/>
          <p:nvPr/>
        </p:nvSpPr>
        <p:spPr>
          <a:xfrm>
            <a:off x="7680000" y="193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31" name="Rectangle 30"/>
          <p:cNvSpPr/>
          <p:nvPr/>
        </p:nvSpPr>
        <p:spPr>
          <a:xfrm>
            <a:off x="8260000" y="193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50</a:t>
            </a:r>
          </a:p>
        </p:txBody>
      </p:sp>
      <p:sp>
        <p:nvSpPr>
          <p:cNvPr id="32" name="Rectangle 31"/>
          <p:cNvSpPr/>
          <p:nvPr/>
        </p:nvSpPr>
        <p:spPr>
          <a:xfrm>
            <a:off x="6400000" y="214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Percival</a:t>
            </a:r>
          </a:p>
        </p:txBody>
      </p:sp>
      <p:sp>
        <p:nvSpPr>
          <p:cNvPr id="33" name="Rectangle 32"/>
          <p:cNvSpPr/>
          <p:nvPr/>
        </p:nvSpPr>
        <p:spPr>
          <a:xfrm>
            <a:off x="7100000" y="214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34" name="Rectangle 33"/>
          <p:cNvSpPr/>
          <p:nvPr/>
        </p:nvSpPr>
        <p:spPr>
          <a:xfrm>
            <a:off x="7680000" y="214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35" name="Rectangle 34"/>
          <p:cNvSpPr/>
          <p:nvPr/>
        </p:nvSpPr>
        <p:spPr>
          <a:xfrm>
            <a:off x="8260000" y="214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30</a:t>
            </a:r>
          </a:p>
        </p:txBody>
      </p:sp>
      <p:sp>
        <p:nvSpPr>
          <p:cNvPr id="36" name="Rectangle 35"/>
          <p:cNvSpPr/>
          <p:nvPr/>
        </p:nvSpPr>
        <p:spPr>
          <a:xfrm>
            <a:off x="6400000" y="235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Spike</a:t>
            </a:r>
          </a:p>
        </p:txBody>
      </p:sp>
      <p:sp>
        <p:nvSpPr>
          <p:cNvPr id="37" name="Rectangle 36"/>
          <p:cNvSpPr/>
          <p:nvPr/>
        </p:nvSpPr>
        <p:spPr>
          <a:xfrm>
            <a:off x="7100000" y="235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38" name="Rectangle 37"/>
          <p:cNvSpPr/>
          <p:nvPr/>
        </p:nvSpPr>
        <p:spPr>
          <a:xfrm>
            <a:off x="7680000" y="235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40</a:t>
            </a:r>
          </a:p>
        </p:txBody>
      </p:sp>
      <p:sp>
        <p:nvSpPr>
          <p:cNvPr id="39" name="Rectangle 38"/>
          <p:cNvSpPr/>
          <p:nvPr/>
        </p:nvSpPr>
        <p:spPr>
          <a:xfrm>
            <a:off x="8260000" y="235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40" name="Oval 39"/>
          <p:cNvSpPr/>
          <p:nvPr/>
        </p:nvSpPr>
        <p:spPr>
          <a:xfrm>
            <a:off x="7870250" y="2355250"/>
            <a:ext cx="199500" cy="1995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3720000" y="2750000"/>
            <a:ext cx="2500000" cy="230000"/>
          </a:xfrm>
          <a:prstGeom prst="rect">
            <a:avLst/>
          </a:prstGeom>
          <a:noFill/>
        </p:spPr>
        <p:txBody>
          <a:bodyPr wrap="square" anchor="t" lIns="45720" rIns="45720">
            <a:spAutoFit/>
          </a:bodyPr>
          <a:lstStyle/>
          <a:p>
            <a:pPr algn="l"/>
            <a:r>
              <a:rPr sz="1000" b="0" i="0">
                <a:solidFill>
                  <a:srgbClr val="000000"/>
                </a:solidFill>
                <a:latin typeface="Calibri"/>
              </a:rPr>
              <a:t>Subtract 20 from every element</a:t>
            </a:r>
          </a:p>
        </p:txBody>
      </p:sp>
      <p:sp>
        <p:nvSpPr>
          <p:cNvPr id="42" name="Rectangle 41"/>
          <p:cNvSpPr/>
          <p:nvPr/>
        </p:nvSpPr>
        <p:spPr>
          <a:xfrm>
            <a:off x="3750000" y="2980000"/>
            <a:ext cx="70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
            </a:r>
          </a:p>
        </p:txBody>
      </p:sp>
      <p:sp>
        <p:nvSpPr>
          <p:cNvPr id="43" name="Rectangle 42"/>
          <p:cNvSpPr/>
          <p:nvPr/>
        </p:nvSpPr>
        <p:spPr>
          <a:xfrm>
            <a:off x="4450000" y="298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Dig vegetable patch</a:t>
            </a:r>
          </a:p>
        </p:txBody>
      </p:sp>
      <p:sp>
        <p:nvSpPr>
          <p:cNvPr id="44" name="Rectangle 43"/>
          <p:cNvSpPr/>
          <p:nvPr/>
        </p:nvSpPr>
        <p:spPr>
          <a:xfrm>
            <a:off x="5030000" y="298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Weed flower beds</a:t>
            </a:r>
          </a:p>
        </p:txBody>
      </p:sp>
      <p:sp>
        <p:nvSpPr>
          <p:cNvPr id="45" name="Rectangle 44"/>
          <p:cNvSpPr/>
          <p:nvPr/>
        </p:nvSpPr>
        <p:spPr>
          <a:xfrm>
            <a:off x="5610000" y="2980000"/>
            <a:ext cx="58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Cut lawn and hedges</a:t>
            </a:r>
          </a:p>
        </p:txBody>
      </p:sp>
      <p:sp>
        <p:nvSpPr>
          <p:cNvPr id="46" name="Rectangle 45"/>
          <p:cNvSpPr/>
          <p:nvPr/>
        </p:nvSpPr>
        <p:spPr>
          <a:xfrm>
            <a:off x="3750000" y="338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Barbara</a:t>
            </a:r>
          </a:p>
        </p:txBody>
      </p:sp>
      <p:sp>
        <p:nvSpPr>
          <p:cNvPr id="47" name="Rectangle 46"/>
          <p:cNvSpPr/>
          <p:nvPr/>
        </p:nvSpPr>
        <p:spPr>
          <a:xfrm>
            <a:off x="4450000" y="338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30</a:t>
            </a:r>
          </a:p>
        </p:txBody>
      </p:sp>
      <p:sp>
        <p:nvSpPr>
          <p:cNvPr id="48" name="Rectangle 47"/>
          <p:cNvSpPr/>
          <p:nvPr/>
        </p:nvSpPr>
        <p:spPr>
          <a:xfrm>
            <a:off x="5030000" y="338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49" name="Rectangle 48"/>
          <p:cNvSpPr/>
          <p:nvPr/>
        </p:nvSpPr>
        <p:spPr>
          <a:xfrm>
            <a:off x="5610000" y="338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30</a:t>
            </a:r>
          </a:p>
        </p:txBody>
      </p:sp>
      <p:sp>
        <p:nvSpPr>
          <p:cNvPr id="50" name="Rectangle 49"/>
          <p:cNvSpPr/>
          <p:nvPr/>
        </p:nvSpPr>
        <p:spPr>
          <a:xfrm>
            <a:off x="3750000" y="359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Percival</a:t>
            </a:r>
          </a:p>
        </p:txBody>
      </p:sp>
      <p:sp>
        <p:nvSpPr>
          <p:cNvPr id="51" name="Rectangle 50"/>
          <p:cNvSpPr/>
          <p:nvPr/>
        </p:nvSpPr>
        <p:spPr>
          <a:xfrm>
            <a:off x="4450000" y="359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2" name="Rectangle 51"/>
          <p:cNvSpPr/>
          <p:nvPr/>
        </p:nvSpPr>
        <p:spPr>
          <a:xfrm>
            <a:off x="5030000" y="359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3" name="Rectangle 52"/>
          <p:cNvSpPr/>
          <p:nvPr/>
        </p:nvSpPr>
        <p:spPr>
          <a:xfrm>
            <a:off x="5610000" y="359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a:t>
            </a:r>
          </a:p>
        </p:txBody>
      </p:sp>
      <p:sp>
        <p:nvSpPr>
          <p:cNvPr id="54" name="Rectangle 53"/>
          <p:cNvSpPr/>
          <p:nvPr/>
        </p:nvSpPr>
        <p:spPr>
          <a:xfrm>
            <a:off x="3750000" y="3800000"/>
            <a:ext cx="7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Spike</a:t>
            </a:r>
          </a:p>
        </p:txBody>
      </p:sp>
      <p:sp>
        <p:nvSpPr>
          <p:cNvPr id="55" name="Rectangle 54"/>
          <p:cNvSpPr/>
          <p:nvPr/>
        </p:nvSpPr>
        <p:spPr>
          <a:xfrm>
            <a:off x="4450000" y="380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6" name="Rectangle 55"/>
          <p:cNvSpPr/>
          <p:nvPr/>
        </p:nvSpPr>
        <p:spPr>
          <a:xfrm>
            <a:off x="5030000" y="380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57" name="Rectangle 56"/>
          <p:cNvSpPr/>
          <p:nvPr/>
        </p:nvSpPr>
        <p:spPr>
          <a:xfrm>
            <a:off x="5610000" y="3800000"/>
            <a:ext cx="58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8" name="TextBox 57"/>
          <p:cNvSpPr txBox="1"/>
          <p:nvPr/>
        </p:nvSpPr>
        <p:spPr>
          <a:xfrm>
            <a:off x="6400000" y="2550000"/>
            <a:ext cx="2400000" cy="450000"/>
          </a:xfrm>
          <a:prstGeom prst="rect">
            <a:avLst/>
          </a:prstGeom>
          <a:noFill/>
        </p:spPr>
        <p:txBody>
          <a:bodyPr wrap="square" anchor="t" lIns="45720" rIns="45720">
            <a:spAutoFit/>
          </a:bodyPr>
          <a:lstStyle/>
          <a:p>
            <a:pPr algn="l"/>
            <a:r>
              <a:rPr sz="1000" b="0" i="0">
                <a:solidFill>
                  <a:srgbClr val="FF0000"/>
                </a:solidFill>
                <a:latin typeface="Calibri"/>
              </a:rPr>
              <a:t>This entry was covered by two lines, so 20 was added to it twice</a:t>
            </a:r>
          </a:p>
        </p:txBody>
      </p:sp>
      <p:sp>
        <p:nvSpPr>
          <p:cNvPr id="59" name="Rectangle 58"/>
          <p:cNvSpPr/>
          <p:nvPr/>
        </p:nvSpPr>
        <p:spPr>
          <a:xfrm>
            <a:off x="3690000" y="3896000"/>
            <a:ext cx="256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Rectangle 59"/>
          <p:cNvSpPr/>
          <p:nvPr/>
        </p:nvSpPr>
        <p:spPr>
          <a:xfrm>
            <a:off x="4731000" y="2920000"/>
            <a:ext cx="18000" cy="115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Rectangle 60"/>
          <p:cNvSpPr/>
          <p:nvPr/>
        </p:nvSpPr>
        <p:spPr>
          <a:xfrm>
            <a:off x="5311000" y="2920000"/>
            <a:ext cx="18000" cy="115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a:off x="6400000" y="3050000"/>
            <a:ext cx="2450000" cy="900000"/>
          </a:xfrm>
          <a:prstGeom prst="rect">
            <a:avLst/>
          </a:prstGeom>
          <a:noFill/>
        </p:spPr>
        <p:txBody>
          <a:bodyPr wrap="square" anchor="t" lIns="45720" rIns="45720">
            <a:spAutoFit/>
          </a:bodyPr>
          <a:lstStyle/>
          <a:p>
            <a:pPr algn="l"/>
            <a:r>
              <a:rPr sz="1100" b="0" i="0">
                <a:solidFill>
                  <a:srgbClr val="000000"/>
                </a:solidFill>
                <a:latin typeface="Calibri"/>
              </a:rPr>
              <a:t>Three lines are now needed to cover the zeros, so this solution is optimal.</a:t>
            </a:r>
          </a:p>
        </p:txBody>
      </p:sp>
      <p:sp>
        <p:nvSpPr>
          <p:cNvPr id="63" name="TextBox 62"/>
          <p:cNvSpPr txBox="1"/>
          <p:nvPr/>
        </p:nvSpPr>
        <p:spPr>
          <a:xfrm>
            <a:off x="3750000" y="4250000"/>
            <a:ext cx="5150000" cy="1000000"/>
          </a:xfrm>
          <a:prstGeom prst="rect">
            <a:avLst/>
          </a:prstGeom>
          <a:noFill/>
        </p:spPr>
        <p:txBody>
          <a:bodyPr wrap="square" anchor="t" lIns="45720" rIns="45720">
            <a:spAutoFit/>
          </a:bodyPr>
          <a:lstStyle/>
          <a:p>
            <a:pPr algn="l"/>
            <a:r>
              <a:rPr sz="1100" b="0" i="0">
                <a:solidFill>
                  <a:srgbClr val="000000"/>
                </a:solidFill>
                <a:latin typeface="Calibri"/>
              </a:rPr>
              <a:t>Barbara – weed flower beds,  Percival – dig vegetable patch,  Spike – cut lawn and hedges</a:t>
            </a:r>
          </a:p>
          <a:p>
            <a:pPr algn="l"/>
            <a:r>
              <a:rPr sz="1100" b="0" i="0">
                <a:solidFill>
                  <a:srgbClr val="000000"/>
                </a:solidFill>
                <a:latin typeface="Calibri"/>
              </a:rPr>
              <a:t>Time taken = 80 + 230 + 140 = 450 minutes</a:t>
            </a:r>
          </a:p>
        </p:txBody>
      </p:sp>
      <p:sp>
        <p:nvSpPr>
          <p:cNvPr id="64" name="TextBox 63"/>
          <p:cNvSpPr txBox="1"/>
          <p:nvPr/>
        </p:nvSpPr>
        <p:spPr>
          <a:xfrm>
            <a:off x="3750000" y="5000000"/>
            <a:ext cx="5150000" cy="700000"/>
          </a:xfrm>
          <a:prstGeom prst="rect">
            <a:avLst/>
          </a:prstGeom>
          <a:noFill/>
        </p:spPr>
        <p:txBody>
          <a:bodyPr wrap="square" anchor="t" lIns="45720" rIns="45720">
            <a:spAutoFit/>
          </a:bodyPr>
          <a:lstStyle/>
          <a:p>
            <a:pPr algn="l"/>
            <a:r>
              <a:rPr sz="1100" b="0" i="0">
                <a:solidFill>
                  <a:srgbClr val="FF0000"/>
                </a:solidFill>
                <a:latin typeface="Calibri"/>
              </a:rPr>
              <a:t>Check: row and column reductions 80 + 90 + 110 + 120 + 0 + 30 = 430, plus the 20 added in the iteration gives 450</a:t>
            </a:r>
          </a:p>
        </p:txBody>
      </p:sp>
      <p:sp>
        <p:nvSpPr>
          <p:cNvPr id="65" name="Oval 64"/>
          <p:cNvSpPr/>
          <p:nvPr/>
        </p:nvSpPr>
        <p:spPr>
          <a:xfrm>
            <a:off x="5209750" y="337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Oval 65"/>
          <p:cNvSpPr/>
          <p:nvPr/>
        </p:nvSpPr>
        <p:spPr>
          <a:xfrm>
            <a:off x="4629750" y="358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Oval 66"/>
          <p:cNvSpPr/>
          <p:nvPr/>
        </p:nvSpPr>
        <p:spPr>
          <a:xfrm>
            <a:off x="5789750" y="3794750"/>
            <a:ext cx="220500" cy="2205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0"/>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0"/>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2"/>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4"/>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6"/>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7"/>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59"/>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0"/>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1"/>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62"/>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grpId="0" nodeType="clickEffect">
                                  <p:stCondLst>
                                    <p:cond delay="0"/>
                                  </p:stCondLst>
                                  <p:childTnLst>
                                    <p:set>
                                      <p:cBhvr>
                                        <p:cTn id="132" dur="1" fill="hold">
                                          <p:stCondLst>
                                            <p:cond delay="0"/>
                                          </p:stCondLst>
                                        </p:cTn>
                                        <p:tgtEl>
                                          <p:spTgt spid="65"/>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6"/>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7"/>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63"/>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58"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9" grpId="0" animBg="1"/>
      <p:bldP spid="60" grpId="0" animBg="1"/>
      <p:bldP spid="61" grpId="0" animBg="1"/>
      <p:bldP spid="62" grpId="0" animBg="1"/>
      <p:bldP spid="65" grpId="0" animBg="1"/>
      <p:bldP spid="66" grpId="0" animBg="1"/>
      <p:bldP spid="67" grpId="0" animBg="1"/>
      <p:bldP spid="63" grpId="0" animBg="1"/>
      <p:bldP spid="64"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The Hungarian Algorithm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2A</a:t>
            </a:r>
          </a:p>
        </p:txBody>
      </p:sp>
      <p:sp>
        <p:nvSpPr>
          <p:cNvPr id="4" name="TextBox 3"/>
          <p:cNvSpPr txBox="1"/>
          <p:nvPr/>
        </p:nvSpPr>
        <p:spPr>
          <a:xfrm>
            <a:off x="250000" y="1000000"/>
            <a:ext cx="3300000" cy="5000000"/>
          </a:xfrm>
          <a:prstGeom prst="rect">
            <a:avLst/>
          </a:prstGeom>
          <a:noFill/>
        </p:spPr>
        <p:txBody>
          <a:bodyPr wrap="square" anchor="t" lIns="45720" rIns="45720">
            <a:spAutoFit/>
          </a:bodyPr>
          <a:lstStyle/>
          <a:p>
            <a:pPr algn="ctr"/>
            <a:r>
              <a:rPr sz="1100" b="1" i="0">
                <a:solidFill>
                  <a:srgbClr val="000000"/>
                </a:solidFill>
                <a:latin typeface="Calibri"/>
              </a:rPr>
              <a:t>A short cut</a:t>
            </a:r>
          </a:p>
          <a:p>
            <a:pPr algn="ctr"/>
            <a:r>
              <a:rPr sz="1100" b="0" i="0">
                <a:solidFill>
                  <a:srgbClr val="000000"/>
                </a:solidFill>
                <a:latin typeface="Calibri"/>
              </a:rPr>
              <a:t/>
            </a:r>
          </a:p>
          <a:p>
            <a:pPr algn="ctr"/>
            <a:r>
              <a:rPr sz="1100" b="0" i="0">
                <a:solidFill>
                  <a:srgbClr val="000000"/>
                </a:solidFill>
                <a:latin typeface="Calibri"/>
              </a:rPr>
              <a:t>You can augment the reduced cost matrix in one step. If the smallest uncovered element is e:</a:t>
            </a:r>
          </a:p>
          <a:p>
            <a:pPr algn="ctr"/>
            <a:r>
              <a:rPr sz="1100" b="0" i="0">
                <a:solidFill>
                  <a:srgbClr val="000000"/>
                </a:solidFill>
                <a:latin typeface="Calibri"/>
              </a:rPr>
              <a:t/>
            </a:r>
          </a:p>
          <a:p>
            <a:pPr algn="ctr"/>
            <a:r>
              <a:rPr sz="1100" b="0" i="0">
                <a:solidFill>
                  <a:srgbClr val="000000"/>
                </a:solidFill>
                <a:latin typeface="Calibri"/>
              </a:rPr>
              <a:t>• each element covered by two lines increases by e
• each element covered by just one line is unchanged
• each uncovered element is reduced by e</a:t>
            </a:r>
          </a:p>
          <a:p>
            <a:pPr algn="ctr"/>
            <a:r>
              <a:rPr sz="1100" b="0" i="0">
                <a:solidFill>
                  <a:srgbClr val="000000"/>
                </a:solidFill>
                <a:latin typeface="Calibri"/>
              </a:rPr>
              <a:t/>
            </a:r>
          </a:p>
          <a:p>
            <a:pPr algn="ctr"/>
            <a:r>
              <a:rPr sz="1100" b="0" i="0">
                <a:solidFill>
                  <a:srgbClr val="000000"/>
                </a:solidFill>
                <a:latin typeface="Calibri"/>
              </a:rPr>
              <a:t>You can choose any arrangement of lines that covers all the zeros with the minimum number of lines</a:t>
            </a:r>
          </a:p>
        </p:txBody>
      </p:sp>
      <p:sp>
        <p:nvSpPr>
          <p:cNvPr id="5" name="TextBox 4"/>
          <p:cNvSpPr txBox="1"/>
          <p:nvPr/>
        </p:nvSpPr>
        <p:spPr>
          <a:xfrm>
            <a:off x="3750000" y="1000000"/>
            <a:ext cx="5150000" cy="800000"/>
          </a:xfrm>
          <a:prstGeom prst="rect">
            <a:avLst/>
          </a:prstGeom>
          <a:noFill/>
        </p:spPr>
        <p:txBody>
          <a:bodyPr wrap="square" anchor="t" lIns="45720" rIns="45720">
            <a:spAutoFit/>
          </a:bodyPr>
          <a:lstStyle/>
          <a:p>
            <a:pPr algn="l"/>
            <a:r>
              <a:rPr sz="1100" b="0" i="0">
                <a:solidFill>
                  <a:srgbClr val="000000"/>
                </a:solidFill>
                <a:latin typeface="Calibri"/>
              </a:rPr>
              <a:t>Five workers Ben, Ellie, Greg, Hyo and Toby are to be assigned to five tasks involved in making a soft toy. The table shows the times in minutes taken to complete each task. Reducing rows first, use the Hungarian algorithm to determine an allocation that minimises the total time.</a:t>
            </a:r>
          </a:p>
        </p:txBody>
      </p:sp>
      <p:sp>
        <p:nvSpPr>
          <p:cNvPr id="6" name="Rectangle 5"/>
          <p:cNvSpPr/>
          <p:nvPr/>
        </p:nvSpPr>
        <p:spPr>
          <a:xfrm>
            <a:off x="4950000" y="185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7" name="Rectangle 6"/>
          <p:cNvSpPr/>
          <p:nvPr/>
        </p:nvSpPr>
        <p:spPr>
          <a:xfrm>
            <a:off x="5550000" y="18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Cut</a:t>
            </a:r>
          </a:p>
        </p:txBody>
      </p:sp>
      <p:sp>
        <p:nvSpPr>
          <p:cNvPr id="8" name="Rectangle 7"/>
          <p:cNvSpPr/>
          <p:nvPr/>
        </p:nvSpPr>
        <p:spPr>
          <a:xfrm>
            <a:off x="5980000" y="18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Sew</a:t>
            </a:r>
          </a:p>
        </p:txBody>
      </p:sp>
      <p:sp>
        <p:nvSpPr>
          <p:cNvPr id="9" name="Rectangle 8"/>
          <p:cNvSpPr/>
          <p:nvPr/>
        </p:nvSpPr>
        <p:spPr>
          <a:xfrm>
            <a:off x="6410000" y="18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Fill</a:t>
            </a:r>
          </a:p>
        </p:txBody>
      </p:sp>
      <p:sp>
        <p:nvSpPr>
          <p:cNvPr id="10" name="Rectangle 9"/>
          <p:cNvSpPr/>
          <p:nvPr/>
        </p:nvSpPr>
        <p:spPr>
          <a:xfrm>
            <a:off x="6840000" y="18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Finish</a:t>
            </a:r>
          </a:p>
        </p:txBody>
      </p:sp>
      <p:sp>
        <p:nvSpPr>
          <p:cNvPr id="11" name="Rectangle 10"/>
          <p:cNvSpPr/>
          <p:nvPr/>
        </p:nvSpPr>
        <p:spPr>
          <a:xfrm>
            <a:off x="7270000" y="18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Pack</a:t>
            </a:r>
          </a:p>
        </p:txBody>
      </p:sp>
      <p:sp>
        <p:nvSpPr>
          <p:cNvPr id="12" name="Rectangle 11"/>
          <p:cNvSpPr/>
          <p:nvPr/>
        </p:nvSpPr>
        <p:spPr>
          <a:xfrm>
            <a:off x="4950000" y="205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Ben</a:t>
            </a:r>
          </a:p>
        </p:txBody>
      </p:sp>
      <p:sp>
        <p:nvSpPr>
          <p:cNvPr id="13" name="Rectangle 12"/>
          <p:cNvSpPr/>
          <p:nvPr/>
        </p:nvSpPr>
        <p:spPr>
          <a:xfrm>
            <a:off x="5550000" y="20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a:t>
            </a:r>
          </a:p>
        </p:txBody>
      </p:sp>
      <p:sp>
        <p:nvSpPr>
          <p:cNvPr id="14" name="Rectangle 13"/>
          <p:cNvSpPr/>
          <p:nvPr/>
        </p:nvSpPr>
        <p:spPr>
          <a:xfrm>
            <a:off x="5980000" y="20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a:t>
            </a:r>
          </a:p>
        </p:txBody>
      </p:sp>
      <p:sp>
        <p:nvSpPr>
          <p:cNvPr id="15" name="Rectangle 14"/>
          <p:cNvSpPr/>
          <p:nvPr/>
        </p:nvSpPr>
        <p:spPr>
          <a:xfrm>
            <a:off x="6410000" y="20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16" name="Rectangle 15"/>
          <p:cNvSpPr/>
          <p:nvPr/>
        </p:nvSpPr>
        <p:spPr>
          <a:xfrm>
            <a:off x="6840000" y="20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a:t>
            </a:r>
          </a:p>
        </p:txBody>
      </p:sp>
      <p:sp>
        <p:nvSpPr>
          <p:cNvPr id="17" name="Rectangle 16"/>
          <p:cNvSpPr/>
          <p:nvPr/>
        </p:nvSpPr>
        <p:spPr>
          <a:xfrm>
            <a:off x="7270000" y="20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a:t>
            </a:r>
          </a:p>
        </p:txBody>
      </p:sp>
      <p:sp>
        <p:nvSpPr>
          <p:cNvPr id="18" name="Rectangle 17"/>
          <p:cNvSpPr/>
          <p:nvPr/>
        </p:nvSpPr>
        <p:spPr>
          <a:xfrm>
            <a:off x="4950000" y="225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Ellie</a:t>
            </a:r>
          </a:p>
        </p:txBody>
      </p:sp>
      <p:sp>
        <p:nvSpPr>
          <p:cNvPr id="19" name="Rectangle 18"/>
          <p:cNvSpPr/>
          <p:nvPr/>
        </p:nvSpPr>
        <p:spPr>
          <a:xfrm>
            <a:off x="5550000" y="22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a:t>
            </a:r>
          </a:p>
        </p:txBody>
      </p:sp>
      <p:sp>
        <p:nvSpPr>
          <p:cNvPr id="20" name="Rectangle 19"/>
          <p:cNvSpPr/>
          <p:nvPr/>
        </p:nvSpPr>
        <p:spPr>
          <a:xfrm>
            <a:off x="5980000" y="22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a:t>
            </a:r>
          </a:p>
        </p:txBody>
      </p:sp>
      <p:sp>
        <p:nvSpPr>
          <p:cNvPr id="21" name="Rectangle 20"/>
          <p:cNvSpPr/>
          <p:nvPr/>
        </p:nvSpPr>
        <p:spPr>
          <a:xfrm>
            <a:off x="6410000" y="22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22" name="Rectangle 21"/>
          <p:cNvSpPr/>
          <p:nvPr/>
        </p:nvSpPr>
        <p:spPr>
          <a:xfrm>
            <a:off x="6840000" y="22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a:t>
            </a:r>
          </a:p>
        </p:txBody>
      </p:sp>
      <p:sp>
        <p:nvSpPr>
          <p:cNvPr id="23" name="Rectangle 22"/>
          <p:cNvSpPr/>
          <p:nvPr/>
        </p:nvSpPr>
        <p:spPr>
          <a:xfrm>
            <a:off x="7270000" y="22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a:t>
            </a:r>
          </a:p>
        </p:txBody>
      </p:sp>
      <p:sp>
        <p:nvSpPr>
          <p:cNvPr id="24" name="Rectangle 23"/>
          <p:cNvSpPr/>
          <p:nvPr/>
        </p:nvSpPr>
        <p:spPr>
          <a:xfrm>
            <a:off x="4950000" y="245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Greg</a:t>
            </a:r>
          </a:p>
        </p:txBody>
      </p:sp>
      <p:sp>
        <p:nvSpPr>
          <p:cNvPr id="25" name="Rectangle 24"/>
          <p:cNvSpPr/>
          <p:nvPr/>
        </p:nvSpPr>
        <p:spPr>
          <a:xfrm>
            <a:off x="5550000" y="24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a:t>
            </a:r>
          </a:p>
        </p:txBody>
      </p:sp>
      <p:sp>
        <p:nvSpPr>
          <p:cNvPr id="26" name="Rectangle 25"/>
          <p:cNvSpPr/>
          <p:nvPr/>
        </p:nvSpPr>
        <p:spPr>
          <a:xfrm>
            <a:off x="5980000" y="24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a:t>
            </a:r>
          </a:p>
        </p:txBody>
      </p:sp>
      <p:sp>
        <p:nvSpPr>
          <p:cNvPr id="27" name="Rectangle 26"/>
          <p:cNvSpPr/>
          <p:nvPr/>
        </p:nvSpPr>
        <p:spPr>
          <a:xfrm>
            <a:off x="6410000" y="24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28" name="Rectangle 27"/>
          <p:cNvSpPr/>
          <p:nvPr/>
        </p:nvSpPr>
        <p:spPr>
          <a:xfrm>
            <a:off x="6840000" y="24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a:t>
            </a:r>
          </a:p>
        </p:txBody>
      </p:sp>
      <p:sp>
        <p:nvSpPr>
          <p:cNvPr id="29" name="Rectangle 28"/>
          <p:cNvSpPr/>
          <p:nvPr/>
        </p:nvSpPr>
        <p:spPr>
          <a:xfrm>
            <a:off x="7270000" y="24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a:t>
            </a:r>
          </a:p>
        </p:txBody>
      </p:sp>
      <p:sp>
        <p:nvSpPr>
          <p:cNvPr id="30" name="Rectangle 29"/>
          <p:cNvSpPr/>
          <p:nvPr/>
        </p:nvSpPr>
        <p:spPr>
          <a:xfrm>
            <a:off x="4950000" y="265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Hyo</a:t>
            </a:r>
          </a:p>
        </p:txBody>
      </p:sp>
      <p:sp>
        <p:nvSpPr>
          <p:cNvPr id="31" name="Rectangle 30"/>
          <p:cNvSpPr/>
          <p:nvPr/>
        </p:nvSpPr>
        <p:spPr>
          <a:xfrm>
            <a:off x="5550000" y="26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a:t>
            </a:r>
          </a:p>
        </p:txBody>
      </p:sp>
      <p:sp>
        <p:nvSpPr>
          <p:cNvPr id="32" name="Rectangle 31"/>
          <p:cNvSpPr/>
          <p:nvPr/>
        </p:nvSpPr>
        <p:spPr>
          <a:xfrm>
            <a:off x="5980000" y="26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33" name="Rectangle 32"/>
          <p:cNvSpPr/>
          <p:nvPr/>
        </p:nvSpPr>
        <p:spPr>
          <a:xfrm>
            <a:off x="6410000" y="26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34" name="Rectangle 33"/>
          <p:cNvSpPr/>
          <p:nvPr/>
        </p:nvSpPr>
        <p:spPr>
          <a:xfrm>
            <a:off x="6840000" y="26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a:t>
            </a:r>
          </a:p>
        </p:txBody>
      </p:sp>
      <p:sp>
        <p:nvSpPr>
          <p:cNvPr id="35" name="Rectangle 34"/>
          <p:cNvSpPr/>
          <p:nvPr/>
        </p:nvSpPr>
        <p:spPr>
          <a:xfrm>
            <a:off x="7270000" y="26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36" name="Rectangle 35"/>
          <p:cNvSpPr/>
          <p:nvPr/>
        </p:nvSpPr>
        <p:spPr>
          <a:xfrm>
            <a:off x="4950000" y="285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Toby</a:t>
            </a:r>
          </a:p>
        </p:txBody>
      </p:sp>
      <p:sp>
        <p:nvSpPr>
          <p:cNvPr id="37" name="Rectangle 36"/>
          <p:cNvSpPr/>
          <p:nvPr/>
        </p:nvSpPr>
        <p:spPr>
          <a:xfrm>
            <a:off x="5550000" y="28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a:t>
            </a:r>
          </a:p>
        </p:txBody>
      </p:sp>
      <p:sp>
        <p:nvSpPr>
          <p:cNvPr id="38" name="Rectangle 37"/>
          <p:cNvSpPr/>
          <p:nvPr/>
        </p:nvSpPr>
        <p:spPr>
          <a:xfrm>
            <a:off x="5980000" y="28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a:t>
            </a:r>
          </a:p>
        </p:txBody>
      </p:sp>
      <p:sp>
        <p:nvSpPr>
          <p:cNvPr id="39" name="Rectangle 38"/>
          <p:cNvSpPr/>
          <p:nvPr/>
        </p:nvSpPr>
        <p:spPr>
          <a:xfrm>
            <a:off x="6410000" y="28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40" name="Rectangle 39"/>
          <p:cNvSpPr/>
          <p:nvPr/>
        </p:nvSpPr>
        <p:spPr>
          <a:xfrm>
            <a:off x="6840000" y="28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41" name="Rectangle 40"/>
          <p:cNvSpPr/>
          <p:nvPr/>
        </p:nvSpPr>
        <p:spPr>
          <a:xfrm>
            <a:off x="7270000" y="285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a:t>
            </a:r>
          </a:p>
        </p:txBody>
      </p:sp>
      <p:sp>
        <p:nvSpPr>
          <p:cNvPr id="42" name="TextBox 41"/>
          <p:cNvSpPr txBox="1"/>
          <p:nvPr/>
        </p:nvSpPr>
        <p:spPr>
          <a:xfrm>
            <a:off x="3720000" y="3200000"/>
            <a:ext cx="2700000" cy="230000"/>
          </a:xfrm>
          <a:prstGeom prst="rect">
            <a:avLst/>
          </a:prstGeom>
          <a:noFill/>
        </p:spPr>
        <p:txBody>
          <a:bodyPr wrap="square" anchor="t" lIns="45720" rIns="45720">
            <a:spAutoFit/>
          </a:bodyPr>
          <a:lstStyle/>
          <a:p>
            <a:pPr algn="l"/>
            <a:r>
              <a:rPr sz="1000" b="0" i="0">
                <a:solidFill>
                  <a:srgbClr val="000000"/>
                </a:solidFill>
                <a:latin typeface="Calibri"/>
              </a:rPr>
              <a:t>Reduce the rows</a:t>
            </a:r>
          </a:p>
        </p:txBody>
      </p:sp>
      <p:sp>
        <p:nvSpPr>
          <p:cNvPr id="43" name="Rectangle 42"/>
          <p:cNvSpPr/>
          <p:nvPr/>
        </p:nvSpPr>
        <p:spPr>
          <a:xfrm>
            <a:off x="3750000" y="343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44" name="Rectangle 43"/>
          <p:cNvSpPr/>
          <p:nvPr/>
        </p:nvSpPr>
        <p:spPr>
          <a:xfrm>
            <a:off x="4350000" y="34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Cut</a:t>
            </a:r>
          </a:p>
        </p:txBody>
      </p:sp>
      <p:sp>
        <p:nvSpPr>
          <p:cNvPr id="45" name="Rectangle 44"/>
          <p:cNvSpPr/>
          <p:nvPr/>
        </p:nvSpPr>
        <p:spPr>
          <a:xfrm>
            <a:off x="4780000" y="34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Sew</a:t>
            </a:r>
          </a:p>
        </p:txBody>
      </p:sp>
      <p:sp>
        <p:nvSpPr>
          <p:cNvPr id="46" name="Rectangle 45"/>
          <p:cNvSpPr/>
          <p:nvPr/>
        </p:nvSpPr>
        <p:spPr>
          <a:xfrm>
            <a:off x="5210000" y="34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Fill</a:t>
            </a:r>
          </a:p>
        </p:txBody>
      </p:sp>
      <p:sp>
        <p:nvSpPr>
          <p:cNvPr id="47" name="Rectangle 46"/>
          <p:cNvSpPr/>
          <p:nvPr/>
        </p:nvSpPr>
        <p:spPr>
          <a:xfrm>
            <a:off x="5640000" y="34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Finish</a:t>
            </a:r>
          </a:p>
        </p:txBody>
      </p:sp>
      <p:sp>
        <p:nvSpPr>
          <p:cNvPr id="48" name="Rectangle 47"/>
          <p:cNvSpPr/>
          <p:nvPr/>
        </p:nvSpPr>
        <p:spPr>
          <a:xfrm>
            <a:off x="6070000" y="34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Pack</a:t>
            </a:r>
          </a:p>
        </p:txBody>
      </p:sp>
      <p:sp>
        <p:nvSpPr>
          <p:cNvPr id="49" name="Rectangle 48"/>
          <p:cNvSpPr/>
          <p:nvPr/>
        </p:nvSpPr>
        <p:spPr>
          <a:xfrm>
            <a:off x="3750000" y="363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Ben</a:t>
            </a:r>
          </a:p>
        </p:txBody>
      </p:sp>
      <p:sp>
        <p:nvSpPr>
          <p:cNvPr id="50" name="Rectangle 49"/>
          <p:cNvSpPr/>
          <p:nvPr/>
        </p:nvSpPr>
        <p:spPr>
          <a:xfrm>
            <a:off x="4350000" y="36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a:t>
            </a:r>
          </a:p>
        </p:txBody>
      </p:sp>
      <p:sp>
        <p:nvSpPr>
          <p:cNvPr id="51" name="Rectangle 50"/>
          <p:cNvSpPr/>
          <p:nvPr/>
        </p:nvSpPr>
        <p:spPr>
          <a:xfrm>
            <a:off x="4780000" y="36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a:t>
            </a:r>
          </a:p>
        </p:txBody>
      </p:sp>
      <p:sp>
        <p:nvSpPr>
          <p:cNvPr id="52" name="Rectangle 51"/>
          <p:cNvSpPr/>
          <p:nvPr/>
        </p:nvSpPr>
        <p:spPr>
          <a:xfrm>
            <a:off x="5210000" y="36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3" name="Rectangle 52"/>
          <p:cNvSpPr/>
          <p:nvPr/>
        </p:nvSpPr>
        <p:spPr>
          <a:xfrm>
            <a:off x="5640000" y="36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54" name="Rectangle 53"/>
          <p:cNvSpPr/>
          <p:nvPr/>
        </p:nvSpPr>
        <p:spPr>
          <a:xfrm>
            <a:off x="6070000" y="36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55" name="Rectangle 54"/>
          <p:cNvSpPr/>
          <p:nvPr/>
        </p:nvSpPr>
        <p:spPr>
          <a:xfrm>
            <a:off x="3750000" y="383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Ellie</a:t>
            </a:r>
          </a:p>
        </p:txBody>
      </p:sp>
      <p:sp>
        <p:nvSpPr>
          <p:cNvPr id="56" name="Rectangle 55"/>
          <p:cNvSpPr/>
          <p:nvPr/>
        </p:nvSpPr>
        <p:spPr>
          <a:xfrm>
            <a:off x="4350000" y="38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7" name="Rectangle 56"/>
          <p:cNvSpPr/>
          <p:nvPr/>
        </p:nvSpPr>
        <p:spPr>
          <a:xfrm>
            <a:off x="4780000" y="38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8" name="Rectangle 57"/>
          <p:cNvSpPr/>
          <p:nvPr/>
        </p:nvSpPr>
        <p:spPr>
          <a:xfrm>
            <a:off x="5210000" y="38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59" name="Rectangle 58"/>
          <p:cNvSpPr/>
          <p:nvPr/>
        </p:nvSpPr>
        <p:spPr>
          <a:xfrm>
            <a:off x="5640000" y="38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60" name="Rectangle 59"/>
          <p:cNvSpPr/>
          <p:nvPr/>
        </p:nvSpPr>
        <p:spPr>
          <a:xfrm>
            <a:off x="6070000" y="38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61" name="Rectangle 60"/>
          <p:cNvSpPr/>
          <p:nvPr/>
        </p:nvSpPr>
        <p:spPr>
          <a:xfrm>
            <a:off x="3750000" y="403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Greg</a:t>
            </a:r>
          </a:p>
        </p:txBody>
      </p:sp>
      <p:sp>
        <p:nvSpPr>
          <p:cNvPr id="62" name="Rectangle 61"/>
          <p:cNvSpPr/>
          <p:nvPr/>
        </p:nvSpPr>
        <p:spPr>
          <a:xfrm>
            <a:off x="4350000" y="40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63" name="Rectangle 62"/>
          <p:cNvSpPr/>
          <p:nvPr/>
        </p:nvSpPr>
        <p:spPr>
          <a:xfrm>
            <a:off x="4780000" y="40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a:t>
            </a:r>
          </a:p>
        </p:txBody>
      </p:sp>
      <p:sp>
        <p:nvSpPr>
          <p:cNvPr id="64" name="Rectangle 63"/>
          <p:cNvSpPr/>
          <p:nvPr/>
        </p:nvSpPr>
        <p:spPr>
          <a:xfrm>
            <a:off x="5210000" y="40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65" name="Rectangle 64"/>
          <p:cNvSpPr/>
          <p:nvPr/>
        </p:nvSpPr>
        <p:spPr>
          <a:xfrm>
            <a:off x="5640000" y="40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a:t>
            </a:r>
          </a:p>
        </p:txBody>
      </p:sp>
      <p:sp>
        <p:nvSpPr>
          <p:cNvPr id="66" name="Rectangle 65"/>
          <p:cNvSpPr/>
          <p:nvPr/>
        </p:nvSpPr>
        <p:spPr>
          <a:xfrm>
            <a:off x="6070000" y="40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67" name="Rectangle 66"/>
          <p:cNvSpPr/>
          <p:nvPr/>
        </p:nvSpPr>
        <p:spPr>
          <a:xfrm>
            <a:off x="3750000" y="423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Hyo</a:t>
            </a:r>
          </a:p>
        </p:txBody>
      </p:sp>
      <p:sp>
        <p:nvSpPr>
          <p:cNvPr id="68" name="Rectangle 67"/>
          <p:cNvSpPr/>
          <p:nvPr/>
        </p:nvSpPr>
        <p:spPr>
          <a:xfrm>
            <a:off x="4350000" y="42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a:t>
            </a:r>
          </a:p>
        </p:txBody>
      </p:sp>
      <p:sp>
        <p:nvSpPr>
          <p:cNvPr id="69" name="Rectangle 68"/>
          <p:cNvSpPr/>
          <p:nvPr/>
        </p:nvSpPr>
        <p:spPr>
          <a:xfrm>
            <a:off x="4780000" y="42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a:t>
            </a:r>
          </a:p>
        </p:txBody>
      </p:sp>
      <p:sp>
        <p:nvSpPr>
          <p:cNvPr id="70" name="Rectangle 69"/>
          <p:cNvSpPr/>
          <p:nvPr/>
        </p:nvSpPr>
        <p:spPr>
          <a:xfrm>
            <a:off x="5210000" y="42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71" name="Rectangle 70"/>
          <p:cNvSpPr/>
          <p:nvPr/>
        </p:nvSpPr>
        <p:spPr>
          <a:xfrm>
            <a:off x="5640000" y="42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72" name="Rectangle 71"/>
          <p:cNvSpPr/>
          <p:nvPr/>
        </p:nvSpPr>
        <p:spPr>
          <a:xfrm>
            <a:off x="6070000" y="42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a:t>
            </a:r>
          </a:p>
        </p:txBody>
      </p:sp>
      <p:sp>
        <p:nvSpPr>
          <p:cNvPr id="73" name="Rectangle 72"/>
          <p:cNvSpPr/>
          <p:nvPr/>
        </p:nvSpPr>
        <p:spPr>
          <a:xfrm>
            <a:off x="3750000" y="443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Toby</a:t>
            </a:r>
          </a:p>
        </p:txBody>
      </p:sp>
      <p:sp>
        <p:nvSpPr>
          <p:cNvPr id="74" name="Rectangle 73"/>
          <p:cNvSpPr/>
          <p:nvPr/>
        </p:nvSpPr>
        <p:spPr>
          <a:xfrm>
            <a:off x="4350000" y="44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75" name="Rectangle 74"/>
          <p:cNvSpPr/>
          <p:nvPr/>
        </p:nvSpPr>
        <p:spPr>
          <a:xfrm>
            <a:off x="4780000" y="44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a:t>
            </a:r>
          </a:p>
        </p:txBody>
      </p:sp>
      <p:sp>
        <p:nvSpPr>
          <p:cNvPr id="76" name="Rectangle 75"/>
          <p:cNvSpPr/>
          <p:nvPr/>
        </p:nvSpPr>
        <p:spPr>
          <a:xfrm>
            <a:off x="5210000" y="44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77" name="Rectangle 76"/>
          <p:cNvSpPr/>
          <p:nvPr/>
        </p:nvSpPr>
        <p:spPr>
          <a:xfrm>
            <a:off x="5640000" y="44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a:t>
            </a:r>
          </a:p>
        </p:txBody>
      </p:sp>
      <p:sp>
        <p:nvSpPr>
          <p:cNvPr id="78" name="Rectangle 77"/>
          <p:cNvSpPr/>
          <p:nvPr/>
        </p:nvSpPr>
        <p:spPr>
          <a:xfrm>
            <a:off x="6070000" y="443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a:t>
            </a:r>
          </a:p>
        </p:txBody>
      </p:sp>
      <p:sp>
        <p:nvSpPr>
          <p:cNvPr id="79" name="TextBox 78"/>
          <p:cNvSpPr txBox="1"/>
          <p:nvPr/>
        </p:nvSpPr>
        <p:spPr>
          <a:xfrm>
            <a:off x="6600000" y="3400000"/>
            <a:ext cx="2300000" cy="700000"/>
          </a:xfrm>
          <a:prstGeom prst="rect">
            <a:avLst/>
          </a:prstGeom>
          <a:noFill/>
        </p:spPr>
        <p:txBody>
          <a:bodyPr wrap="square" anchor="t" lIns="45720" rIns="45720">
            <a:spAutoFit/>
          </a:bodyPr>
          <a:lstStyle/>
          <a:p>
            <a:pPr algn="l"/>
            <a:r>
              <a:rPr sz="1000" b="0" i="0">
                <a:solidFill>
                  <a:srgbClr val="000000"/>
                </a:solidFill>
                <a:latin typeface="Calibri"/>
              </a:rPr>
              <a:t>We cannot reduce the columns, since there is already a zero in each column.</a:t>
            </a:r>
          </a:p>
        </p:txBody>
      </p:sp>
      <p:sp>
        <p:nvSpPr>
          <p:cNvPr id="80" name="Rectangle 79"/>
          <p:cNvSpPr/>
          <p:nvPr/>
        </p:nvSpPr>
        <p:spPr>
          <a:xfrm>
            <a:off x="3690000" y="3921000"/>
            <a:ext cx="287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 name="Rectangle 80"/>
          <p:cNvSpPr/>
          <p:nvPr/>
        </p:nvSpPr>
        <p:spPr>
          <a:xfrm>
            <a:off x="5416000" y="3370000"/>
            <a:ext cx="18000" cy="132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2" name="TextBox 81"/>
          <p:cNvSpPr txBox="1"/>
          <p:nvPr/>
        </p:nvSpPr>
        <p:spPr>
          <a:xfrm>
            <a:off x="6600000" y="4100000"/>
            <a:ext cx="2300000" cy="700000"/>
          </a:xfrm>
          <a:prstGeom prst="rect">
            <a:avLst/>
          </a:prstGeom>
          <a:noFill/>
        </p:spPr>
        <p:txBody>
          <a:bodyPr wrap="square" anchor="t" lIns="45720" rIns="45720">
            <a:spAutoFit/>
          </a:bodyPr>
          <a:lstStyle/>
          <a:p>
            <a:pPr algn="l"/>
            <a:r>
              <a:rPr sz="1000" b="0" i="0">
                <a:solidFill>
                  <a:srgbClr val="000000"/>
                </a:solidFill>
                <a:latin typeface="Calibri"/>
              </a:rPr>
              <a:t>The zeros can be covered by just two lines (we need 5)</a:t>
            </a:r>
          </a:p>
        </p:txBody>
      </p:sp>
      <p:sp>
        <p:nvSpPr>
          <p:cNvPr id="83" name="TextBox 82"/>
          <p:cNvSpPr txBox="1"/>
          <p:nvPr/>
        </p:nvSpPr>
        <p:spPr>
          <a:xfrm>
            <a:off x="3750000" y="4700000"/>
            <a:ext cx="5150000" cy="1300000"/>
          </a:xfrm>
          <a:prstGeom prst="rect">
            <a:avLst/>
          </a:prstGeom>
          <a:noFill/>
        </p:spPr>
        <p:txBody>
          <a:bodyPr wrap="square" anchor="t" lIns="45720" rIns="45720">
            <a:spAutoFit/>
          </a:bodyPr>
          <a:lstStyle/>
          <a:p>
            <a:pPr algn="l"/>
            <a:r>
              <a:rPr sz="1100" b="0" i="0">
                <a:solidFill>
                  <a:srgbClr val="FF0000"/>
                </a:solidFill>
                <a:latin typeface="Calibri"/>
              </a:rPr>
              <a:t>The smallest uncovered element is 3, so using the short cut:</a:t>
            </a:r>
          </a:p>
          <a:p>
            <a:pPr algn="l"/>
            <a:r>
              <a:rPr sz="1100" b="0" i="0">
                <a:solidFill>
                  <a:srgbClr val="FF0000"/>
                </a:solidFill>
                <a:latin typeface="Calibri"/>
              </a:rPr>
              <a:t>• add 3 to the element covered by two lines</a:t>
            </a:r>
          </a:p>
          <a:p>
            <a:pPr algn="l"/>
            <a:r>
              <a:rPr sz="1100" b="0" i="0">
                <a:solidFill>
                  <a:srgbClr val="FF0000"/>
                </a:solidFill>
                <a:latin typeface="Calibri"/>
              </a:rPr>
              <a:t>• leave the elements covered by just one line unchanged</a:t>
            </a:r>
          </a:p>
          <a:p>
            <a:pPr algn="l"/>
            <a:r>
              <a:rPr sz="1100" b="0" i="0">
                <a:solidFill>
                  <a:srgbClr val="FF0000"/>
                </a:solidFill>
                <a:latin typeface="Calibri"/>
              </a:rPr>
              <a:t>• subtract 3 from the uncovered elements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7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7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9"/>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8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8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Lst>
  </p:timing>
</p:sld>
</file>

<file path=ppt/slides/slide7.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The Hungarian Algorithm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2A</a:t>
            </a:r>
          </a:p>
        </p:txBody>
      </p:sp>
      <p:sp>
        <p:nvSpPr>
          <p:cNvPr id="4" name="TextBox 3"/>
          <p:cNvSpPr txBox="1"/>
          <p:nvPr/>
        </p:nvSpPr>
        <p:spPr>
          <a:xfrm>
            <a:off x="270000" y="1000000"/>
            <a:ext cx="2750000" cy="400000"/>
          </a:xfrm>
          <a:prstGeom prst="rect">
            <a:avLst/>
          </a:prstGeom>
          <a:noFill/>
        </p:spPr>
        <p:txBody>
          <a:bodyPr wrap="square" anchor="t" lIns="45720" rIns="45720">
            <a:spAutoFit/>
          </a:bodyPr>
          <a:lstStyle/>
          <a:p>
            <a:pPr algn="l"/>
            <a:r>
              <a:rPr sz="1000" b="0" i="0">
                <a:solidFill>
                  <a:srgbClr val="000000"/>
                </a:solidFill>
                <a:latin typeface="Calibri"/>
              </a:rPr>
              <a:t>Augment by 3: shaded elements had 3 subtracted, the circled element had 3 added</a:t>
            </a:r>
          </a:p>
        </p:txBody>
      </p:sp>
      <p:sp>
        <p:nvSpPr>
          <p:cNvPr id="5" name="Rectangle 4"/>
          <p:cNvSpPr/>
          <p:nvPr/>
        </p:nvSpPr>
        <p:spPr>
          <a:xfrm>
            <a:off x="300000" y="14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6" name="Rectangle 5"/>
          <p:cNvSpPr/>
          <p:nvPr/>
        </p:nvSpPr>
        <p:spPr>
          <a:xfrm>
            <a:off x="90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Cut</a:t>
            </a:r>
          </a:p>
        </p:txBody>
      </p:sp>
      <p:sp>
        <p:nvSpPr>
          <p:cNvPr id="7" name="Rectangle 6"/>
          <p:cNvSpPr/>
          <p:nvPr/>
        </p:nvSpPr>
        <p:spPr>
          <a:xfrm>
            <a:off x="133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Sew</a:t>
            </a:r>
          </a:p>
        </p:txBody>
      </p:sp>
      <p:sp>
        <p:nvSpPr>
          <p:cNvPr id="8" name="Rectangle 7"/>
          <p:cNvSpPr/>
          <p:nvPr/>
        </p:nvSpPr>
        <p:spPr>
          <a:xfrm>
            <a:off x="176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Fill</a:t>
            </a:r>
          </a:p>
        </p:txBody>
      </p:sp>
      <p:sp>
        <p:nvSpPr>
          <p:cNvPr id="9" name="Rectangle 8"/>
          <p:cNvSpPr/>
          <p:nvPr/>
        </p:nvSpPr>
        <p:spPr>
          <a:xfrm>
            <a:off x="219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Finish</a:t>
            </a:r>
          </a:p>
        </p:txBody>
      </p:sp>
      <p:sp>
        <p:nvSpPr>
          <p:cNvPr id="10" name="Rectangle 9"/>
          <p:cNvSpPr/>
          <p:nvPr/>
        </p:nvSpPr>
        <p:spPr>
          <a:xfrm>
            <a:off x="262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Pack</a:t>
            </a:r>
          </a:p>
        </p:txBody>
      </p:sp>
      <p:sp>
        <p:nvSpPr>
          <p:cNvPr id="11" name="Rectangle 10"/>
          <p:cNvSpPr/>
          <p:nvPr/>
        </p:nvSpPr>
        <p:spPr>
          <a:xfrm>
            <a:off x="300000" y="16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Ben</a:t>
            </a:r>
          </a:p>
        </p:txBody>
      </p:sp>
      <p:sp>
        <p:nvSpPr>
          <p:cNvPr id="12" name="Rectangle 11"/>
          <p:cNvSpPr/>
          <p:nvPr/>
        </p:nvSpPr>
        <p:spPr>
          <a:xfrm>
            <a:off x="900000" y="16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13" name="Rectangle 12"/>
          <p:cNvSpPr/>
          <p:nvPr/>
        </p:nvSpPr>
        <p:spPr>
          <a:xfrm>
            <a:off x="1330000" y="16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14" name="Rectangle 13"/>
          <p:cNvSpPr/>
          <p:nvPr/>
        </p:nvSpPr>
        <p:spPr>
          <a:xfrm>
            <a:off x="1760000" y="16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5" name="Rectangle 14"/>
          <p:cNvSpPr/>
          <p:nvPr/>
        </p:nvSpPr>
        <p:spPr>
          <a:xfrm>
            <a:off x="2190000" y="16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6" name="Rectangle 15"/>
          <p:cNvSpPr/>
          <p:nvPr/>
        </p:nvSpPr>
        <p:spPr>
          <a:xfrm>
            <a:off x="2620000" y="16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17" name="Rectangle 16"/>
          <p:cNvSpPr/>
          <p:nvPr/>
        </p:nvSpPr>
        <p:spPr>
          <a:xfrm>
            <a:off x="300000" y="18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Ellie</a:t>
            </a:r>
          </a:p>
        </p:txBody>
      </p:sp>
      <p:sp>
        <p:nvSpPr>
          <p:cNvPr id="18" name="Rectangle 17"/>
          <p:cNvSpPr/>
          <p:nvPr/>
        </p:nvSpPr>
        <p:spPr>
          <a:xfrm>
            <a:off x="90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9" name="Rectangle 18"/>
          <p:cNvSpPr/>
          <p:nvPr/>
        </p:nvSpPr>
        <p:spPr>
          <a:xfrm>
            <a:off x="133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20" name="Rectangle 19"/>
          <p:cNvSpPr/>
          <p:nvPr/>
        </p:nvSpPr>
        <p:spPr>
          <a:xfrm>
            <a:off x="176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a:t>
            </a:r>
          </a:p>
        </p:txBody>
      </p:sp>
      <p:sp>
        <p:nvSpPr>
          <p:cNvPr id="21" name="Rectangle 20"/>
          <p:cNvSpPr/>
          <p:nvPr/>
        </p:nvSpPr>
        <p:spPr>
          <a:xfrm>
            <a:off x="219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22" name="Rectangle 21"/>
          <p:cNvSpPr/>
          <p:nvPr/>
        </p:nvSpPr>
        <p:spPr>
          <a:xfrm>
            <a:off x="262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23" name="Rectangle 22"/>
          <p:cNvSpPr/>
          <p:nvPr/>
        </p:nvSpPr>
        <p:spPr>
          <a:xfrm>
            <a:off x="300000" y="20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Greg</a:t>
            </a:r>
          </a:p>
        </p:txBody>
      </p:sp>
      <p:sp>
        <p:nvSpPr>
          <p:cNvPr id="24" name="Rectangle 23"/>
          <p:cNvSpPr/>
          <p:nvPr/>
        </p:nvSpPr>
        <p:spPr>
          <a:xfrm>
            <a:off x="900000" y="20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25" name="Rectangle 24"/>
          <p:cNvSpPr/>
          <p:nvPr/>
        </p:nvSpPr>
        <p:spPr>
          <a:xfrm>
            <a:off x="1330000" y="20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26" name="Rectangle 25"/>
          <p:cNvSpPr/>
          <p:nvPr/>
        </p:nvSpPr>
        <p:spPr>
          <a:xfrm>
            <a:off x="1760000" y="20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27" name="Rectangle 26"/>
          <p:cNvSpPr/>
          <p:nvPr/>
        </p:nvSpPr>
        <p:spPr>
          <a:xfrm>
            <a:off x="2190000" y="20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28" name="Rectangle 27"/>
          <p:cNvSpPr/>
          <p:nvPr/>
        </p:nvSpPr>
        <p:spPr>
          <a:xfrm>
            <a:off x="2620000" y="20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29" name="Rectangle 28"/>
          <p:cNvSpPr/>
          <p:nvPr/>
        </p:nvSpPr>
        <p:spPr>
          <a:xfrm>
            <a:off x="300000" y="22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Hyo</a:t>
            </a:r>
          </a:p>
        </p:txBody>
      </p:sp>
      <p:sp>
        <p:nvSpPr>
          <p:cNvPr id="30" name="Rectangle 29"/>
          <p:cNvSpPr/>
          <p:nvPr/>
        </p:nvSpPr>
        <p:spPr>
          <a:xfrm>
            <a:off x="900000" y="22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a:t>
            </a:r>
          </a:p>
        </p:txBody>
      </p:sp>
      <p:sp>
        <p:nvSpPr>
          <p:cNvPr id="31" name="Rectangle 30"/>
          <p:cNvSpPr/>
          <p:nvPr/>
        </p:nvSpPr>
        <p:spPr>
          <a:xfrm>
            <a:off x="1330000" y="22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32" name="Rectangle 31"/>
          <p:cNvSpPr/>
          <p:nvPr/>
        </p:nvSpPr>
        <p:spPr>
          <a:xfrm>
            <a:off x="1760000" y="22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33" name="Rectangle 32"/>
          <p:cNvSpPr/>
          <p:nvPr/>
        </p:nvSpPr>
        <p:spPr>
          <a:xfrm>
            <a:off x="2190000" y="22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34" name="Rectangle 33"/>
          <p:cNvSpPr/>
          <p:nvPr/>
        </p:nvSpPr>
        <p:spPr>
          <a:xfrm>
            <a:off x="2620000" y="22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35" name="Rectangle 34"/>
          <p:cNvSpPr/>
          <p:nvPr/>
        </p:nvSpPr>
        <p:spPr>
          <a:xfrm>
            <a:off x="300000" y="24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Toby</a:t>
            </a:r>
          </a:p>
        </p:txBody>
      </p:sp>
      <p:sp>
        <p:nvSpPr>
          <p:cNvPr id="36" name="Rectangle 35"/>
          <p:cNvSpPr/>
          <p:nvPr/>
        </p:nvSpPr>
        <p:spPr>
          <a:xfrm>
            <a:off x="900000" y="24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37" name="Rectangle 36"/>
          <p:cNvSpPr/>
          <p:nvPr/>
        </p:nvSpPr>
        <p:spPr>
          <a:xfrm>
            <a:off x="1330000" y="24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38" name="Rectangle 37"/>
          <p:cNvSpPr/>
          <p:nvPr/>
        </p:nvSpPr>
        <p:spPr>
          <a:xfrm>
            <a:off x="1760000" y="2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39" name="Rectangle 38"/>
          <p:cNvSpPr/>
          <p:nvPr/>
        </p:nvSpPr>
        <p:spPr>
          <a:xfrm>
            <a:off x="2190000" y="24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40" name="Rectangle 39"/>
          <p:cNvSpPr/>
          <p:nvPr/>
        </p:nvSpPr>
        <p:spPr>
          <a:xfrm>
            <a:off x="2620000" y="24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a:t>
            </a:r>
          </a:p>
        </p:txBody>
      </p:sp>
      <p:sp>
        <p:nvSpPr>
          <p:cNvPr id="41" name="Oval 40"/>
          <p:cNvSpPr/>
          <p:nvPr/>
        </p:nvSpPr>
        <p:spPr>
          <a:xfrm>
            <a:off x="1880000" y="1805000"/>
            <a:ext cx="190000" cy="19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ectangle 41"/>
          <p:cNvSpPr/>
          <p:nvPr/>
        </p:nvSpPr>
        <p:spPr>
          <a:xfrm>
            <a:off x="240000" y="1891000"/>
            <a:ext cx="287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ectangle 42"/>
          <p:cNvSpPr/>
          <p:nvPr/>
        </p:nvSpPr>
        <p:spPr>
          <a:xfrm>
            <a:off x="1966000" y="1340000"/>
            <a:ext cx="18000" cy="132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ectangle 43"/>
          <p:cNvSpPr/>
          <p:nvPr/>
        </p:nvSpPr>
        <p:spPr>
          <a:xfrm>
            <a:off x="2396000" y="1340000"/>
            <a:ext cx="18000" cy="132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300000" y="2700000"/>
            <a:ext cx="2750000" cy="700000"/>
          </a:xfrm>
          <a:prstGeom prst="rect">
            <a:avLst/>
          </a:prstGeom>
          <a:noFill/>
        </p:spPr>
        <p:txBody>
          <a:bodyPr wrap="square" anchor="t" lIns="45720" rIns="45720">
            <a:spAutoFit/>
          </a:bodyPr>
          <a:lstStyle/>
          <a:p>
            <a:pPr algn="l"/>
            <a:r>
              <a:rPr sz="1000" b="0" i="0">
                <a:solidFill>
                  <a:srgbClr val="FF0000"/>
                </a:solidFill>
                <a:latin typeface="Calibri"/>
              </a:rPr>
              <a:t>Three lines cover the zeros, so not optimal. Smallest uncovered element is 2</a:t>
            </a:r>
          </a:p>
        </p:txBody>
      </p:sp>
      <p:sp>
        <p:nvSpPr>
          <p:cNvPr id="46" name="TextBox 45"/>
          <p:cNvSpPr txBox="1"/>
          <p:nvPr/>
        </p:nvSpPr>
        <p:spPr>
          <a:xfrm>
            <a:off x="3170000" y="1000000"/>
            <a:ext cx="2750000" cy="400000"/>
          </a:xfrm>
          <a:prstGeom prst="rect">
            <a:avLst/>
          </a:prstGeom>
          <a:noFill/>
        </p:spPr>
        <p:txBody>
          <a:bodyPr wrap="square" anchor="t" lIns="45720" rIns="45720">
            <a:spAutoFit/>
          </a:bodyPr>
          <a:lstStyle/>
          <a:p>
            <a:pPr algn="l"/>
            <a:r>
              <a:rPr sz="1000" b="0" i="0">
                <a:solidFill>
                  <a:srgbClr val="000000"/>
                </a:solidFill>
                <a:latin typeface="Calibri"/>
              </a:rPr>
              <a:t>Augment by 2: shaded elements had 2 subtracted, circled elements had 2 added</a:t>
            </a:r>
          </a:p>
        </p:txBody>
      </p:sp>
      <p:sp>
        <p:nvSpPr>
          <p:cNvPr id="47" name="Rectangle 46"/>
          <p:cNvSpPr/>
          <p:nvPr/>
        </p:nvSpPr>
        <p:spPr>
          <a:xfrm>
            <a:off x="3200000" y="14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48" name="Rectangle 47"/>
          <p:cNvSpPr/>
          <p:nvPr/>
        </p:nvSpPr>
        <p:spPr>
          <a:xfrm>
            <a:off x="380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Cut</a:t>
            </a:r>
          </a:p>
        </p:txBody>
      </p:sp>
      <p:sp>
        <p:nvSpPr>
          <p:cNvPr id="49" name="Rectangle 48"/>
          <p:cNvSpPr/>
          <p:nvPr/>
        </p:nvSpPr>
        <p:spPr>
          <a:xfrm>
            <a:off x="423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Sew</a:t>
            </a:r>
          </a:p>
        </p:txBody>
      </p:sp>
      <p:sp>
        <p:nvSpPr>
          <p:cNvPr id="50" name="Rectangle 49"/>
          <p:cNvSpPr/>
          <p:nvPr/>
        </p:nvSpPr>
        <p:spPr>
          <a:xfrm>
            <a:off x="466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Fill</a:t>
            </a:r>
          </a:p>
        </p:txBody>
      </p:sp>
      <p:sp>
        <p:nvSpPr>
          <p:cNvPr id="51" name="Rectangle 50"/>
          <p:cNvSpPr/>
          <p:nvPr/>
        </p:nvSpPr>
        <p:spPr>
          <a:xfrm>
            <a:off x="509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Finish</a:t>
            </a:r>
          </a:p>
        </p:txBody>
      </p:sp>
      <p:sp>
        <p:nvSpPr>
          <p:cNvPr id="52" name="Rectangle 51"/>
          <p:cNvSpPr/>
          <p:nvPr/>
        </p:nvSpPr>
        <p:spPr>
          <a:xfrm>
            <a:off x="552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Pack</a:t>
            </a:r>
          </a:p>
        </p:txBody>
      </p:sp>
      <p:sp>
        <p:nvSpPr>
          <p:cNvPr id="53" name="Rectangle 52"/>
          <p:cNvSpPr/>
          <p:nvPr/>
        </p:nvSpPr>
        <p:spPr>
          <a:xfrm>
            <a:off x="3200000" y="16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Ben</a:t>
            </a:r>
          </a:p>
        </p:txBody>
      </p:sp>
      <p:sp>
        <p:nvSpPr>
          <p:cNvPr id="54" name="Rectangle 53"/>
          <p:cNvSpPr/>
          <p:nvPr/>
        </p:nvSpPr>
        <p:spPr>
          <a:xfrm>
            <a:off x="3800000" y="16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55" name="Rectangle 54"/>
          <p:cNvSpPr/>
          <p:nvPr/>
        </p:nvSpPr>
        <p:spPr>
          <a:xfrm>
            <a:off x="4230000" y="16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6" name="Rectangle 55"/>
          <p:cNvSpPr/>
          <p:nvPr/>
        </p:nvSpPr>
        <p:spPr>
          <a:xfrm>
            <a:off x="4660000" y="16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7" name="Rectangle 56"/>
          <p:cNvSpPr/>
          <p:nvPr/>
        </p:nvSpPr>
        <p:spPr>
          <a:xfrm>
            <a:off x="5090000" y="16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58" name="Rectangle 57"/>
          <p:cNvSpPr/>
          <p:nvPr/>
        </p:nvSpPr>
        <p:spPr>
          <a:xfrm>
            <a:off x="5520000" y="16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59" name="Rectangle 58"/>
          <p:cNvSpPr/>
          <p:nvPr/>
        </p:nvSpPr>
        <p:spPr>
          <a:xfrm>
            <a:off x="3200000" y="18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Ellie</a:t>
            </a:r>
          </a:p>
        </p:txBody>
      </p:sp>
      <p:sp>
        <p:nvSpPr>
          <p:cNvPr id="60" name="Rectangle 59"/>
          <p:cNvSpPr/>
          <p:nvPr/>
        </p:nvSpPr>
        <p:spPr>
          <a:xfrm>
            <a:off x="380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61" name="Rectangle 60"/>
          <p:cNvSpPr/>
          <p:nvPr/>
        </p:nvSpPr>
        <p:spPr>
          <a:xfrm>
            <a:off x="423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62" name="Rectangle 61"/>
          <p:cNvSpPr/>
          <p:nvPr/>
        </p:nvSpPr>
        <p:spPr>
          <a:xfrm>
            <a:off x="466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7</a:t>
            </a:r>
          </a:p>
        </p:txBody>
      </p:sp>
      <p:sp>
        <p:nvSpPr>
          <p:cNvPr id="63" name="Rectangle 62"/>
          <p:cNvSpPr/>
          <p:nvPr/>
        </p:nvSpPr>
        <p:spPr>
          <a:xfrm>
            <a:off x="509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64" name="Rectangle 63"/>
          <p:cNvSpPr/>
          <p:nvPr/>
        </p:nvSpPr>
        <p:spPr>
          <a:xfrm>
            <a:off x="552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65" name="Rectangle 64"/>
          <p:cNvSpPr/>
          <p:nvPr/>
        </p:nvSpPr>
        <p:spPr>
          <a:xfrm>
            <a:off x="3200000" y="20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Greg</a:t>
            </a:r>
          </a:p>
        </p:txBody>
      </p:sp>
      <p:sp>
        <p:nvSpPr>
          <p:cNvPr id="66" name="Rectangle 65"/>
          <p:cNvSpPr/>
          <p:nvPr/>
        </p:nvSpPr>
        <p:spPr>
          <a:xfrm>
            <a:off x="3800000" y="20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67" name="Rectangle 66"/>
          <p:cNvSpPr/>
          <p:nvPr/>
        </p:nvSpPr>
        <p:spPr>
          <a:xfrm>
            <a:off x="4230000" y="20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68" name="Rectangle 67"/>
          <p:cNvSpPr/>
          <p:nvPr/>
        </p:nvSpPr>
        <p:spPr>
          <a:xfrm>
            <a:off x="4660000" y="20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69" name="Rectangle 68"/>
          <p:cNvSpPr/>
          <p:nvPr/>
        </p:nvSpPr>
        <p:spPr>
          <a:xfrm>
            <a:off x="5090000" y="20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70" name="Rectangle 69"/>
          <p:cNvSpPr/>
          <p:nvPr/>
        </p:nvSpPr>
        <p:spPr>
          <a:xfrm>
            <a:off x="5520000" y="20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71" name="Rectangle 70"/>
          <p:cNvSpPr/>
          <p:nvPr/>
        </p:nvSpPr>
        <p:spPr>
          <a:xfrm>
            <a:off x="3200000" y="22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Hyo</a:t>
            </a:r>
          </a:p>
        </p:txBody>
      </p:sp>
      <p:sp>
        <p:nvSpPr>
          <p:cNvPr id="72" name="Rectangle 71"/>
          <p:cNvSpPr/>
          <p:nvPr/>
        </p:nvSpPr>
        <p:spPr>
          <a:xfrm>
            <a:off x="3800000" y="22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73" name="Rectangle 72"/>
          <p:cNvSpPr/>
          <p:nvPr/>
        </p:nvSpPr>
        <p:spPr>
          <a:xfrm>
            <a:off x="4230000" y="22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74" name="Rectangle 73"/>
          <p:cNvSpPr/>
          <p:nvPr/>
        </p:nvSpPr>
        <p:spPr>
          <a:xfrm>
            <a:off x="4660000" y="22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75" name="Rectangle 74"/>
          <p:cNvSpPr/>
          <p:nvPr/>
        </p:nvSpPr>
        <p:spPr>
          <a:xfrm>
            <a:off x="5090000" y="22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76" name="Rectangle 75"/>
          <p:cNvSpPr/>
          <p:nvPr/>
        </p:nvSpPr>
        <p:spPr>
          <a:xfrm>
            <a:off x="5520000" y="22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77" name="Rectangle 76"/>
          <p:cNvSpPr/>
          <p:nvPr/>
        </p:nvSpPr>
        <p:spPr>
          <a:xfrm>
            <a:off x="3200000" y="24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Toby</a:t>
            </a:r>
          </a:p>
        </p:txBody>
      </p:sp>
      <p:sp>
        <p:nvSpPr>
          <p:cNvPr id="78" name="Rectangle 77"/>
          <p:cNvSpPr/>
          <p:nvPr/>
        </p:nvSpPr>
        <p:spPr>
          <a:xfrm>
            <a:off x="3800000" y="24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79" name="Rectangle 78"/>
          <p:cNvSpPr/>
          <p:nvPr/>
        </p:nvSpPr>
        <p:spPr>
          <a:xfrm>
            <a:off x="4230000" y="24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80" name="Rectangle 79"/>
          <p:cNvSpPr/>
          <p:nvPr/>
        </p:nvSpPr>
        <p:spPr>
          <a:xfrm>
            <a:off x="4660000" y="2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81" name="Rectangle 80"/>
          <p:cNvSpPr/>
          <p:nvPr/>
        </p:nvSpPr>
        <p:spPr>
          <a:xfrm>
            <a:off x="5090000" y="2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82" name="Rectangle 81"/>
          <p:cNvSpPr/>
          <p:nvPr/>
        </p:nvSpPr>
        <p:spPr>
          <a:xfrm>
            <a:off x="5520000" y="24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83" name="Oval 82"/>
          <p:cNvSpPr/>
          <p:nvPr/>
        </p:nvSpPr>
        <p:spPr>
          <a:xfrm>
            <a:off x="4780000" y="1805000"/>
            <a:ext cx="190000" cy="19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4" name="Oval 83"/>
          <p:cNvSpPr/>
          <p:nvPr/>
        </p:nvSpPr>
        <p:spPr>
          <a:xfrm>
            <a:off x="5210000" y="1805000"/>
            <a:ext cx="190000" cy="19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5" name="Rectangle 84"/>
          <p:cNvSpPr/>
          <p:nvPr/>
        </p:nvSpPr>
        <p:spPr>
          <a:xfrm>
            <a:off x="3140000" y="1691000"/>
            <a:ext cx="287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6" name="Rectangle 85"/>
          <p:cNvSpPr/>
          <p:nvPr/>
        </p:nvSpPr>
        <p:spPr>
          <a:xfrm>
            <a:off x="3140000" y="1891000"/>
            <a:ext cx="287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Rectangle 86"/>
          <p:cNvSpPr/>
          <p:nvPr/>
        </p:nvSpPr>
        <p:spPr>
          <a:xfrm>
            <a:off x="3140000" y="2291000"/>
            <a:ext cx="2870000" cy="18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8" name="Rectangle 87"/>
          <p:cNvSpPr/>
          <p:nvPr/>
        </p:nvSpPr>
        <p:spPr>
          <a:xfrm>
            <a:off x="4866000" y="1340000"/>
            <a:ext cx="18000" cy="1320000"/>
          </a:xfrm>
          <a:prstGeom prst="rect">
            <a:avLst/>
          </a:pr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TextBox 88"/>
          <p:cNvSpPr txBox="1"/>
          <p:nvPr/>
        </p:nvSpPr>
        <p:spPr>
          <a:xfrm>
            <a:off x="3200000" y="2700000"/>
            <a:ext cx="2750000" cy="700000"/>
          </a:xfrm>
          <a:prstGeom prst="rect">
            <a:avLst/>
          </a:prstGeom>
          <a:noFill/>
        </p:spPr>
        <p:txBody>
          <a:bodyPr wrap="square" anchor="t" lIns="45720" rIns="45720">
            <a:spAutoFit/>
          </a:bodyPr>
          <a:lstStyle/>
          <a:p>
            <a:pPr algn="l"/>
            <a:r>
              <a:rPr sz="1000" b="0" i="0">
                <a:solidFill>
                  <a:srgbClr val="FF0000"/>
                </a:solidFill>
                <a:latin typeface="Calibri"/>
              </a:rPr>
              <a:t>Four lines cover the zeros, so not optimal. Smallest uncovered element is 1</a:t>
            </a:r>
          </a:p>
        </p:txBody>
      </p:sp>
      <p:sp>
        <p:nvSpPr>
          <p:cNvPr id="90" name="TextBox 89"/>
          <p:cNvSpPr txBox="1"/>
          <p:nvPr/>
        </p:nvSpPr>
        <p:spPr>
          <a:xfrm>
            <a:off x="6070000" y="1000000"/>
            <a:ext cx="2750000" cy="400000"/>
          </a:xfrm>
          <a:prstGeom prst="rect">
            <a:avLst/>
          </a:prstGeom>
          <a:noFill/>
        </p:spPr>
        <p:txBody>
          <a:bodyPr wrap="square" anchor="t" lIns="45720" rIns="45720">
            <a:spAutoFit/>
          </a:bodyPr>
          <a:lstStyle/>
          <a:p>
            <a:pPr algn="l"/>
            <a:r>
              <a:rPr sz="1000" b="0" i="0">
                <a:solidFill>
                  <a:srgbClr val="000000"/>
                </a:solidFill>
                <a:latin typeface="Calibri"/>
              </a:rPr>
              <a:t>Augment by 1: shaded elements had 1 subtracted, circled elements had 1 added</a:t>
            </a:r>
          </a:p>
        </p:txBody>
      </p:sp>
      <p:sp>
        <p:nvSpPr>
          <p:cNvPr id="91" name="Rectangle 90"/>
          <p:cNvSpPr/>
          <p:nvPr/>
        </p:nvSpPr>
        <p:spPr>
          <a:xfrm>
            <a:off x="6100000" y="14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92" name="Rectangle 91"/>
          <p:cNvSpPr/>
          <p:nvPr/>
        </p:nvSpPr>
        <p:spPr>
          <a:xfrm>
            <a:off x="670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Cut</a:t>
            </a:r>
          </a:p>
        </p:txBody>
      </p:sp>
      <p:sp>
        <p:nvSpPr>
          <p:cNvPr id="93" name="Rectangle 92"/>
          <p:cNvSpPr/>
          <p:nvPr/>
        </p:nvSpPr>
        <p:spPr>
          <a:xfrm>
            <a:off x="713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Sew</a:t>
            </a:r>
          </a:p>
        </p:txBody>
      </p:sp>
      <p:sp>
        <p:nvSpPr>
          <p:cNvPr id="94" name="Rectangle 93"/>
          <p:cNvSpPr/>
          <p:nvPr/>
        </p:nvSpPr>
        <p:spPr>
          <a:xfrm>
            <a:off x="756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Fill</a:t>
            </a:r>
          </a:p>
        </p:txBody>
      </p:sp>
      <p:sp>
        <p:nvSpPr>
          <p:cNvPr id="95" name="Rectangle 94"/>
          <p:cNvSpPr/>
          <p:nvPr/>
        </p:nvSpPr>
        <p:spPr>
          <a:xfrm>
            <a:off x="799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Finish</a:t>
            </a:r>
          </a:p>
        </p:txBody>
      </p:sp>
      <p:sp>
        <p:nvSpPr>
          <p:cNvPr id="96" name="Rectangle 95"/>
          <p:cNvSpPr/>
          <p:nvPr/>
        </p:nvSpPr>
        <p:spPr>
          <a:xfrm>
            <a:off x="8420000" y="1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Pack</a:t>
            </a:r>
          </a:p>
        </p:txBody>
      </p:sp>
      <p:sp>
        <p:nvSpPr>
          <p:cNvPr id="97" name="Rectangle 96"/>
          <p:cNvSpPr/>
          <p:nvPr/>
        </p:nvSpPr>
        <p:spPr>
          <a:xfrm>
            <a:off x="6100000" y="16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Ben</a:t>
            </a:r>
          </a:p>
        </p:txBody>
      </p:sp>
      <p:sp>
        <p:nvSpPr>
          <p:cNvPr id="98" name="Rectangle 97"/>
          <p:cNvSpPr/>
          <p:nvPr/>
        </p:nvSpPr>
        <p:spPr>
          <a:xfrm>
            <a:off x="6700000" y="16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99" name="Rectangle 98"/>
          <p:cNvSpPr/>
          <p:nvPr/>
        </p:nvSpPr>
        <p:spPr>
          <a:xfrm>
            <a:off x="7130000" y="16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00" name="Rectangle 99"/>
          <p:cNvSpPr/>
          <p:nvPr/>
        </p:nvSpPr>
        <p:spPr>
          <a:xfrm>
            <a:off x="7560000" y="16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101" name="Rectangle 100"/>
          <p:cNvSpPr/>
          <p:nvPr/>
        </p:nvSpPr>
        <p:spPr>
          <a:xfrm>
            <a:off x="7990000" y="16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02" name="Rectangle 101"/>
          <p:cNvSpPr/>
          <p:nvPr/>
        </p:nvSpPr>
        <p:spPr>
          <a:xfrm>
            <a:off x="8420000" y="16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103" name="Rectangle 102"/>
          <p:cNvSpPr/>
          <p:nvPr/>
        </p:nvSpPr>
        <p:spPr>
          <a:xfrm>
            <a:off x="6100000" y="18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Ellie</a:t>
            </a:r>
          </a:p>
        </p:txBody>
      </p:sp>
      <p:sp>
        <p:nvSpPr>
          <p:cNvPr id="104" name="Rectangle 103"/>
          <p:cNvSpPr/>
          <p:nvPr/>
        </p:nvSpPr>
        <p:spPr>
          <a:xfrm>
            <a:off x="670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05" name="Rectangle 104"/>
          <p:cNvSpPr/>
          <p:nvPr/>
        </p:nvSpPr>
        <p:spPr>
          <a:xfrm>
            <a:off x="713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06" name="Rectangle 105"/>
          <p:cNvSpPr/>
          <p:nvPr/>
        </p:nvSpPr>
        <p:spPr>
          <a:xfrm>
            <a:off x="756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a:t>
            </a:r>
          </a:p>
        </p:txBody>
      </p:sp>
      <p:sp>
        <p:nvSpPr>
          <p:cNvPr id="107" name="Rectangle 106"/>
          <p:cNvSpPr/>
          <p:nvPr/>
        </p:nvSpPr>
        <p:spPr>
          <a:xfrm>
            <a:off x="799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108" name="Rectangle 107"/>
          <p:cNvSpPr/>
          <p:nvPr/>
        </p:nvSpPr>
        <p:spPr>
          <a:xfrm>
            <a:off x="8420000" y="18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09" name="Rectangle 108"/>
          <p:cNvSpPr/>
          <p:nvPr/>
        </p:nvSpPr>
        <p:spPr>
          <a:xfrm>
            <a:off x="6100000" y="20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Greg</a:t>
            </a:r>
          </a:p>
        </p:txBody>
      </p:sp>
      <p:sp>
        <p:nvSpPr>
          <p:cNvPr id="110" name="Rectangle 109"/>
          <p:cNvSpPr/>
          <p:nvPr/>
        </p:nvSpPr>
        <p:spPr>
          <a:xfrm>
            <a:off x="6700000" y="20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111" name="Rectangle 110"/>
          <p:cNvSpPr/>
          <p:nvPr/>
        </p:nvSpPr>
        <p:spPr>
          <a:xfrm>
            <a:off x="7130000" y="20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12" name="Rectangle 111"/>
          <p:cNvSpPr/>
          <p:nvPr/>
        </p:nvSpPr>
        <p:spPr>
          <a:xfrm>
            <a:off x="7560000" y="20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13" name="Rectangle 112"/>
          <p:cNvSpPr/>
          <p:nvPr/>
        </p:nvSpPr>
        <p:spPr>
          <a:xfrm>
            <a:off x="7990000" y="20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114" name="Rectangle 113"/>
          <p:cNvSpPr/>
          <p:nvPr/>
        </p:nvSpPr>
        <p:spPr>
          <a:xfrm>
            <a:off x="8420000" y="20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115" name="Rectangle 114"/>
          <p:cNvSpPr/>
          <p:nvPr/>
        </p:nvSpPr>
        <p:spPr>
          <a:xfrm>
            <a:off x="6100000" y="22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Hyo</a:t>
            </a:r>
          </a:p>
        </p:txBody>
      </p:sp>
      <p:sp>
        <p:nvSpPr>
          <p:cNvPr id="116" name="Rectangle 115"/>
          <p:cNvSpPr/>
          <p:nvPr/>
        </p:nvSpPr>
        <p:spPr>
          <a:xfrm>
            <a:off x="6700000" y="22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117" name="Rectangle 116"/>
          <p:cNvSpPr/>
          <p:nvPr/>
        </p:nvSpPr>
        <p:spPr>
          <a:xfrm>
            <a:off x="7130000" y="22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18" name="Rectangle 117"/>
          <p:cNvSpPr/>
          <p:nvPr/>
        </p:nvSpPr>
        <p:spPr>
          <a:xfrm>
            <a:off x="7560000" y="22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119" name="Rectangle 118"/>
          <p:cNvSpPr/>
          <p:nvPr/>
        </p:nvSpPr>
        <p:spPr>
          <a:xfrm>
            <a:off x="7990000" y="22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120" name="Rectangle 119"/>
          <p:cNvSpPr/>
          <p:nvPr/>
        </p:nvSpPr>
        <p:spPr>
          <a:xfrm>
            <a:off x="8420000" y="22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21" name="Rectangle 120"/>
          <p:cNvSpPr/>
          <p:nvPr/>
        </p:nvSpPr>
        <p:spPr>
          <a:xfrm>
            <a:off x="6100000" y="2400000"/>
            <a:ext cx="6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Toby</a:t>
            </a:r>
          </a:p>
        </p:txBody>
      </p:sp>
      <p:sp>
        <p:nvSpPr>
          <p:cNvPr id="122" name="Rectangle 121"/>
          <p:cNvSpPr/>
          <p:nvPr/>
        </p:nvSpPr>
        <p:spPr>
          <a:xfrm>
            <a:off x="6700000" y="24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123" name="Rectangle 122"/>
          <p:cNvSpPr/>
          <p:nvPr/>
        </p:nvSpPr>
        <p:spPr>
          <a:xfrm>
            <a:off x="7130000" y="24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24" name="Rectangle 123"/>
          <p:cNvSpPr/>
          <p:nvPr/>
        </p:nvSpPr>
        <p:spPr>
          <a:xfrm>
            <a:off x="7560000" y="2400000"/>
            <a:ext cx="43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0</a:t>
            </a:r>
          </a:p>
        </p:txBody>
      </p:sp>
      <p:sp>
        <p:nvSpPr>
          <p:cNvPr id="125" name="Rectangle 124"/>
          <p:cNvSpPr/>
          <p:nvPr/>
        </p:nvSpPr>
        <p:spPr>
          <a:xfrm>
            <a:off x="7990000" y="24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126" name="Rectangle 125"/>
          <p:cNvSpPr/>
          <p:nvPr/>
        </p:nvSpPr>
        <p:spPr>
          <a:xfrm>
            <a:off x="8420000" y="2400000"/>
            <a:ext cx="430000" cy="200000"/>
          </a:xfrm>
          <a:prstGeom prst="rect">
            <a:avLst/>
          </a:prstGeom>
          <a:solidFill>
            <a:srgbClr val="C9D3F0"/>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127" name="Oval 126"/>
          <p:cNvSpPr/>
          <p:nvPr/>
        </p:nvSpPr>
        <p:spPr>
          <a:xfrm>
            <a:off x="7680000" y="1605000"/>
            <a:ext cx="190000" cy="19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8" name="Oval 127"/>
          <p:cNvSpPr/>
          <p:nvPr/>
        </p:nvSpPr>
        <p:spPr>
          <a:xfrm>
            <a:off x="7680000" y="1805000"/>
            <a:ext cx="190000" cy="19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9" name="Oval 128"/>
          <p:cNvSpPr/>
          <p:nvPr/>
        </p:nvSpPr>
        <p:spPr>
          <a:xfrm>
            <a:off x="7680000" y="2205000"/>
            <a:ext cx="190000" cy="190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0" name="TextBox 129"/>
          <p:cNvSpPr txBox="1"/>
          <p:nvPr/>
        </p:nvSpPr>
        <p:spPr>
          <a:xfrm>
            <a:off x="6100000" y="2700000"/>
            <a:ext cx="2750000" cy="700000"/>
          </a:xfrm>
          <a:prstGeom prst="rect">
            <a:avLst/>
          </a:prstGeom>
          <a:noFill/>
        </p:spPr>
        <p:txBody>
          <a:bodyPr wrap="square" anchor="t" lIns="45720" rIns="45720">
            <a:spAutoFit/>
          </a:bodyPr>
          <a:lstStyle/>
          <a:p>
            <a:pPr algn="l"/>
            <a:r>
              <a:rPr sz="1000" b="0" i="0">
                <a:solidFill>
                  <a:srgbClr val="FF0000"/>
                </a:solidFill>
                <a:latin typeface="Calibri"/>
              </a:rPr>
              <a:t>We need five lines to cover all the zeros, so this is optimal</a:t>
            </a:r>
          </a:p>
        </p:txBody>
      </p:sp>
      <p:sp>
        <p:nvSpPr>
          <p:cNvPr id="131" name="TextBox 130"/>
          <p:cNvSpPr txBox="1"/>
          <p:nvPr/>
        </p:nvSpPr>
        <p:spPr>
          <a:xfrm>
            <a:off x="300000" y="3600000"/>
            <a:ext cx="8500000" cy="1200000"/>
          </a:xfrm>
          <a:prstGeom prst="rect">
            <a:avLst/>
          </a:prstGeom>
          <a:noFill/>
        </p:spPr>
        <p:txBody>
          <a:bodyPr wrap="square" anchor="t" lIns="45720" rIns="45720">
            <a:spAutoFit/>
          </a:bodyPr>
          <a:lstStyle/>
          <a:p>
            <a:pPr algn="ctr"/>
            <a:r>
              <a:rPr sz="1100" b="1" i="0">
                <a:solidFill>
                  <a:srgbClr val="000000"/>
                </a:solidFill>
                <a:latin typeface="Calibri"/>
              </a:rPr>
              <a:t>Choosing the arrangement of lines that makes the minimum uncovered value as large as possible can save you time</a:t>
            </a:r>
          </a:p>
          <a:p>
            <a:pPr algn="ctr"/>
            <a:r>
              <a:rPr sz="1100" b="0" i="0">
                <a:solidFill>
                  <a:srgbClr val="000000"/>
                </a:solidFill>
                <a:latin typeface="Calibri"/>
              </a:rPr>
              <a:t/>
            </a:r>
          </a:p>
          <a:p>
            <a:pPr algn="ctr"/>
            <a:r>
              <a:rPr sz="1100" b="0" i="0">
                <a:solidFill>
                  <a:srgbClr val="000000"/>
                </a:solidFill>
                <a:latin typeface="Calibri"/>
              </a:rPr>
              <a:t>You can check the total by adding the row and column reductions and the amounts added at each iteration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1"/>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4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0"/>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2"/>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4"/>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6"/>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7"/>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8"/>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9"/>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0"/>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1"/>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2"/>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3"/>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4"/>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5"/>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6"/>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7"/>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68"/>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69"/>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70"/>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71"/>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72"/>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73"/>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4"/>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5"/>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76"/>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77"/>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78"/>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79"/>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80"/>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81"/>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82"/>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83"/>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84"/>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85"/>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86"/>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87"/>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88"/>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89"/>
                                        </p:tgtEl>
                                        <p:attrNameLst>
                                          <p:attrName>style.visibility</p:attrName>
                                        </p:attrNameLst>
                                      </p:cBhvr>
                                      <p:to>
                                        <p:strVal val="visible"/>
                                      </p:to>
                                    </p:set>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grpId="0" nodeType="clickEffect">
                                  <p:stCondLst>
                                    <p:cond delay="0"/>
                                  </p:stCondLst>
                                  <p:childTnLst>
                                    <p:set>
                                      <p:cBhvr>
                                        <p:cTn id="186" dur="1" fill="hold">
                                          <p:stCondLst>
                                            <p:cond delay="0"/>
                                          </p:stCondLst>
                                        </p:cTn>
                                        <p:tgtEl>
                                          <p:spTgt spid="90"/>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91"/>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92"/>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93"/>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94"/>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95"/>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96"/>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97"/>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98"/>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99"/>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100"/>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101"/>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102"/>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103"/>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104"/>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105"/>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06"/>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107"/>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108"/>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109"/>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110"/>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111"/>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112"/>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113"/>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114"/>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15"/>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16"/>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117"/>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118"/>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119"/>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120"/>
                                        </p:tgtEl>
                                        <p:attrNameLst>
                                          <p:attrName>style.visibility</p:attrName>
                                        </p:attrNameLst>
                                      </p:cBhvr>
                                      <p:to>
                                        <p:strVal val="visible"/>
                                      </p:to>
                                    </p:set>
                                  </p:childTnLst>
                                </p:cTn>
                              </p:par>
                              <p:par>
                                <p:cTn id="247" presetID="1" presetClass="entr" presetSubtype="0" fill="hold" grpId="0" nodeType="withEffect">
                                  <p:stCondLst>
                                    <p:cond delay="0"/>
                                  </p:stCondLst>
                                  <p:childTnLst>
                                    <p:set>
                                      <p:cBhvr>
                                        <p:cTn id="248" dur="1" fill="hold">
                                          <p:stCondLst>
                                            <p:cond delay="0"/>
                                          </p:stCondLst>
                                        </p:cTn>
                                        <p:tgtEl>
                                          <p:spTgt spid="121"/>
                                        </p:tgtEl>
                                        <p:attrNameLst>
                                          <p:attrName>style.visibility</p:attrName>
                                        </p:attrNameLst>
                                      </p:cBhvr>
                                      <p:to>
                                        <p:strVal val="visible"/>
                                      </p:to>
                                    </p:set>
                                  </p:childTnLst>
                                </p:cTn>
                              </p:par>
                              <p:par>
                                <p:cTn id="249" presetID="1" presetClass="entr" presetSubtype="0" fill="hold" grpId="0" nodeType="withEffect">
                                  <p:stCondLst>
                                    <p:cond delay="0"/>
                                  </p:stCondLst>
                                  <p:childTnLst>
                                    <p:set>
                                      <p:cBhvr>
                                        <p:cTn id="250" dur="1" fill="hold">
                                          <p:stCondLst>
                                            <p:cond delay="0"/>
                                          </p:stCondLst>
                                        </p:cTn>
                                        <p:tgtEl>
                                          <p:spTgt spid="122"/>
                                        </p:tgtEl>
                                        <p:attrNameLst>
                                          <p:attrName>style.visibility</p:attrName>
                                        </p:attrNameLst>
                                      </p:cBhvr>
                                      <p:to>
                                        <p:strVal val="visible"/>
                                      </p:to>
                                    </p:set>
                                  </p:childTnLst>
                                </p:cTn>
                              </p:par>
                              <p:par>
                                <p:cTn id="251" presetID="1" presetClass="entr" presetSubtype="0" fill="hold" grpId="0" nodeType="withEffect">
                                  <p:stCondLst>
                                    <p:cond delay="0"/>
                                  </p:stCondLst>
                                  <p:childTnLst>
                                    <p:set>
                                      <p:cBhvr>
                                        <p:cTn id="252" dur="1" fill="hold">
                                          <p:stCondLst>
                                            <p:cond delay="0"/>
                                          </p:stCondLst>
                                        </p:cTn>
                                        <p:tgtEl>
                                          <p:spTgt spid="123"/>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124"/>
                                        </p:tgtEl>
                                        <p:attrNameLst>
                                          <p:attrName>style.visibility</p:attrName>
                                        </p:attrNameLst>
                                      </p:cBhvr>
                                      <p:to>
                                        <p:strVal val="visible"/>
                                      </p:to>
                                    </p:set>
                                  </p:childTnLst>
                                </p:cTn>
                              </p:par>
                              <p:par>
                                <p:cTn id="255" presetID="1" presetClass="entr" presetSubtype="0" fill="hold" grpId="0" nodeType="withEffect">
                                  <p:stCondLst>
                                    <p:cond delay="0"/>
                                  </p:stCondLst>
                                  <p:childTnLst>
                                    <p:set>
                                      <p:cBhvr>
                                        <p:cTn id="256" dur="1" fill="hold">
                                          <p:stCondLst>
                                            <p:cond delay="0"/>
                                          </p:stCondLst>
                                        </p:cTn>
                                        <p:tgtEl>
                                          <p:spTgt spid="125"/>
                                        </p:tgtEl>
                                        <p:attrNameLst>
                                          <p:attrName>style.visibility</p:attrName>
                                        </p:attrNameLst>
                                      </p:cBhvr>
                                      <p:to>
                                        <p:strVal val="visible"/>
                                      </p:to>
                                    </p:set>
                                  </p:childTnLst>
                                </p:cTn>
                              </p:par>
                              <p:par>
                                <p:cTn id="257" presetID="1" presetClass="entr" presetSubtype="0" fill="hold" grpId="0" nodeType="withEffect">
                                  <p:stCondLst>
                                    <p:cond delay="0"/>
                                  </p:stCondLst>
                                  <p:childTnLst>
                                    <p:set>
                                      <p:cBhvr>
                                        <p:cTn id="258" dur="1" fill="hold">
                                          <p:stCondLst>
                                            <p:cond delay="0"/>
                                          </p:stCondLst>
                                        </p:cTn>
                                        <p:tgtEl>
                                          <p:spTgt spid="126"/>
                                        </p:tgtEl>
                                        <p:attrNameLst>
                                          <p:attrName>style.visibility</p:attrName>
                                        </p:attrNameLst>
                                      </p:cBhvr>
                                      <p:to>
                                        <p:strVal val="visible"/>
                                      </p:to>
                                    </p:set>
                                  </p:childTnLst>
                                </p:cTn>
                              </p:par>
                              <p:par>
                                <p:cTn id="259" presetID="1" presetClass="entr" presetSubtype="0" fill="hold" grpId="0" nodeType="withEffect">
                                  <p:stCondLst>
                                    <p:cond delay="0"/>
                                  </p:stCondLst>
                                  <p:childTnLst>
                                    <p:set>
                                      <p:cBhvr>
                                        <p:cTn id="260" dur="1" fill="hold">
                                          <p:stCondLst>
                                            <p:cond delay="0"/>
                                          </p:stCondLst>
                                        </p:cTn>
                                        <p:tgtEl>
                                          <p:spTgt spid="127"/>
                                        </p:tgtEl>
                                        <p:attrNameLst>
                                          <p:attrName>style.visibility</p:attrName>
                                        </p:attrNameLst>
                                      </p:cBhvr>
                                      <p:to>
                                        <p:strVal val="visible"/>
                                      </p:to>
                                    </p:set>
                                  </p:childTnLst>
                                </p:cTn>
                              </p:par>
                              <p:par>
                                <p:cTn id="261" presetID="1" presetClass="entr" presetSubtype="0" fill="hold" grpId="0" nodeType="withEffect">
                                  <p:stCondLst>
                                    <p:cond delay="0"/>
                                  </p:stCondLst>
                                  <p:childTnLst>
                                    <p:set>
                                      <p:cBhvr>
                                        <p:cTn id="262" dur="1" fill="hold">
                                          <p:stCondLst>
                                            <p:cond delay="0"/>
                                          </p:stCondLst>
                                        </p:cTn>
                                        <p:tgtEl>
                                          <p:spTgt spid="128"/>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129"/>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grpId="0" nodeType="clickEffect">
                                  <p:stCondLst>
                                    <p:cond delay="0"/>
                                  </p:stCondLst>
                                  <p:childTnLst>
                                    <p:set>
                                      <p:cBhvr>
                                        <p:cTn id="268" dur="1" fill="hold">
                                          <p:stCondLst>
                                            <p:cond delay="0"/>
                                          </p:stCondLst>
                                        </p:cTn>
                                        <p:tgtEl>
                                          <p:spTgt spid="130"/>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grpId="0" nodeType="clickEffect">
                                  <p:stCondLst>
                                    <p:cond delay="0"/>
                                  </p:stCondLst>
                                  <p:childTnLst>
                                    <p:set>
                                      <p:cBhvr>
                                        <p:cTn id="272" dur="1" fill="hold">
                                          <p:stCondLst>
                                            <p:cond delay="0"/>
                                          </p:stCondLst>
                                        </p:cTn>
                                        <p:tgtEl>
                                          <p:spTgt spid="1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Lst>
  </p:timing>
</p:sld>
</file>

<file path=ppt/slides/slide8.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The Hungarian Algorithm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2A</a:t>
            </a:r>
          </a:p>
        </p:txBody>
      </p:sp>
      <p:sp>
        <p:nvSpPr>
          <p:cNvPr id="4" name="TextBox 3"/>
          <p:cNvSpPr txBox="1"/>
          <p:nvPr/>
        </p:nvSpPr>
        <p:spPr>
          <a:xfrm>
            <a:off x="250000" y="1000000"/>
            <a:ext cx="3300000" cy="5000000"/>
          </a:xfrm>
          <a:prstGeom prst="rect">
            <a:avLst/>
          </a:prstGeom>
          <a:noFill/>
        </p:spPr>
        <p:txBody>
          <a:bodyPr wrap="square" anchor="t" lIns="45720" rIns="45720">
            <a:spAutoFit/>
          </a:bodyPr>
          <a:lstStyle/>
          <a:p>
            <a:pPr algn="ctr"/>
            <a:r>
              <a:rPr sz="1100" b="1" i="0">
                <a:solidFill>
                  <a:srgbClr val="000000"/>
                </a:solidFill>
                <a:latin typeface="Calibri"/>
              </a:rPr>
              <a:t>Finding the allocation from the final table</a:t>
            </a:r>
          </a:p>
          <a:p>
            <a:pPr algn="ctr"/>
            <a:r>
              <a:rPr sz="1100" b="0" i="0">
                <a:solidFill>
                  <a:srgbClr val="000000"/>
                </a:solidFill>
                <a:latin typeface="Calibri"/>
              </a:rPr>
              <a:t/>
            </a:r>
          </a:p>
          <a:p>
            <a:pPr algn="ctr"/>
            <a:r>
              <a:rPr sz="1100" b="0" i="0">
                <a:solidFill>
                  <a:srgbClr val="000000"/>
                </a:solidFill>
                <a:latin typeface="Calibri"/>
              </a:rPr>
              <a:t>Use logic to choose an optimal allocation</a:t>
            </a:r>
          </a:p>
          <a:p>
            <a:pPr algn="ctr"/>
            <a:r>
              <a:rPr sz="1100" b="0" i="0">
                <a:solidFill>
                  <a:srgbClr val="000000"/>
                </a:solidFill>
                <a:latin typeface="Calibri"/>
              </a:rPr>
              <a:t/>
            </a:r>
          </a:p>
          <a:p>
            <a:pPr algn="ctr"/>
            <a:r>
              <a:rPr sz="1100" b="0" i="0">
                <a:solidFill>
                  <a:srgbClr val="000000"/>
                </a:solidFill>
                <a:latin typeface="Calibri"/>
              </a:rPr>
              <a:t>First locate any single zeros in rows or columns, since these must be used</a:t>
            </a:r>
          </a:p>
          <a:p>
            <a:pPr algn="ctr"/>
            <a:r>
              <a:rPr sz="1100" b="0" i="0">
                <a:solidFill>
                  <a:srgbClr val="000000"/>
                </a:solidFill>
                <a:latin typeface="Calibri"/>
              </a:rPr>
              <a:t/>
            </a:r>
          </a:p>
          <a:p>
            <a:pPr algn="ctr"/>
            <a:r>
              <a:rPr sz="1100" b="0" i="0">
                <a:solidFill>
                  <a:srgbClr val="000000"/>
                </a:solidFill>
                <a:latin typeface="Calibri"/>
              </a:rPr>
              <a:t>There may be more than one optimal allocation, but they will all have the same total cost</a:t>
            </a:r>
          </a:p>
        </p:txBody>
      </p:sp>
      <p:sp>
        <p:nvSpPr>
          <p:cNvPr id="5" name="TextBox 4"/>
          <p:cNvSpPr txBox="1"/>
          <p:nvPr/>
        </p:nvSpPr>
        <p:spPr>
          <a:xfrm>
            <a:off x="3750000" y="1000000"/>
            <a:ext cx="5150000" cy="300000"/>
          </a:xfrm>
          <a:prstGeom prst="rect">
            <a:avLst/>
          </a:prstGeom>
          <a:noFill/>
        </p:spPr>
        <p:txBody>
          <a:bodyPr wrap="square" anchor="t" lIns="45720" rIns="45720">
            <a:spAutoFit/>
          </a:bodyPr>
          <a:lstStyle/>
          <a:p>
            <a:pPr algn="l"/>
            <a:r>
              <a:rPr sz="1100" b="0" i="0">
                <a:solidFill>
                  <a:srgbClr val="000000"/>
                </a:solidFill>
                <a:latin typeface="Calibri"/>
              </a:rPr>
              <a:t>Five workers and five tasks (continued): the final table</a:t>
            </a:r>
          </a:p>
        </p:txBody>
      </p:sp>
      <p:sp>
        <p:nvSpPr>
          <p:cNvPr id="6" name="Rectangle 5"/>
          <p:cNvSpPr/>
          <p:nvPr/>
        </p:nvSpPr>
        <p:spPr>
          <a:xfrm>
            <a:off x="4350000" y="1400000"/>
            <a:ext cx="7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1" i="0">
                <a:solidFill>
                  <a:srgbClr val="000000"/>
                </a:solidFill>
                <a:latin typeface="Calibri"/>
              </a:rPr>
              <a:t/>
            </a:r>
          </a:p>
        </p:txBody>
      </p:sp>
      <p:sp>
        <p:nvSpPr>
          <p:cNvPr id="7" name="Rectangle 6"/>
          <p:cNvSpPr/>
          <p:nvPr/>
        </p:nvSpPr>
        <p:spPr>
          <a:xfrm>
            <a:off x="5100000" y="140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1" i="0">
                <a:solidFill>
                  <a:srgbClr val="000000"/>
                </a:solidFill>
                <a:latin typeface="Calibri"/>
              </a:rPr>
              <a:t>Cut</a:t>
            </a:r>
          </a:p>
        </p:txBody>
      </p:sp>
      <p:sp>
        <p:nvSpPr>
          <p:cNvPr id="8" name="Rectangle 7"/>
          <p:cNvSpPr/>
          <p:nvPr/>
        </p:nvSpPr>
        <p:spPr>
          <a:xfrm>
            <a:off x="5700000" y="140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1" i="0">
                <a:solidFill>
                  <a:srgbClr val="000000"/>
                </a:solidFill>
                <a:latin typeface="Calibri"/>
              </a:rPr>
              <a:t>Sew</a:t>
            </a:r>
          </a:p>
        </p:txBody>
      </p:sp>
      <p:sp>
        <p:nvSpPr>
          <p:cNvPr id="9" name="Rectangle 8"/>
          <p:cNvSpPr/>
          <p:nvPr/>
        </p:nvSpPr>
        <p:spPr>
          <a:xfrm>
            <a:off x="6300000" y="140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1" i="0">
                <a:solidFill>
                  <a:srgbClr val="000000"/>
                </a:solidFill>
                <a:latin typeface="Calibri"/>
              </a:rPr>
              <a:t>Fill</a:t>
            </a:r>
          </a:p>
        </p:txBody>
      </p:sp>
      <p:sp>
        <p:nvSpPr>
          <p:cNvPr id="10" name="Rectangle 9"/>
          <p:cNvSpPr/>
          <p:nvPr/>
        </p:nvSpPr>
        <p:spPr>
          <a:xfrm>
            <a:off x="6900000" y="140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1" i="0">
                <a:solidFill>
                  <a:srgbClr val="000000"/>
                </a:solidFill>
                <a:latin typeface="Calibri"/>
              </a:rPr>
              <a:t>Finish</a:t>
            </a:r>
          </a:p>
        </p:txBody>
      </p:sp>
      <p:sp>
        <p:nvSpPr>
          <p:cNvPr id="11" name="Rectangle 10"/>
          <p:cNvSpPr/>
          <p:nvPr/>
        </p:nvSpPr>
        <p:spPr>
          <a:xfrm>
            <a:off x="7500000" y="140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1" i="0">
                <a:solidFill>
                  <a:srgbClr val="000000"/>
                </a:solidFill>
                <a:latin typeface="Calibri"/>
              </a:rPr>
              <a:t>Pack</a:t>
            </a:r>
          </a:p>
        </p:txBody>
      </p:sp>
      <p:sp>
        <p:nvSpPr>
          <p:cNvPr id="12" name="Rectangle 11"/>
          <p:cNvSpPr/>
          <p:nvPr/>
        </p:nvSpPr>
        <p:spPr>
          <a:xfrm>
            <a:off x="4350000" y="1680000"/>
            <a:ext cx="7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1" i="0">
                <a:solidFill>
                  <a:srgbClr val="000000"/>
                </a:solidFill>
                <a:latin typeface="Calibri"/>
              </a:rPr>
              <a:t>Ben</a:t>
            </a:r>
          </a:p>
        </p:txBody>
      </p:sp>
      <p:sp>
        <p:nvSpPr>
          <p:cNvPr id="13" name="Rectangle 12"/>
          <p:cNvSpPr/>
          <p:nvPr/>
        </p:nvSpPr>
        <p:spPr>
          <a:xfrm>
            <a:off x="5100000" y="168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1</a:t>
            </a:r>
          </a:p>
        </p:txBody>
      </p:sp>
      <p:sp>
        <p:nvSpPr>
          <p:cNvPr id="14" name="Rectangle 13"/>
          <p:cNvSpPr/>
          <p:nvPr/>
        </p:nvSpPr>
        <p:spPr>
          <a:xfrm>
            <a:off x="5700000" y="168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0</a:t>
            </a:r>
          </a:p>
        </p:txBody>
      </p:sp>
      <p:sp>
        <p:nvSpPr>
          <p:cNvPr id="15" name="Rectangle 14"/>
          <p:cNvSpPr/>
          <p:nvPr/>
        </p:nvSpPr>
        <p:spPr>
          <a:xfrm>
            <a:off x="6300000" y="168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1</a:t>
            </a:r>
          </a:p>
        </p:txBody>
      </p:sp>
      <p:sp>
        <p:nvSpPr>
          <p:cNvPr id="16" name="Rectangle 15"/>
          <p:cNvSpPr/>
          <p:nvPr/>
        </p:nvSpPr>
        <p:spPr>
          <a:xfrm>
            <a:off x="6900000" y="168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0</a:t>
            </a:r>
          </a:p>
        </p:txBody>
      </p:sp>
      <p:sp>
        <p:nvSpPr>
          <p:cNvPr id="17" name="Rectangle 16"/>
          <p:cNvSpPr/>
          <p:nvPr/>
        </p:nvSpPr>
        <p:spPr>
          <a:xfrm>
            <a:off x="7500000" y="168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2</a:t>
            </a:r>
          </a:p>
        </p:txBody>
      </p:sp>
      <p:sp>
        <p:nvSpPr>
          <p:cNvPr id="18" name="Rectangle 17"/>
          <p:cNvSpPr/>
          <p:nvPr/>
        </p:nvSpPr>
        <p:spPr>
          <a:xfrm>
            <a:off x="4350000" y="1960000"/>
            <a:ext cx="7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1" i="0">
                <a:solidFill>
                  <a:srgbClr val="000000"/>
                </a:solidFill>
                <a:latin typeface="Calibri"/>
              </a:rPr>
              <a:t>Ellie</a:t>
            </a:r>
          </a:p>
        </p:txBody>
      </p:sp>
      <p:sp>
        <p:nvSpPr>
          <p:cNvPr id="19" name="Rectangle 18"/>
          <p:cNvSpPr/>
          <p:nvPr/>
        </p:nvSpPr>
        <p:spPr>
          <a:xfrm>
            <a:off x="5100000" y="196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0</a:t>
            </a:r>
          </a:p>
        </p:txBody>
      </p:sp>
      <p:sp>
        <p:nvSpPr>
          <p:cNvPr id="20" name="Rectangle 19"/>
          <p:cNvSpPr/>
          <p:nvPr/>
        </p:nvSpPr>
        <p:spPr>
          <a:xfrm>
            <a:off x="5700000" y="196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0</a:t>
            </a:r>
          </a:p>
        </p:txBody>
      </p:sp>
      <p:sp>
        <p:nvSpPr>
          <p:cNvPr id="21" name="Rectangle 20"/>
          <p:cNvSpPr/>
          <p:nvPr/>
        </p:nvSpPr>
        <p:spPr>
          <a:xfrm>
            <a:off x="6300000" y="196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8</a:t>
            </a:r>
          </a:p>
        </p:txBody>
      </p:sp>
      <p:sp>
        <p:nvSpPr>
          <p:cNvPr id="22" name="Rectangle 21"/>
          <p:cNvSpPr/>
          <p:nvPr/>
        </p:nvSpPr>
        <p:spPr>
          <a:xfrm>
            <a:off x="6900000" y="196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2</a:t>
            </a:r>
          </a:p>
        </p:txBody>
      </p:sp>
      <p:sp>
        <p:nvSpPr>
          <p:cNvPr id="23" name="Rectangle 22"/>
          <p:cNvSpPr/>
          <p:nvPr/>
        </p:nvSpPr>
        <p:spPr>
          <a:xfrm>
            <a:off x="7500000" y="196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0</a:t>
            </a:r>
          </a:p>
        </p:txBody>
      </p:sp>
      <p:sp>
        <p:nvSpPr>
          <p:cNvPr id="24" name="Rectangle 23"/>
          <p:cNvSpPr/>
          <p:nvPr/>
        </p:nvSpPr>
        <p:spPr>
          <a:xfrm>
            <a:off x="4350000" y="2240000"/>
            <a:ext cx="7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1" i="0">
                <a:solidFill>
                  <a:srgbClr val="000000"/>
                </a:solidFill>
                <a:latin typeface="Calibri"/>
              </a:rPr>
              <a:t>Greg</a:t>
            </a:r>
          </a:p>
        </p:txBody>
      </p:sp>
      <p:sp>
        <p:nvSpPr>
          <p:cNvPr id="25" name="Rectangle 24"/>
          <p:cNvSpPr/>
          <p:nvPr/>
        </p:nvSpPr>
        <p:spPr>
          <a:xfrm>
            <a:off x="5100000" y="224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1</a:t>
            </a:r>
          </a:p>
        </p:txBody>
      </p:sp>
      <p:sp>
        <p:nvSpPr>
          <p:cNvPr id="26" name="Rectangle 25"/>
          <p:cNvSpPr/>
          <p:nvPr/>
        </p:nvSpPr>
        <p:spPr>
          <a:xfrm>
            <a:off x="5700000" y="224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0</a:t>
            </a:r>
          </a:p>
        </p:txBody>
      </p:sp>
      <p:sp>
        <p:nvSpPr>
          <p:cNvPr id="27" name="Rectangle 26"/>
          <p:cNvSpPr/>
          <p:nvPr/>
        </p:nvSpPr>
        <p:spPr>
          <a:xfrm>
            <a:off x="6300000" y="224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0</a:t>
            </a:r>
          </a:p>
        </p:txBody>
      </p:sp>
      <p:sp>
        <p:nvSpPr>
          <p:cNvPr id="28" name="Rectangle 27"/>
          <p:cNvSpPr/>
          <p:nvPr/>
        </p:nvSpPr>
        <p:spPr>
          <a:xfrm>
            <a:off x="6900000" y="224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2</a:t>
            </a:r>
          </a:p>
        </p:txBody>
      </p:sp>
      <p:sp>
        <p:nvSpPr>
          <p:cNvPr id="29" name="Rectangle 28"/>
          <p:cNvSpPr/>
          <p:nvPr/>
        </p:nvSpPr>
        <p:spPr>
          <a:xfrm>
            <a:off x="7500000" y="224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1</a:t>
            </a:r>
          </a:p>
        </p:txBody>
      </p:sp>
      <p:sp>
        <p:nvSpPr>
          <p:cNvPr id="30" name="Rectangle 29"/>
          <p:cNvSpPr/>
          <p:nvPr/>
        </p:nvSpPr>
        <p:spPr>
          <a:xfrm>
            <a:off x="4350000" y="2520000"/>
            <a:ext cx="7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1" i="0">
                <a:solidFill>
                  <a:srgbClr val="000000"/>
                </a:solidFill>
                <a:latin typeface="Calibri"/>
              </a:rPr>
              <a:t>Hyo</a:t>
            </a:r>
          </a:p>
        </p:txBody>
      </p:sp>
      <p:sp>
        <p:nvSpPr>
          <p:cNvPr id="31" name="Rectangle 30"/>
          <p:cNvSpPr/>
          <p:nvPr/>
        </p:nvSpPr>
        <p:spPr>
          <a:xfrm>
            <a:off x="5100000" y="252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3</a:t>
            </a:r>
          </a:p>
        </p:txBody>
      </p:sp>
      <p:sp>
        <p:nvSpPr>
          <p:cNvPr id="32" name="Rectangle 31"/>
          <p:cNvSpPr/>
          <p:nvPr/>
        </p:nvSpPr>
        <p:spPr>
          <a:xfrm>
            <a:off x="5700000" y="252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0</a:t>
            </a:r>
          </a:p>
        </p:txBody>
      </p:sp>
      <p:sp>
        <p:nvSpPr>
          <p:cNvPr id="33" name="Rectangle 32"/>
          <p:cNvSpPr/>
          <p:nvPr/>
        </p:nvSpPr>
        <p:spPr>
          <a:xfrm>
            <a:off x="6300000" y="252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1</a:t>
            </a:r>
          </a:p>
        </p:txBody>
      </p:sp>
      <p:sp>
        <p:nvSpPr>
          <p:cNvPr id="34" name="Rectangle 33"/>
          <p:cNvSpPr/>
          <p:nvPr/>
        </p:nvSpPr>
        <p:spPr>
          <a:xfrm>
            <a:off x="6900000" y="252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4</a:t>
            </a:r>
          </a:p>
        </p:txBody>
      </p:sp>
      <p:sp>
        <p:nvSpPr>
          <p:cNvPr id="35" name="Rectangle 34"/>
          <p:cNvSpPr/>
          <p:nvPr/>
        </p:nvSpPr>
        <p:spPr>
          <a:xfrm>
            <a:off x="7500000" y="252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0</a:t>
            </a:r>
          </a:p>
        </p:txBody>
      </p:sp>
      <p:sp>
        <p:nvSpPr>
          <p:cNvPr id="36" name="Rectangle 35"/>
          <p:cNvSpPr/>
          <p:nvPr/>
        </p:nvSpPr>
        <p:spPr>
          <a:xfrm>
            <a:off x="4350000" y="2800000"/>
            <a:ext cx="7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1" i="0">
                <a:solidFill>
                  <a:srgbClr val="000000"/>
                </a:solidFill>
                <a:latin typeface="Calibri"/>
              </a:rPr>
              <a:t>Toby</a:t>
            </a:r>
          </a:p>
        </p:txBody>
      </p:sp>
      <p:sp>
        <p:nvSpPr>
          <p:cNvPr id="37" name="Rectangle 36"/>
          <p:cNvSpPr/>
          <p:nvPr/>
        </p:nvSpPr>
        <p:spPr>
          <a:xfrm>
            <a:off x="5100000" y="280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1</a:t>
            </a:r>
          </a:p>
        </p:txBody>
      </p:sp>
      <p:sp>
        <p:nvSpPr>
          <p:cNvPr id="38" name="Rectangle 37"/>
          <p:cNvSpPr/>
          <p:nvPr/>
        </p:nvSpPr>
        <p:spPr>
          <a:xfrm>
            <a:off x="5700000" y="280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0</a:t>
            </a:r>
          </a:p>
        </p:txBody>
      </p:sp>
      <p:sp>
        <p:nvSpPr>
          <p:cNvPr id="39" name="Rectangle 38"/>
          <p:cNvSpPr/>
          <p:nvPr/>
        </p:nvSpPr>
        <p:spPr>
          <a:xfrm>
            <a:off x="6300000" y="280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0</a:t>
            </a:r>
          </a:p>
        </p:txBody>
      </p:sp>
      <p:sp>
        <p:nvSpPr>
          <p:cNvPr id="40" name="Rectangle 39"/>
          <p:cNvSpPr/>
          <p:nvPr/>
        </p:nvSpPr>
        <p:spPr>
          <a:xfrm>
            <a:off x="6900000" y="280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1</a:t>
            </a:r>
          </a:p>
        </p:txBody>
      </p:sp>
      <p:sp>
        <p:nvSpPr>
          <p:cNvPr id="41" name="Rectangle 40"/>
          <p:cNvSpPr/>
          <p:nvPr/>
        </p:nvSpPr>
        <p:spPr>
          <a:xfrm>
            <a:off x="7500000" y="2800000"/>
            <a:ext cx="6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200" b="0" i="0">
                <a:solidFill>
                  <a:srgbClr val="000000"/>
                </a:solidFill>
                <a:latin typeface="Calibri"/>
              </a:rPr>
              <a:t>2</a:t>
            </a:r>
          </a:p>
        </p:txBody>
      </p:sp>
      <p:sp>
        <p:nvSpPr>
          <p:cNvPr id="42" name="Oval 41"/>
          <p:cNvSpPr/>
          <p:nvPr/>
        </p:nvSpPr>
        <p:spPr>
          <a:xfrm>
            <a:off x="5253000" y="1953000"/>
            <a:ext cx="294000" cy="2940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7053000" y="1673000"/>
            <a:ext cx="294000" cy="2940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Oval 43"/>
          <p:cNvSpPr/>
          <p:nvPr/>
        </p:nvSpPr>
        <p:spPr>
          <a:xfrm>
            <a:off x="7653000" y="2513000"/>
            <a:ext cx="294000" cy="294000"/>
          </a:xfrm>
          <a:prstGeom prst="ellipse">
            <a:avLst/>
          </a:prstGeom>
          <a:noFill/>
          <a:ln w="28575">
            <a:solidFill>
              <a:srgbClr val="002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3750000" y="3250000"/>
            <a:ext cx="5150000" cy="500000"/>
          </a:xfrm>
          <a:prstGeom prst="rect">
            <a:avLst/>
          </a:prstGeom>
          <a:noFill/>
        </p:spPr>
        <p:txBody>
          <a:bodyPr wrap="square" anchor="t" lIns="45720" rIns="45720">
            <a:spAutoFit/>
          </a:bodyPr>
          <a:lstStyle/>
          <a:p>
            <a:pPr algn="l"/>
            <a:r>
              <a:rPr sz="1100" b="0" i="0">
                <a:solidFill>
                  <a:srgbClr val="000000"/>
                </a:solidFill>
                <a:latin typeface="Calibri"/>
              </a:rPr>
              <a:t>The only zero in the Cut column is Ellie’s and the only zero in the Finish column is Ben’s, so Ellie – Cut and Ben – Finish.</a:t>
            </a:r>
          </a:p>
        </p:txBody>
      </p:sp>
      <p:sp>
        <p:nvSpPr>
          <p:cNvPr id="46" name="TextBox 45"/>
          <p:cNvSpPr txBox="1"/>
          <p:nvPr/>
        </p:nvSpPr>
        <p:spPr>
          <a:xfrm>
            <a:off x="3750000" y="3770000"/>
            <a:ext cx="5150000" cy="500000"/>
          </a:xfrm>
          <a:prstGeom prst="rect">
            <a:avLst/>
          </a:prstGeom>
          <a:noFill/>
        </p:spPr>
        <p:txBody>
          <a:bodyPr wrap="square" anchor="t" lIns="45720" rIns="45720">
            <a:spAutoFit/>
          </a:bodyPr>
          <a:lstStyle/>
          <a:p>
            <a:pPr algn="l"/>
            <a:r>
              <a:rPr sz="1100" b="0" i="0">
                <a:solidFill>
                  <a:srgbClr val="000000"/>
                </a:solidFill>
                <a:latin typeface="Calibri"/>
              </a:rPr>
              <a:t>This leaves Greg, Hyo and Toby to do Sew, Fill and Pack. The only person now able to do Pack is Hyo.</a:t>
            </a:r>
          </a:p>
        </p:txBody>
      </p:sp>
      <p:sp>
        <p:nvSpPr>
          <p:cNvPr id="47" name="TextBox 46"/>
          <p:cNvSpPr txBox="1"/>
          <p:nvPr/>
        </p:nvSpPr>
        <p:spPr>
          <a:xfrm>
            <a:off x="3750000" y="4290000"/>
            <a:ext cx="5150000" cy="500000"/>
          </a:xfrm>
          <a:prstGeom prst="rect">
            <a:avLst/>
          </a:prstGeom>
          <a:noFill/>
        </p:spPr>
        <p:txBody>
          <a:bodyPr wrap="square" anchor="t" lIns="45720" rIns="45720">
            <a:spAutoFit/>
          </a:bodyPr>
          <a:lstStyle/>
          <a:p>
            <a:pPr algn="l"/>
            <a:r>
              <a:rPr sz="1100" b="0" i="0">
                <a:solidFill>
                  <a:srgbClr val="000000"/>
                </a:solidFill>
                <a:latin typeface="Calibri"/>
              </a:rPr>
              <a:t>Greg and Toby must cover Sew and Fill, which both are able to do, giving two solutions:</a:t>
            </a:r>
          </a:p>
        </p:txBody>
      </p:sp>
      <p:sp>
        <p:nvSpPr>
          <p:cNvPr id="48" name="TextBox 47"/>
          <p:cNvSpPr txBox="1"/>
          <p:nvPr/>
        </p:nvSpPr>
        <p:spPr>
          <a:xfrm>
            <a:off x="3750000" y="4810000"/>
            <a:ext cx="5150000" cy="800000"/>
          </a:xfrm>
          <a:prstGeom prst="rect">
            <a:avLst/>
          </a:prstGeom>
          <a:noFill/>
        </p:spPr>
        <p:txBody>
          <a:bodyPr wrap="square" anchor="t" lIns="45720" rIns="45720">
            <a:spAutoFit/>
          </a:bodyPr>
          <a:lstStyle/>
          <a:p>
            <a:pPr algn="l"/>
            <a:r>
              <a:rPr sz="1100" b="0" i="0">
                <a:solidFill>
                  <a:srgbClr val="FF0000"/>
                </a:solidFill>
                <a:latin typeface="Calibri"/>
              </a:rPr>
              <a:t>Ben – Finish, Ellie – Cut, Greg – Fill, Hyo – Pack, Toby – Sew:  6 + 5 + 3 + 7 + 8 = 29</a:t>
            </a:r>
          </a:p>
          <a:p>
            <a:pPr algn="l"/>
            <a:r>
              <a:rPr sz="1100" b="0" i="0">
                <a:solidFill>
                  <a:srgbClr val="FF0000"/>
                </a:solidFill>
                <a:latin typeface="Calibri"/>
              </a:rPr>
              <a:t>Ben – Finish, Ellie – Cut, Greg – Sew, Hyo – Pack, Toby – Fill:  6 + 5 + 9 + 7 + 2 = 29</a:t>
            </a:r>
          </a:p>
        </p:txBody>
      </p:sp>
      <p:sp>
        <p:nvSpPr>
          <p:cNvPr id="49" name="TextBox 48"/>
          <p:cNvSpPr txBox="1"/>
          <p:nvPr/>
        </p:nvSpPr>
        <p:spPr>
          <a:xfrm>
            <a:off x="3750000" y="5660000"/>
            <a:ext cx="5150000" cy="300000"/>
          </a:xfrm>
          <a:prstGeom prst="rect">
            <a:avLst/>
          </a:prstGeom>
          <a:noFill/>
        </p:spPr>
        <p:txBody>
          <a:bodyPr wrap="square" anchor="t" lIns="45720" rIns="45720">
            <a:spAutoFit/>
          </a:bodyPr>
          <a:lstStyle/>
          <a:p>
            <a:pPr algn="l"/>
            <a:r>
              <a:rPr sz="1100" b="1" i="0">
                <a:solidFill>
                  <a:srgbClr val="000000"/>
                </a:solidFill>
                <a:latin typeface="Calibri"/>
              </a:rPr>
              <a:t>Both solutions have a total time of 29 minutes.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5" grpId="0" animBg="1"/>
      <p:bldP spid="44" grpId="0" animBg="1"/>
      <p:bldP spid="46" grpId="0" animBg="1"/>
      <p:bldP spid="47" grpId="0" animBg="1"/>
      <p:bldP spid="48" grpId="0" animBg="1"/>
      <p:bldP spid="49"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