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Transportation Problems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Decision 2 Chapter 1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1D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The stepping-stone method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Put +θ in the entering cell, then go round a cycle of used cells, alternately −θ and +θ, so that every row and column total stays the same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 any row or column there is only one increasing and one decreasing cell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Apart from the entering cell, only non-empty cells are used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θ = the smallest number in the decreasing (−θ) cells, so no entry goes negative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5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Example 2 has the costs and initial solution below (cost £9010). The most negative improvement index was −130, in cell BW. Obtain an improved solution and find the improved cost.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170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400000" y="170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" name="Rectangle 7"/>
          <p:cNvSpPr/>
          <p:nvPr/>
        </p:nvSpPr>
        <p:spPr>
          <a:xfrm>
            <a:off x="4760000" y="170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5120000" y="170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480000" y="170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5840000" y="170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800000" y="189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00000" y="189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4760000" y="189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120000" y="189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480000" y="189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5840000" y="189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800000" y="208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400000" y="208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4760000" y="208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120000" y="208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5480000" y="208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840000" y="208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800000" y="227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00000" y="227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4760000" y="227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120000" y="227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5480000" y="227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5840000" y="227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800000" y="246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400000" y="246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4760000" y="246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120000" y="246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480000" y="246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840000" y="246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340000" y="189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180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700000" y="189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060000" y="189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130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20000" y="189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290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340000" y="208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700000" y="208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250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060000" y="208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5420000" y="208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280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340000" y="227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240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00000" y="227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270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060000" y="227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420000" y="227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70000" y="170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6970000" y="170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330000" y="170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1" name="Rectangle 50"/>
          <p:cNvSpPr/>
          <p:nvPr/>
        </p:nvSpPr>
        <p:spPr>
          <a:xfrm>
            <a:off x="7690000" y="170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050000" y="170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410000" y="170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70000" y="189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970000" y="189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7330000" y="189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7" name="Rectangle 56"/>
          <p:cNvSpPr/>
          <p:nvPr/>
        </p:nvSpPr>
        <p:spPr>
          <a:xfrm>
            <a:off x="7690000" y="189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8050000" y="189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8410000" y="189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70000" y="208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970000" y="208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7330000" y="208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7690000" y="208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8050000" y="208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8410000" y="208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370000" y="227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7" name="Rectangle 66"/>
          <p:cNvSpPr/>
          <p:nvPr/>
        </p:nvSpPr>
        <p:spPr>
          <a:xfrm>
            <a:off x="6970000" y="227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7330000" y="227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7690000" y="227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8050000" y="227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1" name="Rectangle 70"/>
          <p:cNvSpPr/>
          <p:nvPr/>
        </p:nvSpPr>
        <p:spPr>
          <a:xfrm>
            <a:off x="8410000" y="227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370000" y="2460000"/>
            <a:ext cx="60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970000" y="246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4" name="Rectangle 73"/>
          <p:cNvSpPr/>
          <p:nvPr/>
        </p:nvSpPr>
        <p:spPr>
          <a:xfrm>
            <a:off x="7330000" y="246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5" name="Rectangle 74"/>
          <p:cNvSpPr/>
          <p:nvPr/>
        </p:nvSpPr>
        <p:spPr>
          <a:xfrm>
            <a:off x="7690000" y="246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050000" y="2460000"/>
            <a:ext cx="36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8410000" y="2460000"/>
            <a:ext cx="480000" cy="19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9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910000" y="189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7270000" y="189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270000" y="208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630000" y="208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7630000" y="227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7990000" y="2270000"/>
            <a:ext cx="480000" cy="19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9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4" name="Rectangle 83"/>
          <p:cNvSpPr/>
          <p:nvPr/>
        </p:nvSpPr>
        <p:spPr>
          <a:xfrm>
            <a:off x="4050000" y="285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85" name="Rectangle 84"/>
          <p:cNvSpPr/>
          <p:nvPr/>
        </p:nvSpPr>
        <p:spPr>
          <a:xfrm>
            <a:off x="4746000" y="28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6" name="Rectangle 85"/>
          <p:cNvSpPr/>
          <p:nvPr/>
        </p:nvSpPr>
        <p:spPr>
          <a:xfrm>
            <a:off x="5366000" y="28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7" name="Rectangle 86"/>
          <p:cNvSpPr/>
          <p:nvPr/>
        </p:nvSpPr>
        <p:spPr>
          <a:xfrm>
            <a:off x="5986000" y="28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88" name="Rectangle 87"/>
          <p:cNvSpPr/>
          <p:nvPr/>
        </p:nvSpPr>
        <p:spPr>
          <a:xfrm>
            <a:off x="6606000" y="28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89" name="Rectangle 88"/>
          <p:cNvSpPr/>
          <p:nvPr/>
        </p:nvSpPr>
        <p:spPr>
          <a:xfrm>
            <a:off x="7226000" y="285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90" name="Rectangle 89"/>
          <p:cNvSpPr/>
          <p:nvPr/>
        </p:nvSpPr>
        <p:spPr>
          <a:xfrm>
            <a:off x="4050000" y="311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91" name="Rectangle 90"/>
          <p:cNvSpPr/>
          <p:nvPr/>
        </p:nvSpPr>
        <p:spPr>
          <a:xfrm>
            <a:off x="4746000" y="31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2" name="Rectangle 91"/>
          <p:cNvSpPr/>
          <p:nvPr/>
        </p:nvSpPr>
        <p:spPr>
          <a:xfrm>
            <a:off x="5366000" y="31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3" name="Rectangle 92"/>
          <p:cNvSpPr/>
          <p:nvPr/>
        </p:nvSpPr>
        <p:spPr>
          <a:xfrm>
            <a:off x="5986000" y="31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4" name="Rectangle 93"/>
          <p:cNvSpPr/>
          <p:nvPr/>
        </p:nvSpPr>
        <p:spPr>
          <a:xfrm>
            <a:off x="6606000" y="31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5" name="Rectangle 94"/>
          <p:cNvSpPr/>
          <p:nvPr/>
        </p:nvSpPr>
        <p:spPr>
          <a:xfrm>
            <a:off x="7226000" y="311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96" name="Rectangle 95"/>
          <p:cNvSpPr/>
          <p:nvPr/>
        </p:nvSpPr>
        <p:spPr>
          <a:xfrm>
            <a:off x="4050000" y="337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97" name="Rectangle 96"/>
          <p:cNvSpPr/>
          <p:nvPr/>
        </p:nvSpPr>
        <p:spPr>
          <a:xfrm>
            <a:off x="4746000" y="33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8" name="Rectangle 97"/>
          <p:cNvSpPr/>
          <p:nvPr/>
        </p:nvSpPr>
        <p:spPr>
          <a:xfrm>
            <a:off x="5366000" y="33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99" name="Rectangle 98"/>
          <p:cNvSpPr/>
          <p:nvPr/>
        </p:nvSpPr>
        <p:spPr>
          <a:xfrm>
            <a:off x="5986000" y="33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0" name="Rectangle 99"/>
          <p:cNvSpPr/>
          <p:nvPr/>
        </p:nvSpPr>
        <p:spPr>
          <a:xfrm>
            <a:off x="6606000" y="33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1" name="Rectangle 100"/>
          <p:cNvSpPr/>
          <p:nvPr/>
        </p:nvSpPr>
        <p:spPr>
          <a:xfrm>
            <a:off x="7226000" y="337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4050000" y="363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03" name="Rectangle 102"/>
          <p:cNvSpPr/>
          <p:nvPr/>
        </p:nvSpPr>
        <p:spPr>
          <a:xfrm>
            <a:off x="4746000" y="36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4" name="Rectangle 103"/>
          <p:cNvSpPr/>
          <p:nvPr/>
        </p:nvSpPr>
        <p:spPr>
          <a:xfrm>
            <a:off x="5366000" y="36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5" name="Rectangle 104"/>
          <p:cNvSpPr/>
          <p:nvPr/>
        </p:nvSpPr>
        <p:spPr>
          <a:xfrm>
            <a:off x="5986000" y="36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6" name="Rectangle 105"/>
          <p:cNvSpPr/>
          <p:nvPr/>
        </p:nvSpPr>
        <p:spPr>
          <a:xfrm>
            <a:off x="6606000" y="36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07" name="Rectangle 106"/>
          <p:cNvSpPr/>
          <p:nvPr/>
        </p:nvSpPr>
        <p:spPr>
          <a:xfrm>
            <a:off x="7226000" y="363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4050000" y="389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109" name="Rectangle 108"/>
          <p:cNvSpPr/>
          <p:nvPr/>
        </p:nvSpPr>
        <p:spPr>
          <a:xfrm>
            <a:off x="4746000" y="38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10" name="Rectangle 109"/>
          <p:cNvSpPr/>
          <p:nvPr/>
        </p:nvSpPr>
        <p:spPr>
          <a:xfrm>
            <a:off x="5366000" y="38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111" name="Rectangle 110"/>
          <p:cNvSpPr/>
          <p:nvPr/>
        </p:nvSpPr>
        <p:spPr>
          <a:xfrm>
            <a:off x="5986000" y="38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12" name="Rectangle 111"/>
          <p:cNvSpPr/>
          <p:nvPr/>
        </p:nvSpPr>
        <p:spPr>
          <a:xfrm>
            <a:off x="6606000" y="38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13" name="Rectangle 112"/>
          <p:cNvSpPr/>
          <p:nvPr/>
        </p:nvSpPr>
        <p:spPr>
          <a:xfrm>
            <a:off x="7226000" y="389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114" name="TextBox 113"/>
          <p:cNvSpPr txBox="1"/>
          <p:nvPr/>
        </p:nvSpPr>
        <p:spPr>
          <a:xfrm>
            <a:off x="4746000" y="311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115" name="TextBox 114"/>
          <p:cNvSpPr txBox="1"/>
          <p:nvPr/>
        </p:nvSpPr>
        <p:spPr>
          <a:xfrm>
            <a:off x="5366000" y="311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5366000" y="33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5986000" y="33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5986000" y="363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6606000" y="363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120" name="TextBox 119"/>
          <p:cNvSpPr txBox="1"/>
          <p:nvPr/>
        </p:nvSpPr>
        <p:spPr>
          <a:xfrm>
            <a:off x="5025000" y="337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121" name="TextBox 120"/>
          <p:cNvSpPr txBox="1"/>
          <p:nvPr/>
        </p:nvSpPr>
        <p:spPr>
          <a:xfrm>
            <a:off x="3750000" y="4210000"/>
            <a:ext cx="48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BW is the entering cell: +θ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5025000" y="311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3750000" y="4440000"/>
            <a:ext cx="48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Keep the demand at W correct: AW −θ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5645000" y="311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3750000" y="4670000"/>
            <a:ext cx="48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Keep the stock at A correct: AX +θ</a:t>
            </a:r>
          </a:p>
        </p:txBody>
      </p:sp>
      <p:sp>
        <p:nvSpPr>
          <p:cNvPr id="126" name="TextBox 125"/>
          <p:cNvSpPr txBox="1"/>
          <p:nvPr/>
        </p:nvSpPr>
        <p:spPr>
          <a:xfrm>
            <a:off x="5645000" y="337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127" name="TextBox 126"/>
          <p:cNvSpPr txBox="1"/>
          <p:nvPr/>
        </p:nvSpPr>
        <p:spPr>
          <a:xfrm>
            <a:off x="3750000" y="4900000"/>
            <a:ext cx="485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Keep the demand at X correct: BX −θ (this also keeps the stock at B correct)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3750000" y="5190000"/>
            <a:ext cx="51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Decreasing cells: AW (11), BX (12). The largest θ that keeps every entry ≥ 0 is θ = 11</a:t>
            </a:r>
          </a:p>
        </p:txBody>
      </p:sp>
      <p:sp>
        <p:nvSpPr>
          <p:cNvPr id="129" name="Oval 128"/>
          <p:cNvSpPr/>
          <p:nvPr/>
        </p:nvSpPr>
        <p:spPr>
          <a:xfrm>
            <a:off x="4731000" y="3095000"/>
            <a:ext cx="650000" cy="29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0" name="TextBox 129"/>
          <p:cNvSpPr txBox="1"/>
          <p:nvPr/>
        </p:nvSpPr>
        <p:spPr>
          <a:xfrm>
            <a:off x="3750000" y="5620000"/>
            <a:ext cx="51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AW goes to 0: it is the exiting cell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21" grpId="0" animBg="1"/>
      <p:bldP spid="122" grpId="0" animBg="1"/>
      <p:bldP spid="123" grpId="0" animBg="1"/>
      <p:bldP spid="124" grpId="0" animBg="1"/>
      <p:bldP spid="125" grpId="0" animBg="1"/>
      <p:bldP spid="126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Entering and exiting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cell reduced to 0 is the exiting cell: leave it blank (do not write 0)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two cells reduce to 0, choose one to exit and leave 0 in the other: the solution must still have n + m − 1 entries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New cost = old cost + improvement index × 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Repeat (shadow costs, improvement indices, stepping-stone) until no improvement index is negative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Replace θ by 11 in the table:</a:t>
            </a:r>
          </a:p>
        </p:txBody>
      </p:sp>
      <p:sp>
        <p:nvSpPr>
          <p:cNvPr id="6" name="Rectangle 5"/>
          <p:cNvSpPr/>
          <p:nvPr/>
        </p:nvSpPr>
        <p:spPr>
          <a:xfrm>
            <a:off x="4050000" y="135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746000" y="135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" name="Rectangle 7"/>
          <p:cNvSpPr/>
          <p:nvPr/>
        </p:nvSpPr>
        <p:spPr>
          <a:xfrm>
            <a:off x="5496000" y="135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6246000" y="135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996000" y="135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746000" y="1350000"/>
            <a:ext cx="87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050000" y="161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746000" y="161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496000" y="161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246000" y="161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996000" y="161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7746000" y="1610000"/>
            <a:ext cx="87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50000" y="187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746000" y="187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496000" y="187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6246000" y="187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996000" y="187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7746000" y="1870000"/>
            <a:ext cx="87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050000" y="213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746000" y="213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496000" y="213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6246000" y="213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996000" y="213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7746000" y="2130000"/>
            <a:ext cx="87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050000" y="239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746000" y="239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96000" y="239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246000" y="239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996000" y="2390000"/>
            <a:ext cx="75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746000" y="2390000"/>
            <a:ext cx="87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686000" y="1870000"/>
            <a:ext cx="87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686000" y="1610000"/>
            <a:ext cx="87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11 − 11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436000" y="1610000"/>
            <a:ext cx="87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+ 11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436000" y="1870000"/>
            <a:ext cx="87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12 − 11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86000" y="1870000"/>
            <a:ext cx="87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86000" y="2130000"/>
            <a:ext cx="87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936000" y="2130000"/>
            <a:ext cx="87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50000" y="275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This gives the improved solution:</a:t>
            </a:r>
          </a:p>
        </p:txBody>
      </p:sp>
      <p:sp>
        <p:nvSpPr>
          <p:cNvPr id="44" name="Rectangle 43"/>
          <p:cNvSpPr/>
          <p:nvPr/>
        </p:nvSpPr>
        <p:spPr>
          <a:xfrm>
            <a:off x="4050000" y="310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Rectangle 44"/>
          <p:cNvSpPr/>
          <p:nvPr/>
        </p:nvSpPr>
        <p:spPr>
          <a:xfrm>
            <a:off x="4746000" y="31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46" name="Rectangle 45"/>
          <p:cNvSpPr/>
          <p:nvPr/>
        </p:nvSpPr>
        <p:spPr>
          <a:xfrm>
            <a:off x="5346000" y="31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7" name="Rectangle 46"/>
          <p:cNvSpPr/>
          <p:nvPr/>
        </p:nvSpPr>
        <p:spPr>
          <a:xfrm>
            <a:off x="5946000" y="31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546000" y="310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49" name="Rectangle 48"/>
          <p:cNvSpPr/>
          <p:nvPr/>
        </p:nvSpPr>
        <p:spPr>
          <a:xfrm>
            <a:off x="7146000" y="3100000"/>
            <a:ext cx="7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50" name="Rectangle 49"/>
          <p:cNvSpPr/>
          <p:nvPr/>
        </p:nvSpPr>
        <p:spPr>
          <a:xfrm>
            <a:off x="4050000" y="336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1" name="Rectangle 50"/>
          <p:cNvSpPr/>
          <p:nvPr/>
        </p:nvSpPr>
        <p:spPr>
          <a:xfrm>
            <a:off x="4746000" y="33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5346000" y="33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5946000" y="33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6546000" y="336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7146000" y="3360000"/>
            <a:ext cx="7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56" name="Rectangle 55"/>
          <p:cNvSpPr/>
          <p:nvPr/>
        </p:nvSpPr>
        <p:spPr>
          <a:xfrm>
            <a:off x="4050000" y="362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746000" y="36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5346000" y="36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5946000" y="36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6546000" y="362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7146000" y="3620000"/>
            <a:ext cx="7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050000" y="388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746000" y="388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5346000" y="388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5946000" y="388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6546000" y="388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7146000" y="3880000"/>
            <a:ext cx="7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050000" y="414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69" name="Rectangle 68"/>
          <p:cNvSpPr/>
          <p:nvPr/>
        </p:nvSpPr>
        <p:spPr>
          <a:xfrm>
            <a:off x="4746000" y="414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346000" y="414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71" name="Rectangle 70"/>
          <p:cNvSpPr/>
          <p:nvPr/>
        </p:nvSpPr>
        <p:spPr>
          <a:xfrm>
            <a:off x="5946000" y="414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546000" y="4140000"/>
            <a:ext cx="60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7146000" y="4140000"/>
            <a:ext cx="7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286000" y="3360000"/>
            <a:ext cx="7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4686000" y="3620000"/>
            <a:ext cx="7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286000" y="3620000"/>
            <a:ext cx="7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886000" y="3620000"/>
            <a:ext cx="7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886000" y="3880000"/>
            <a:ext cx="7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486000" y="3880000"/>
            <a:ext cx="72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3750000" y="450000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Cost = (14 × 110) + (11 × 190) + (1 × 250)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3750000" y="473574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 + (4 × 150) + (10 × 190) + (10 × 120)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3750000" y="497148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  = £7580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3750000" y="520722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Check: new cost = old cost + improvement index × θ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3750000" y="541296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         = 9010 + (−130) × 11 = 7580 ✓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3750000" y="5648700"/>
            <a:ext cx="5150000" cy="3886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AW is now empty (the exiting cell): leave it blank, not 0. There are still 3 + 4 − 1 = 6 entries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Each iteration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find the shadow costs from the used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find the improvement indices of the empty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if one is negative, the most negative is the entering cell: apply the stepping-stone method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  if none is negative, the solution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Find an optimal solution for Example 10.   Second iteration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62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" name="Rectangle 7"/>
          <p:cNvSpPr/>
          <p:nvPr/>
        </p:nvSpPr>
        <p:spPr>
          <a:xfrm>
            <a:off x="504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546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8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2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04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46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88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42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2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04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46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88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2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2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04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46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588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8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98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250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0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40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82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56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5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Shadow costs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0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722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4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06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48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2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764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806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848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68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22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6" name="Rectangle 45"/>
          <p:cNvSpPr/>
          <p:nvPr/>
        </p:nvSpPr>
        <p:spPr>
          <a:xfrm>
            <a:off x="764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806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848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68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22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764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806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848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4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50000" y="28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Set S(A) = 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98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750000" y="30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AX: D(X) = 110 − 0 = 110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4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140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750000" y="32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BX: S(B) = 250 − 110 = 140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456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50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50000" y="34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BW: D(W) = 190 − 140 = 50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40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750000" y="36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BY: D(Y) = 150 − 140 = 10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64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180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750000" y="38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CY: S(C) = 190 − 10 = 180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582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−60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750000" y="40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CZ: D(Z) = 120 − 180 = −60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24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24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140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24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180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16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50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58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110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00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42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−60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58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16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758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00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00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42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16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130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50000" y="28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AW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180 − 0 − 50 = 130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00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50000" y="30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AY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130 − 0 − 10 = 120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42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350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350000" y="32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AZ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290 − 0 − (−60) = 350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842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350000" y="34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BZ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280 − 140 − (−60) = 200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16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350000" y="36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CW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240 − 180 − 50 = 10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58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−20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350000" y="38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CX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270 − 180 − 110 = −20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750000" y="434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most negative improvement index is −20, so CX is the entering cell</a:t>
            </a:r>
          </a:p>
        </p:txBody>
      </p:sp>
      <p:sp>
        <p:nvSpPr>
          <p:cNvPr id="94" name="Oval 93"/>
          <p:cNvSpPr/>
          <p:nvPr/>
        </p:nvSpPr>
        <p:spPr>
          <a:xfrm>
            <a:off x="7625000" y="2535000"/>
            <a:ext cx="45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Entering and exiting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cell reduced to 0 is the exiting cell: leave it blank (do not write 0)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two cells reduce to 0, choose one to exit and leave 0 in the other: the solution must still have n + m − 1 entries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New cost = old cost + improvement index × 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Repeat (shadow costs, improvement indices, stepping-stone) until no improvement index is negative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Second iteration: stepping-stone with CX entering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0000" y="135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64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" name="Rectangle 7"/>
          <p:cNvSpPr/>
          <p:nvPr/>
        </p:nvSpPr>
        <p:spPr>
          <a:xfrm>
            <a:off x="526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588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0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126000" y="135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2" name="Rectangle 11"/>
          <p:cNvSpPr/>
          <p:nvPr/>
        </p:nvSpPr>
        <p:spPr>
          <a:xfrm>
            <a:off x="3950000" y="161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64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26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88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650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7126000" y="161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950000" y="187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4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26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88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Rectangle 21"/>
          <p:cNvSpPr/>
          <p:nvPr/>
        </p:nvSpPr>
        <p:spPr>
          <a:xfrm>
            <a:off x="650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7126000" y="187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950000" y="213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64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Rectangle 25"/>
          <p:cNvSpPr/>
          <p:nvPr/>
        </p:nvSpPr>
        <p:spPr>
          <a:xfrm>
            <a:off x="526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7" name="Rectangle 26"/>
          <p:cNvSpPr/>
          <p:nvPr/>
        </p:nvSpPr>
        <p:spPr>
          <a:xfrm>
            <a:off x="588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8" name="Rectangle 27"/>
          <p:cNvSpPr/>
          <p:nvPr/>
        </p:nvSpPr>
        <p:spPr>
          <a:xfrm>
            <a:off x="650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9" name="Rectangle 28"/>
          <p:cNvSpPr/>
          <p:nvPr/>
        </p:nvSpPr>
        <p:spPr>
          <a:xfrm>
            <a:off x="7126000" y="213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950000" y="239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31" name="Rectangle 30"/>
          <p:cNvSpPr/>
          <p:nvPr/>
        </p:nvSpPr>
        <p:spPr>
          <a:xfrm>
            <a:off x="464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26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33" name="Rectangle 32"/>
          <p:cNvSpPr/>
          <p:nvPr/>
        </p:nvSpPr>
        <p:spPr>
          <a:xfrm>
            <a:off x="588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50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126000" y="239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266000" y="161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266000" y="18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886000" y="18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886000" y="213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506000" y="213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46000" y="18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45000" y="213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50000" y="271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CX is the entering cell: +θ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545000" y="187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50000" y="292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demand at X correct: BX −θ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65000" y="187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50000" y="313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stock at B correct: BY +θ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165000" y="213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50000" y="334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demand at Y correct: CY −θ (this also keeps the stock at C correct)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50000" y="3590000"/>
            <a:ext cx="51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Decreasing cells: BX (1), CY (10). The largest θ that keeps every entry ≥ 0 is θ = 1</a:t>
            </a:r>
          </a:p>
        </p:txBody>
      </p:sp>
      <p:sp>
        <p:nvSpPr>
          <p:cNvPr id="51" name="Oval 50"/>
          <p:cNvSpPr/>
          <p:nvPr/>
        </p:nvSpPr>
        <p:spPr>
          <a:xfrm>
            <a:off x="5251000" y="1855000"/>
            <a:ext cx="650000" cy="29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3750000" y="4020000"/>
            <a:ext cx="51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BX goes to 0: it is the exiting cell</a:t>
            </a:r>
          </a:p>
        </p:txBody>
      </p:sp>
      <p:sp>
        <p:nvSpPr>
          <p:cNvPr id="53" name="Rectangle 52"/>
          <p:cNvSpPr/>
          <p:nvPr/>
        </p:nvSpPr>
        <p:spPr>
          <a:xfrm>
            <a:off x="3950000" y="451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4646000" y="45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55" name="Rectangle 54"/>
          <p:cNvSpPr/>
          <p:nvPr/>
        </p:nvSpPr>
        <p:spPr>
          <a:xfrm>
            <a:off x="5126000" y="45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6" name="Rectangle 55"/>
          <p:cNvSpPr/>
          <p:nvPr/>
        </p:nvSpPr>
        <p:spPr>
          <a:xfrm>
            <a:off x="5606000" y="45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086000" y="45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8" name="Rectangle 57"/>
          <p:cNvSpPr/>
          <p:nvPr/>
        </p:nvSpPr>
        <p:spPr>
          <a:xfrm>
            <a:off x="6566000" y="451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950000" y="475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60" name="Rectangle 59"/>
          <p:cNvSpPr/>
          <p:nvPr/>
        </p:nvSpPr>
        <p:spPr>
          <a:xfrm>
            <a:off x="4646000" y="47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5126000" y="47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2" name="Rectangle 61"/>
          <p:cNvSpPr/>
          <p:nvPr/>
        </p:nvSpPr>
        <p:spPr>
          <a:xfrm>
            <a:off x="5606000" y="47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6086000" y="47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6566000" y="475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5" name="Rectangle 64"/>
          <p:cNvSpPr/>
          <p:nvPr/>
        </p:nvSpPr>
        <p:spPr>
          <a:xfrm>
            <a:off x="3950000" y="499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6" name="Rectangle 65"/>
          <p:cNvSpPr/>
          <p:nvPr/>
        </p:nvSpPr>
        <p:spPr>
          <a:xfrm>
            <a:off x="4646000" y="49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7" name="Rectangle 66"/>
          <p:cNvSpPr/>
          <p:nvPr/>
        </p:nvSpPr>
        <p:spPr>
          <a:xfrm>
            <a:off x="5126000" y="49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5606000" y="49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6086000" y="49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6566000" y="499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16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50000" y="523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646000" y="52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3" name="Rectangle 72"/>
          <p:cNvSpPr/>
          <p:nvPr/>
        </p:nvSpPr>
        <p:spPr>
          <a:xfrm>
            <a:off x="5126000" y="52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4" name="Rectangle 73"/>
          <p:cNvSpPr/>
          <p:nvPr/>
        </p:nvSpPr>
        <p:spPr>
          <a:xfrm>
            <a:off x="5606000" y="52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5" name="Rectangle 74"/>
          <p:cNvSpPr/>
          <p:nvPr/>
        </p:nvSpPr>
        <p:spPr>
          <a:xfrm>
            <a:off x="6086000" y="52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6" name="Rectangle 75"/>
          <p:cNvSpPr/>
          <p:nvPr/>
        </p:nvSpPr>
        <p:spPr>
          <a:xfrm>
            <a:off x="6566000" y="523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950000" y="547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8" name="Rectangle 77"/>
          <p:cNvSpPr/>
          <p:nvPr/>
        </p:nvSpPr>
        <p:spPr>
          <a:xfrm>
            <a:off x="4646000" y="54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9" name="Rectangle 78"/>
          <p:cNvSpPr/>
          <p:nvPr/>
        </p:nvSpPr>
        <p:spPr>
          <a:xfrm>
            <a:off x="5126000" y="54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15</a:t>
            </a:r>
          </a:p>
        </p:txBody>
      </p:sp>
      <p:sp>
        <p:nvSpPr>
          <p:cNvPr id="80" name="Rectangle 79"/>
          <p:cNvSpPr/>
          <p:nvPr/>
        </p:nvSpPr>
        <p:spPr>
          <a:xfrm>
            <a:off x="5606000" y="54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086000" y="54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2" name="Rectangle 81"/>
          <p:cNvSpPr/>
          <p:nvPr/>
        </p:nvSpPr>
        <p:spPr>
          <a:xfrm>
            <a:off x="6566000" y="547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50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5066000" y="475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4586000" y="499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5546000" y="499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5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5066000" y="523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5546000" y="523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9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026000" y="523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7286000" y="4510000"/>
            <a:ext cx="1614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Cost = 7580 + (−20) × 1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286000" y="4728595"/>
            <a:ext cx="1614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  = £7560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</p:bld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Each iteration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find the shadow costs from the used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find the improvement indices of the empty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if one is negative, the most negative is the entering cell: apply the stepping-stone method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  if none is negative, the solution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Third iteration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62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8" name="Rectangle 7"/>
          <p:cNvSpPr/>
          <p:nvPr/>
        </p:nvSpPr>
        <p:spPr>
          <a:xfrm>
            <a:off x="504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9" name="Rectangle 8"/>
          <p:cNvSpPr/>
          <p:nvPr/>
        </p:nvSpPr>
        <p:spPr>
          <a:xfrm>
            <a:off x="546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10" name="Rectangle 9"/>
          <p:cNvSpPr/>
          <p:nvPr/>
        </p:nvSpPr>
        <p:spPr>
          <a:xfrm>
            <a:off x="588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2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04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46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88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42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2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04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46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88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42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2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04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46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588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98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540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150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40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82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120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6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190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98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270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375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Shadow costs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35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</p:txBody>
      </p:sp>
      <p:sp>
        <p:nvSpPr>
          <p:cNvPr id="34" name="Rectangle 33"/>
          <p:cNvSpPr/>
          <p:nvPr/>
        </p:nvSpPr>
        <p:spPr>
          <a:xfrm>
            <a:off x="680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722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W</a:t>
            </a:r>
          </a:p>
        </p:txBody>
      </p:sp>
      <p:sp>
        <p:nvSpPr>
          <p:cNvPr id="36" name="Rectangle 35"/>
          <p:cNvSpPr/>
          <p:nvPr/>
        </p:nvSpPr>
        <p:spPr>
          <a:xfrm>
            <a:off x="764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06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8" name="Rectangle 37"/>
          <p:cNvSpPr/>
          <p:nvPr/>
        </p:nvSpPr>
        <p:spPr>
          <a:xfrm>
            <a:off x="848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8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0" name="Rectangle 39"/>
          <p:cNvSpPr/>
          <p:nvPr/>
        </p:nvSpPr>
        <p:spPr>
          <a:xfrm>
            <a:off x="722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764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806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848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68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45" name="Rectangle 44"/>
          <p:cNvSpPr/>
          <p:nvPr/>
        </p:nvSpPr>
        <p:spPr>
          <a:xfrm>
            <a:off x="722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6" name="Rectangle 45"/>
          <p:cNvSpPr/>
          <p:nvPr/>
        </p:nvSpPr>
        <p:spPr>
          <a:xfrm>
            <a:off x="764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7" name="Rectangle 46"/>
          <p:cNvSpPr/>
          <p:nvPr/>
        </p:nvSpPr>
        <p:spPr>
          <a:xfrm>
            <a:off x="806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848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68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0" name="Rectangle 49"/>
          <p:cNvSpPr/>
          <p:nvPr/>
        </p:nvSpPr>
        <p:spPr>
          <a:xfrm>
            <a:off x="722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1" name="Rectangle 50"/>
          <p:cNvSpPr/>
          <p:nvPr/>
        </p:nvSpPr>
        <p:spPr>
          <a:xfrm>
            <a:off x="764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806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848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64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750000" y="28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Set S(A) = 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498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3750000" y="30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AX: D(X) = 110 − 0 = 110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64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160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3750000" y="32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CX: S(C) = 270 − 110 = 160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540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3750000" y="34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CY: D(Y) = 190 − 160 = 30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582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−40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3750000" y="36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CZ: D(Z) = 120 − 160 = −40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64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120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3750000" y="38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BY: S(B) = 150 − 30 = 120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56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70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3750000" y="4060000"/>
            <a:ext cx="260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BW: D(W) = 190 − 120 = 70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24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24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120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24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160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16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70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758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110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800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30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8420000" y="1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−40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758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16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800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758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800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42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716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110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350000" y="28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AW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180 − 0 − 70 = 110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800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100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6350000" y="30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AY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130 − 0 − 30 = 100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842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330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6350000" y="32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AZ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290 − 0 − (−40) = 330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758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6350000" y="34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BX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250 − 120 − 110 = 20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42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200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6350000" y="36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BZ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280 − 120 − (−40) = 200</a:t>
            </a:r>
          </a:p>
        </p:txBody>
      </p:sp>
      <p:sp>
        <p:nvSpPr>
          <p:cNvPr id="91" name="TextBox 90"/>
          <p:cNvSpPr txBox="1"/>
          <p:nvPr/>
        </p:nvSpPr>
        <p:spPr>
          <a:xfrm>
            <a:off x="716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6350000" y="3860000"/>
            <a:ext cx="255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CW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240 − 160 − 70 = 10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3750000" y="434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There are no negative improvement indices, so this solution is optimal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3750000" y="494000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Send 14 units A to X,  11 units B to W,  5 units B to Y,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3750000" y="514574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1 unit C to X,  9 units C to Y,  10 units C to Z</a:t>
            </a:r>
          </a:p>
        </p:txBody>
      </p:sp>
      <p:sp>
        <p:nvSpPr>
          <p:cNvPr id="96" name="TextBox 95"/>
          <p:cNvSpPr txBox="1"/>
          <p:nvPr/>
        </p:nvSpPr>
        <p:spPr>
          <a:xfrm>
            <a:off x="3750000" y="535148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Total cost £7560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</p:bld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Each iteration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find the shadow costs from the used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find the improvement indices of the empty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if one is negative, the most negative is the entering cell: apply the stepping-stone method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  if none is negative, the solution is optimal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Some stepping-stone routes are not rectangles, and some θ values are not immediately apparent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1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The table shows the unit cost, in pounds, of transporting goods from each of three warehouses A, B and C to each of three supermarkets X, Y and Z, the stock at each warehouse and the demand at each supermarket. Solve the transportation problem. Use the north-west corner method to obtain an initial solution. You must state your shadow costs, improvement indices, stepping-stone routes, θ values, entering cells and exiting cells. You must state the initial cost and the improved cost after each iteration.</a:t>
            </a:r>
          </a:p>
        </p:txBody>
      </p:sp>
      <p:sp>
        <p:nvSpPr>
          <p:cNvPr id="6" name="Rectangle 5"/>
          <p:cNvSpPr/>
          <p:nvPr/>
        </p:nvSpPr>
        <p:spPr>
          <a:xfrm>
            <a:off x="3800000" y="25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500000" y="2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4930000" y="2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5360000" y="2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5790000" y="250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800000" y="27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500000" y="27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4930000" y="27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360000" y="27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5790000" y="275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800000" y="30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500000" y="30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4930000" y="30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360000" y="30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790000" y="300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800000" y="32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500000" y="32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4930000" y="32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360000" y="32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5790000" y="325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800000" y="35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500000" y="3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4930000" y="3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360000" y="3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790000" y="350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440000" y="27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870000" y="27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300000" y="27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28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4440000" y="300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870000" y="300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300000" y="300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440000" y="32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870000" y="32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5300000" y="32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400000" y="2250000"/>
            <a:ext cx="2400000" cy="2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Initial solution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400000" y="25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2" name="Rectangle 41"/>
          <p:cNvSpPr/>
          <p:nvPr/>
        </p:nvSpPr>
        <p:spPr>
          <a:xfrm>
            <a:off x="7100000" y="2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530000" y="2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44" name="Rectangle 43"/>
          <p:cNvSpPr/>
          <p:nvPr/>
        </p:nvSpPr>
        <p:spPr>
          <a:xfrm>
            <a:off x="7960000" y="2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390000" y="250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46" name="Rectangle 45"/>
          <p:cNvSpPr/>
          <p:nvPr/>
        </p:nvSpPr>
        <p:spPr>
          <a:xfrm>
            <a:off x="6400000" y="27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100000" y="27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7530000" y="27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9" name="Rectangle 48"/>
          <p:cNvSpPr/>
          <p:nvPr/>
        </p:nvSpPr>
        <p:spPr>
          <a:xfrm>
            <a:off x="7960000" y="27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0" name="Rectangle 49"/>
          <p:cNvSpPr/>
          <p:nvPr/>
        </p:nvSpPr>
        <p:spPr>
          <a:xfrm>
            <a:off x="8390000" y="275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400000" y="30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2" name="Rectangle 51"/>
          <p:cNvSpPr/>
          <p:nvPr/>
        </p:nvSpPr>
        <p:spPr>
          <a:xfrm>
            <a:off x="7100000" y="30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3" name="Rectangle 52"/>
          <p:cNvSpPr/>
          <p:nvPr/>
        </p:nvSpPr>
        <p:spPr>
          <a:xfrm>
            <a:off x="7530000" y="30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7960000" y="30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8390000" y="300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56" name="Rectangle 55"/>
          <p:cNvSpPr/>
          <p:nvPr/>
        </p:nvSpPr>
        <p:spPr>
          <a:xfrm>
            <a:off x="6400000" y="325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57" name="Rectangle 56"/>
          <p:cNvSpPr/>
          <p:nvPr/>
        </p:nvSpPr>
        <p:spPr>
          <a:xfrm>
            <a:off x="7100000" y="32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7530000" y="32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7960000" y="325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8390000" y="325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61" name="Rectangle 60"/>
          <p:cNvSpPr/>
          <p:nvPr/>
        </p:nvSpPr>
        <p:spPr>
          <a:xfrm>
            <a:off x="6400000" y="3500000"/>
            <a:ext cx="7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62" name="Rectangle 61"/>
          <p:cNvSpPr/>
          <p:nvPr/>
        </p:nvSpPr>
        <p:spPr>
          <a:xfrm>
            <a:off x="7100000" y="3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3" name="Rectangle 62"/>
          <p:cNvSpPr/>
          <p:nvPr/>
        </p:nvSpPr>
        <p:spPr>
          <a:xfrm>
            <a:off x="7530000" y="3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64" name="Rectangle 63"/>
          <p:cNvSpPr/>
          <p:nvPr/>
        </p:nvSpPr>
        <p:spPr>
          <a:xfrm>
            <a:off x="7960000" y="3500000"/>
            <a:ext cx="43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390000" y="3500000"/>
            <a:ext cx="55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3750000" y="383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Supply = demand = 36, so no dummy is needed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040000" y="27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470000" y="27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7470000" y="300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900000" y="300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7900000" y="3250000"/>
            <a:ext cx="55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3750000" y="417000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Cost = (10 × 24) + (3 × 22) + (10 × 26) + (1 × 14) + (12 × 20)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3750000" y="4405740"/>
            <a:ext cx="5150000" cy="2057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       = £820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</p:bld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Each iteration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find the shadow costs from the used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find the improvement indices of the empty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if one is negative, the most negative is the entering cell: apply the stepping-stone method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  if none is negative, the solution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First iteration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6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1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56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51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6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42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1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56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42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1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6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6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6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06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6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56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5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Shadow costs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2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70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2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75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80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662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75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80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662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75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80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4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50000" y="28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Set S(A) = 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5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30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AX: D(X) = 24 − 0 = 24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0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50000" y="32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AY: D(Y) = 22 − 0 = 22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364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50000" y="34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BY: S(B) = 26 − 22 = 4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50000" y="36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BZ: D(Z) = 14 − 4 = 10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64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50000" y="38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CZ: S(C) = 20 − 10 = 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6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6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06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9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24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4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9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4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4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9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9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79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70000" y="28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AZ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28 − 0 − 10 = 18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9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−2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170000" y="30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BX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26 − 4 − 24 = −2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9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−14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0000" y="32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CX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20 − 10 − 24 = −14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4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−10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70000" y="34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CY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22 − 10 − 22 = −10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750000" y="414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most negative improvement index is −14, so CX is the entering cell</a:t>
            </a:r>
          </a:p>
        </p:txBody>
      </p:sp>
      <p:sp>
        <p:nvSpPr>
          <p:cNvPr id="77" name="Oval 76"/>
          <p:cNvSpPr/>
          <p:nvPr/>
        </p:nvSpPr>
        <p:spPr>
          <a:xfrm>
            <a:off x="7025000" y="2535000"/>
            <a:ext cx="53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Entering and exiting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The cell reduced to 0 is the exiting cell: leave it blank (do not write 0)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If two cells reduce to 0, choose one to exit and leave 0 in the other: the solution must still have n + m − 1 entries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New cost = old cost + improvement index × θ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Repeat (shadow costs, improvement indices, stepping-stone) until no improvement index is negative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First iteration: stepping-stone with CX entering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0000" y="135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64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26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588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06000" y="135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50000" y="161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4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26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88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506000" y="161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50000" y="187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4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26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88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506000" y="187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50000" y="213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4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26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88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506000" y="213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50000" y="239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4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26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8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06000" y="239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646000" y="161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66000" y="161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266000" y="18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86000" y="18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86000" y="213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925000" y="213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50000" y="271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CX is the entering cell: +θ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925000" y="161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50000" y="292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demand at X correct: AX −θ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545000" y="161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50000" y="313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stock at A correct: AY +θ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545000" y="187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50000" y="334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demand at Y correct: BY −θ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165000" y="187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750000" y="355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stock at B correct: BZ +θ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6165000" y="213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750000" y="376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demand at Z correct: CZ −θ (this also keeps the stock at C correct)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4010000"/>
            <a:ext cx="51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Decreasing cells: AX (10), BY (10), CZ (12). The largest θ that keeps every entry ≥ 0 is θ = 10</a:t>
            </a:r>
          </a:p>
        </p:txBody>
      </p:sp>
      <p:sp>
        <p:nvSpPr>
          <p:cNvPr id="49" name="Oval 48"/>
          <p:cNvSpPr/>
          <p:nvPr/>
        </p:nvSpPr>
        <p:spPr>
          <a:xfrm>
            <a:off x="4631000" y="1595000"/>
            <a:ext cx="650000" cy="29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3750000" y="4440000"/>
            <a:ext cx="51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AX goes to 0: it is the exiting cell (AX and BY both reach 0: choose AX)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950000" y="493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2" name="Rectangle 51"/>
          <p:cNvSpPr/>
          <p:nvPr/>
        </p:nvSpPr>
        <p:spPr>
          <a:xfrm>
            <a:off x="4646000" y="49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53" name="Rectangle 52"/>
          <p:cNvSpPr/>
          <p:nvPr/>
        </p:nvSpPr>
        <p:spPr>
          <a:xfrm>
            <a:off x="5126000" y="49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4" name="Rectangle 53"/>
          <p:cNvSpPr/>
          <p:nvPr/>
        </p:nvSpPr>
        <p:spPr>
          <a:xfrm>
            <a:off x="5606000" y="49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086000" y="493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950000" y="517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7" name="Rectangle 56"/>
          <p:cNvSpPr/>
          <p:nvPr/>
        </p:nvSpPr>
        <p:spPr>
          <a:xfrm>
            <a:off x="4646000" y="51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8" name="Rectangle 57"/>
          <p:cNvSpPr/>
          <p:nvPr/>
        </p:nvSpPr>
        <p:spPr>
          <a:xfrm>
            <a:off x="5126000" y="51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5606000" y="51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6086000" y="517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61" name="Rectangle 60"/>
          <p:cNvSpPr/>
          <p:nvPr/>
        </p:nvSpPr>
        <p:spPr>
          <a:xfrm>
            <a:off x="3950000" y="541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62" name="Rectangle 61"/>
          <p:cNvSpPr/>
          <p:nvPr/>
        </p:nvSpPr>
        <p:spPr>
          <a:xfrm>
            <a:off x="4646000" y="54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3" name="Rectangle 62"/>
          <p:cNvSpPr/>
          <p:nvPr/>
        </p:nvSpPr>
        <p:spPr>
          <a:xfrm>
            <a:off x="5126000" y="54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5606000" y="54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6086000" y="541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6" name="Rectangle 65"/>
          <p:cNvSpPr/>
          <p:nvPr/>
        </p:nvSpPr>
        <p:spPr>
          <a:xfrm>
            <a:off x="3950000" y="565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7" name="Rectangle 66"/>
          <p:cNvSpPr/>
          <p:nvPr/>
        </p:nvSpPr>
        <p:spPr>
          <a:xfrm>
            <a:off x="4646000" y="56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8" name="Rectangle 67"/>
          <p:cNvSpPr/>
          <p:nvPr/>
        </p:nvSpPr>
        <p:spPr>
          <a:xfrm>
            <a:off x="5126000" y="56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9" name="Rectangle 68"/>
          <p:cNvSpPr/>
          <p:nvPr/>
        </p:nvSpPr>
        <p:spPr>
          <a:xfrm>
            <a:off x="5606000" y="56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0" name="Rectangle 69"/>
          <p:cNvSpPr/>
          <p:nvPr/>
        </p:nvSpPr>
        <p:spPr>
          <a:xfrm>
            <a:off x="6086000" y="565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1" name="Rectangle 70"/>
          <p:cNvSpPr/>
          <p:nvPr/>
        </p:nvSpPr>
        <p:spPr>
          <a:xfrm>
            <a:off x="3950000" y="589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72" name="Rectangle 71"/>
          <p:cNvSpPr/>
          <p:nvPr/>
        </p:nvSpPr>
        <p:spPr>
          <a:xfrm>
            <a:off x="4646000" y="58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3" name="Rectangle 72"/>
          <p:cNvSpPr/>
          <p:nvPr/>
        </p:nvSpPr>
        <p:spPr>
          <a:xfrm>
            <a:off x="5126000" y="58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74" name="Rectangle 73"/>
          <p:cNvSpPr/>
          <p:nvPr/>
        </p:nvSpPr>
        <p:spPr>
          <a:xfrm>
            <a:off x="5606000" y="58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75" name="Rectangle 74"/>
          <p:cNvSpPr/>
          <p:nvPr/>
        </p:nvSpPr>
        <p:spPr>
          <a:xfrm>
            <a:off x="6086000" y="589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066000" y="517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5066000" y="541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5546000" y="541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586000" y="565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5546000" y="565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6806000" y="4930000"/>
            <a:ext cx="2094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Cost = 820 + (−14) × 10</a:t>
            </a:r>
          </a:p>
        </p:txBody>
      </p:sp>
      <p:sp>
        <p:nvSpPr>
          <p:cNvPr id="82" name="TextBox 81"/>
          <p:cNvSpPr txBox="1"/>
          <p:nvPr/>
        </p:nvSpPr>
        <p:spPr>
          <a:xfrm>
            <a:off x="6806000" y="5148595"/>
            <a:ext cx="2094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  = £680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6806000" y="5367190"/>
            <a:ext cx="2094000" cy="35623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BY also went to 0: it stays in the table as 0 (a used cell)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</p:bld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Each iteration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find the shadow costs from the used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find the improvement indices of the empty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if one is negative, the most negative is the entering cell: apply the stepping-stone method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  if none is negative, the solution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Second iteration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6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1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56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51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6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42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1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56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42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1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6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6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06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26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6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56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56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5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Shadow costs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2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70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2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75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80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662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75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80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662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75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80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4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50000" y="28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Set S(A) = 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30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AY: D(Y) = 22 − 0 = 22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64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50000" y="32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BY: S(B) = 26 − 22 = 4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55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50000" y="34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BZ: D(Z) = 14 − 4 = 10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64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50000" y="36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CZ: S(C) = 20 − 10 = 10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45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50000" y="38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CX: D(X) = 20 − 10 = 10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6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6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4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06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9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4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10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4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4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79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69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9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9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70000" y="28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AX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24 − 0 − 10 = 14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9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18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170000" y="30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AZ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28 − 0 − 10 = 18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9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0000" y="32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BX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26 − 4 − 10 = 12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4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−10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70000" y="34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CY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22 − 10 − 22 = −10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750000" y="414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The most negative improvement index is −10, so CY is the entering cell</a:t>
            </a:r>
          </a:p>
        </p:txBody>
      </p:sp>
      <p:sp>
        <p:nvSpPr>
          <p:cNvPr id="77" name="Oval 76"/>
          <p:cNvSpPr/>
          <p:nvPr/>
        </p:nvSpPr>
        <p:spPr>
          <a:xfrm>
            <a:off x="7525000" y="2535000"/>
            <a:ext cx="530000" cy="28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</p:bld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A negative index does not always mean the solution is not optimal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It means that the algorithm cannot yet show that it is optimal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Keep going until no improvement index is negative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Here θ = 0: the solution changes (BY leaves, CY enters with 0) but the cost does not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Second iteration: stepping-stone with CY entering</a:t>
            </a:r>
          </a:p>
        </p:txBody>
      </p:sp>
      <p:sp>
        <p:nvSpPr>
          <p:cNvPr id="6" name="Rectangle 5"/>
          <p:cNvSpPr/>
          <p:nvPr/>
        </p:nvSpPr>
        <p:spPr>
          <a:xfrm>
            <a:off x="3950000" y="135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64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26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5886000" y="135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06000" y="135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950000" y="161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64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26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5886000" y="161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5" name="Rectangle 14"/>
          <p:cNvSpPr/>
          <p:nvPr/>
        </p:nvSpPr>
        <p:spPr>
          <a:xfrm>
            <a:off x="6506000" y="161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16" name="Rectangle 15"/>
          <p:cNvSpPr/>
          <p:nvPr/>
        </p:nvSpPr>
        <p:spPr>
          <a:xfrm>
            <a:off x="3950000" y="187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64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526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9" name="Rectangle 18"/>
          <p:cNvSpPr/>
          <p:nvPr/>
        </p:nvSpPr>
        <p:spPr>
          <a:xfrm>
            <a:off x="5886000" y="187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6506000" y="187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950000" y="213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4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3" name="Rectangle 22"/>
          <p:cNvSpPr/>
          <p:nvPr/>
        </p:nvSpPr>
        <p:spPr>
          <a:xfrm>
            <a:off x="526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4" name="Rectangle 23"/>
          <p:cNvSpPr/>
          <p:nvPr/>
        </p:nvSpPr>
        <p:spPr>
          <a:xfrm>
            <a:off x="5886000" y="213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5" name="Rectangle 24"/>
          <p:cNvSpPr/>
          <p:nvPr/>
        </p:nvSpPr>
        <p:spPr>
          <a:xfrm>
            <a:off x="6506000" y="213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950000" y="2390000"/>
            <a:ext cx="696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64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26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29" name="Rectangle 28"/>
          <p:cNvSpPr/>
          <p:nvPr/>
        </p:nvSpPr>
        <p:spPr>
          <a:xfrm>
            <a:off x="5886000" y="2390000"/>
            <a:ext cx="62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506000" y="2390000"/>
            <a:ext cx="740000" cy="26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266000" y="161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266000" y="18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5886000" y="187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886000" y="213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46000" y="2130000"/>
            <a:ext cx="310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5545000" y="213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750000" y="271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CY is the entering cell: +θ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545000" y="187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3750000" y="292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demand at Y correct: BY −θ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65000" y="187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+θ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750000" y="313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stock at B correct: BZ +θ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165000" y="2130000"/>
            <a:ext cx="341000" cy="26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200" b="1" i="0">
                <a:solidFill>
                  <a:srgbClr val="FF0000"/>
                </a:solidFill>
                <a:latin typeface="Calibri"/>
              </a:rPr>
              <a:t>−θ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750000" y="3340000"/>
            <a:ext cx="4950000" cy="21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Keep the demand at Z correct: CZ −θ (this also keeps the stock at C correct)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750000" y="3590000"/>
            <a:ext cx="51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Decreasing cells: BY (0), CZ (2). The largest θ that keeps every entry ≥ 0 is θ = 0</a:t>
            </a:r>
          </a:p>
        </p:txBody>
      </p:sp>
      <p:sp>
        <p:nvSpPr>
          <p:cNvPr id="45" name="Oval 44"/>
          <p:cNvSpPr/>
          <p:nvPr/>
        </p:nvSpPr>
        <p:spPr>
          <a:xfrm>
            <a:off x="5251000" y="1855000"/>
            <a:ext cx="650000" cy="290000"/>
          </a:xfrm>
          <a:prstGeom prst="ellipse">
            <a:avLst/>
          </a:prstGeom>
          <a:noFill/>
          <a:ln w="22225">
            <a:solidFill>
              <a:srgbClr val="FF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3750000" y="4020000"/>
            <a:ext cx="5150000" cy="42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BY goes to 0: it is the exiting cell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950000" y="451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8" name="Rectangle 47"/>
          <p:cNvSpPr/>
          <p:nvPr/>
        </p:nvSpPr>
        <p:spPr>
          <a:xfrm>
            <a:off x="4646000" y="45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49" name="Rectangle 48"/>
          <p:cNvSpPr/>
          <p:nvPr/>
        </p:nvSpPr>
        <p:spPr>
          <a:xfrm>
            <a:off x="5126000" y="45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50" name="Rectangle 49"/>
          <p:cNvSpPr/>
          <p:nvPr/>
        </p:nvSpPr>
        <p:spPr>
          <a:xfrm>
            <a:off x="5606000" y="451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086000" y="451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Stock</a:t>
            </a:r>
          </a:p>
        </p:txBody>
      </p:sp>
      <p:sp>
        <p:nvSpPr>
          <p:cNvPr id="52" name="Rectangle 51"/>
          <p:cNvSpPr/>
          <p:nvPr/>
        </p:nvSpPr>
        <p:spPr>
          <a:xfrm>
            <a:off x="3950000" y="475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53" name="Rectangle 52"/>
          <p:cNvSpPr/>
          <p:nvPr/>
        </p:nvSpPr>
        <p:spPr>
          <a:xfrm>
            <a:off x="4646000" y="47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4" name="Rectangle 53"/>
          <p:cNvSpPr/>
          <p:nvPr/>
        </p:nvSpPr>
        <p:spPr>
          <a:xfrm>
            <a:off x="5126000" y="47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5" name="Rectangle 54"/>
          <p:cNvSpPr/>
          <p:nvPr/>
        </p:nvSpPr>
        <p:spPr>
          <a:xfrm>
            <a:off x="5606000" y="475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6" name="Rectangle 55"/>
          <p:cNvSpPr/>
          <p:nvPr/>
        </p:nvSpPr>
        <p:spPr>
          <a:xfrm>
            <a:off x="6086000" y="475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57" name="Rectangle 56"/>
          <p:cNvSpPr/>
          <p:nvPr/>
        </p:nvSpPr>
        <p:spPr>
          <a:xfrm>
            <a:off x="3950000" y="499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58" name="Rectangle 57"/>
          <p:cNvSpPr/>
          <p:nvPr/>
        </p:nvSpPr>
        <p:spPr>
          <a:xfrm>
            <a:off x="4646000" y="49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59" name="Rectangle 58"/>
          <p:cNvSpPr/>
          <p:nvPr/>
        </p:nvSpPr>
        <p:spPr>
          <a:xfrm>
            <a:off x="5126000" y="49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0" name="Rectangle 59"/>
          <p:cNvSpPr/>
          <p:nvPr/>
        </p:nvSpPr>
        <p:spPr>
          <a:xfrm>
            <a:off x="5606000" y="499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1" name="Rectangle 60"/>
          <p:cNvSpPr/>
          <p:nvPr/>
        </p:nvSpPr>
        <p:spPr>
          <a:xfrm>
            <a:off x="6086000" y="499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62" name="Rectangle 61"/>
          <p:cNvSpPr/>
          <p:nvPr/>
        </p:nvSpPr>
        <p:spPr>
          <a:xfrm>
            <a:off x="3950000" y="523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63" name="Rectangle 62"/>
          <p:cNvSpPr/>
          <p:nvPr/>
        </p:nvSpPr>
        <p:spPr>
          <a:xfrm>
            <a:off x="4646000" y="52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4" name="Rectangle 63"/>
          <p:cNvSpPr/>
          <p:nvPr/>
        </p:nvSpPr>
        <p:spPr>
          <a:xfrm>
            <a:off x="5126000" y="52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5" name="Rectangle 64"/>
          <p:cNvSpPr/>
          <p:nvPr/>
        </p:nvSpPr>
        <p:spPr>
          <a:xfrm>
            <a:off x="5606000" y="523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66" name="Rectangle 65"/>
          <p:cNvSpPr/>
          <p:nvPr/>
        </p:nvSpPr>
        <p:spPr>
          <a:xfrm>
            <a:off x="6086000" y="523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67" name="Rectangle 66"/>
          <p:cNvSpPr/>
          <p:nvPr/>
        </p:nvSpPr>
        <p:spPr>
          <a:xfrm>
            <a:off x="3950000" y="5470000"/>
            <a:ext cx="696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1">
                <a:solidFill>
                  <a:srgbClr val="000000"/>
                </a:solidFill>
                <a:latin typeface="Calibri"/>
              </a:rPr>
              <a:t>Demand</a:t>
            </a:r>
          </a:p>
        </p:txBody>
      </p:sp>
      <p:sp>
        <p:nvSpPr>
          <p:cNvPr id="68" name="Rectangle 67"/>
          <p:cNvSpPr/>
          <p:nvPr/>
        </p:nvSpPr>
        <p:spPr>
          <a:xfrm>
            <a:off x="4646000" y="54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69" name="Rectangle 68"/>
          <p:cNvSpPr/>
          <p:nvPr/>
        </p:nvSpPr>
        <p:spPr>
          <a:xfrm>
            <a:off x="5126000" y="54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70" name="Rectangle 69"/>
          <p:cNvSpPr/>
          <p:nvPr/>
        </p:nvSpPr>
        <p:spPr>
          <a:xfrm>
            <a:off x="5606000" y="5470000"/>
            <a:ext cx="48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086000" y="5470000"/>
            <a:ext cx="600000" cy="24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200" b="0">
                <a:solidFill>
                  <a:srgbClr val="000000"/>
                </a:solidFill>
                <a:latin typeface="Calibri"/>
              </a:rPr>
              <a:t>36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5066000" y="475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13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5546000" y="499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11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4586000" y="523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5066000" y="523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1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5546000" y="5230000"/>
            <a:ext cx="600000" cy="24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6806000" y="4510000"/>
            <a:ext cx="2094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θ = 0, so CY enters with 0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806000" y="4728595"/>
            <a:ext cx="2094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000000"/>
                </a:solidFill>
                <a:latin typeface="Calibri"/>
              </a:rPr>
              <a:t>Cost = 680 + (−10) × 0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6806000" y="4947190"/>
            <a:ext cx="2094000" cy="18859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 i="0">
                <a:solidFill>
                  <a:srgbClr val="FF0000"/>
                </a:solidFill>
                <a:latin typeface="Calibri"/>
              </a:rPr>
              <a:t>       = £680 (unchanged)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</p:bld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000" b="0" i="0">
                <a:solidFill>
                  <a:srgbClr val="000000"/>
                </a:solidFill>
                <a:latin typeface="Calibri"/>
              </a:rPr>
              <a:t>The Stepping-Stone 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1D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80000" y="1000000"/>
            <a:ext cx="3300000" cy="5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Each iteration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1  find the shadow costs from the used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2  find the improvement indices of the empty cells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3  if one is negative, the most negative is the entering cell: apply the stepping-stone method</a:t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/>
            </a:r>
          </a:p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4  if none is negative, the solution is optimal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750000" y="980000"/>
            <a:ext cx="5150000" cy="3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Third iteration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420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7" name="Rectangle 6"/>
          <p:cNvSpPr/>
          <p:nvPr/>
        </p:nvSpPr>
        <p:spPr>
          <a:xfrm>
            <a:off x="46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8" name="Rectangle 7"/>
          <p:cNvSpPr/>
          <p:nvPr/>
        </p:nvSpPr>
        <p:spPr>
          <a:xfrm>
            <a:off x="51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9" name="Rectangle 8"/>
          <p:cNvSpPr/>
          <p:nvPr/>
        </p:nvSpPr>
        <p:spPr>
          <a:xfrm>
            <a:off x="562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0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6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2" name="Rectangle 11"/>
          <p:cNvSpPr/>
          <p:nvPr/>
        </p:nvSpPr>
        <p:spPr>
          <a:xfrm>
            <a:off x="51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3" name="Rectangle 12"/>
          <p:cNvSpPr/>
          <p:nvPr/>
        </p:nvSpPr>
        <p:spPr>
          <a:xfrm>
            <a:off x="562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4" name="Rectangle 13"/>
          <p:cNvSpPr/>
          <p:nvPr/>
        </p:nvSpPr>
        <p:spPr>
          <a:xfrm>
            <a:off x="420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6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6" name="Rectangle 15"/>
          <p:cNvSpPr/>
          <p:nvPr/>
        </p:nvSpPr>
        <p:spPr>
          <a:xfrm>
            <a:off x="51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7" name="Rectangle 16"/>
          <p:cNvSpPr/>
          <p:nvPr/>
        </p:nvSpPr>
        <p:spPr>
          <a:xfrm>
            <a:off x="562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18" name="Rectangle 17"/>
          <p:cNvSpPr/>
          <p:nvPr/>
        </p:nvSpPr>
        <p:spPr>
          <a:xfrm>
            <a:off x="420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6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0" name="Rectangle 19"/>
          <p:cNvSpPr/>
          <p:nvPr/>
        </p:nvSpPr>
        <p:spPr>
          <a:xfrm>
            <a:off x="51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1" name="Rectangle 20"/>
          <p:cNvSpPr/>
          <p:nvPr/>
        </p:nvSpPr>
        <p:spPr>
          <a:xfrm>
            <a:off x="562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06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56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14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56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56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20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06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22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375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Shadow costs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170000" y="1280000"/>
            <a:ext cx="2400000" cy="23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1" i="0">
                <a:solidFill>
                  <a:srgbClr val="000000"/>
                </a:solidFill>
                <a:latin typeface="Calibri"/>
              </a:rPr>
              <a:t>Improvement indices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620000" y="18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0" name="Rectangle 29"/>
          <p:cNvSpPr/>
          <p:nvPr/>
        </p:nvSpPr>
        <p:spPr>
          <a:xfrm>
            <a:off x="70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X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5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Y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040000" y="18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Z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620000" y="20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0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5" name="Rectangle 34"/>
          <p:cNvSpPr/>
          <p:nvPr/>
        </p:nvSpPr>
        <p:spPr>
          <a:xfrm>
            <a:off x="75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6" name="Rectangle 35"/>
          <p:cNvSpPr/>
          <p:nvPr/>
        </p:nvSpPr>
        <p:spPr>
          <a:xfrm>
            <a:off x="8040000" y="20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7" name="Rectangle 36"/>
          <p:cNvSpPr/>
          <p:nvPr/>
        </p:nvSpPr>
        <p:spPr>
          <a:xfrm>
            <a:off x="6620000" y="230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0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39" name="Rectangle 38"/>
          <p:cNvSpPr/>
          <p:nvPr/>
        </p:nvSpPr>
        <p:spPr>
          <a:xfrm>
            <a:off x="75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0" name="Rectangle 39"/>
          <p:cNvSpPr/>
          <p:nvPr/>
        </p:nvSpPr>
        <p:spPr>
          <a:xfrm>
            <a:off x="8040000" y="230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1" name="Rectangle 40"/>
          <p:cNvSpPr/>
          <p:nvPr/>
        </p:nvSpPr>
        <p:spPr>
          <a:xfrm>
            <a:off x="6620000" y="2550000"/>
            <a:ext cx="42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1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0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3" name="Rectangle 42"/>
          <p:cNvSpPr/>
          <p:nvPr/>
        </p:nvSpPr>
        <p:spPr>
          <a:xfrm>
            <a:off x="75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4" name="Rectangle 43"/>
          <p:cNvSpPr/>
          <p:nvPr/>
        </p:nvSpPr>
        <p:spPr>
          <a:xfrm>
            <a:off x="8040000" y="2550000"/>
            <a:ext cx="500000" cy="250000"/>
          </a:xfrm>
          <a:prstGeom prst="rect">
            <a:avLst/>
          </a:prstGeom>
          <a:noFill/>
          <a:ln w="9525">
            <a:solidFill>
              <a:srgbClr val="000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0000" rIns="20000" tIns="0" bIns="0">
            <a:noAutofit/>
          </a:bodyPr>
          <a:lstStyle/>
          <a:p>
            <a:pPr algn="ctr"/>
            <a:r>
              <a:rPr sz="1100" b="0">
                <a:solidFill>
                  <a:srgbClr val="000000"/>
                </a:solidFill>
                <a:latin typeface="Calibri"/>
              </a:rPr>
              <a:t/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364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750000" y="28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Set S(A) = 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50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750000" y="30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AY: D(Y) = 22 − 0 = 22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64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3750000" y="32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CY: S(C) = 22 − 22 = 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45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750000" y="34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CX: D(X) = 20 − 0 = 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556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750000" y="36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CZ: D(Z) = 20 − 0 = 20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364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−6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3750000" y="3860000"/>
            <a:ext cx="242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BZ: S(B) = 14 − 20 = −6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60000" y="20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060000" y="230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−6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060000" y="2550000"/>
            <a:ext cx="54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r"/>
            <a:r>
              <a:rPr sz="1100" b="0" i="0">
                <a:solidFill>
                  <a:srgbClr val="FF0000"/>
                </a:solidFill>
                <a:latin typeface="Calibri"/>
              </a:rPr>
              <a:t>0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9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74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22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7980000" y="1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FF0000"/>
                </a:solidFill>
                <a:latin typeface="Calibri"/>
              </a:rPr>
              <a:t>20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4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9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9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74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7" name="TextBox 66"/>
          <p:cNvSpPr txBox="1"/>
          <p:nvPr/>
        </p:nvSpPr>
        <p:spPr>
          <a:xfrm>
            <a:off x="7980000" y="25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×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9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170000" y="28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AX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24 − 0 − 20 = 4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980000" y="205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8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170000" y="30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AZ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28 − 0 − 20 = 8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9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12</a:t>
            </a:r>
          </a:p>
        </p:txBody>
      </p:sp>
      <p:sp>
        <p:nvSpPr>
          <p:cNvPr id="73" name="TextBox 72"/>
          <p:cNvSpPr txBox="1"/>
          <p:nvPr/>
        </p:nvSpPr>
        <p:spPr>
          <a:xfrm>
            <a:off x="6170000" y="32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BX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26 − (−6) − 20 = 12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7480000" y="2300000"/>
            <a:ext cx="620000" cy="25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ctr"/>
            <a:r>
              <a:rPr sz="1100" b="0" i="0">
                <a:solidFill>
                  <a:srgbClr val="000000"/>
                </a:solidFill>
                <a:latin typeface="Calibri"/>
              </a:rPr>
              <a:t>10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70000" y="3460000"/>
            <a:ext cx="2730000" cy="2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000000"/>
                </a:solidFill>
                <a:latin typeface="Calibri"/>
              </a:rPr>
              <a:t>I</a:t>
            </a:r>
            <a:r>
              <a:rPr sz="1000" b="0" i="0" baseline="-25000">
                <a:solidFill>
                  <a:srgbClr val="000000"/>
                </a:solidFill>
                <a:latin typeface="Calibri"/>
              </a:rPr>
              <a:t>BY</a:t>
            </a:r>
            <a:r>
              <a:rPr sz="1000" b="0" i="0">
                <a:solidFill>
                  <a:srgbClr val="000000"/>
                </a:solidFill>
                <a:latin typeface="Calibri"/>
              </a:rPr>
              <a:t> = 26 − (−6) − 22 = 10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3750000" y="4140000"/>
            <a:ext cx="5150000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All the improvement indices are non-negative, so the solution is optimal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3750000" y="4740000"/>
            <a:ext cx="5150000" cy="3886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Send 13 units A to Y,  11 units B to Z,  10 units C to X,  2 units C to Z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3750000" y="5128620"/>
            <a:ext cx="5150000" cy="3886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FF0000"/>
                </a:solidFill>
                <a:latin typeface="Calibri"/>
              </a:rPr>
              <a:t>Cost £680, the same as after the first iteration: that solution was already optimal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