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Transportation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Unbalanced Problems and Degenerate Solutions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When total supply ≠ total demand the problem is unbalanced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total supply &gt; total demand, add a dummy demand point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total supply &lt; total demand, add a dummy supply point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dummy’s demand (or supply) is whatever makes total supply = total demand, and all costs to or from the dummy are 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Units sent to a dummy demand point are excess capacity; units from a dummy supply point are unmet demand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Three outlets A, B and C are supplied by three suppliers X, Y and Z. The table shows the cost, in pounds, of transporting each unit, the number of units required at each outlet and the number available at each supplier.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4350000" y="172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000000" y="172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5470000" y="172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0000" y="172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10000" y="172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Supply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50000" y="195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00000" y="195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5470000" y="195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940000" y="195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6410000" y="195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50000" y="218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00000" y="218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5470000" y="218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5940000" y="218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6410000" y="218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50000" y="241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00000" y="241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5470000" y="241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5940000" y="241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6410000" y="241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0000" y="264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00000" y="264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70000" y="264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0000" y="264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10000" y="264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40000" y="195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10000" y="195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80000" y="195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940000" y="218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10000" y="218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880000" y="218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940000" y="241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10000" y="241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880000" y="241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750000" y="2950000"/>
            <a:ext cx="515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Explain why it is necessary to add a dummy demand point in order to solve this problem.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Add a dummy demand point and appropriate costs to the table.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Use the north-west corner method to obtain an initial solution.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750000" y="3750000"/>
            <a:ext cx="5150000" cy="35623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Total supply = 40 + 60 + 50 = 150, but total demand = 50 + 40 + 30 = 120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50000" y="4136235"/>
            <a:ext cx="5150000" cy="35623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 dummy demand point is needed to absorb the excess of 30, so that total supply equals total demand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350000" y="456247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5000000" y="456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70000" y="456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940000" y="456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410000" y="456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880000" y="456247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Supply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350000" y="479247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000000" y="479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1" name="Rectangle 50"/>
          <p:cNvSpPr/>
          <p:nvPr/>
        </p:nvSpPr>
        <p:spPr>
          <a:xfrm>
            <a:off x="5470000" y="479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2" name="Rectangle 51"/>
          <p:cNvSpPr/>
          <p:nvPr/>
        </p:nvSpPr>
        <p:spPr>
          <a:xfrm>
            <a:off x="5940000" y="479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3" name="Rectangle 52"/>
          <p:cNvSpPr/>
          <p:nvPr/>
        </p:nvSpPr>
        <p:spPr>
          <a:xfrm>
            <a:off x="6410000" y="479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4" name="Rectangle 53"/>
          <p:cNvSpPr/>
          <p:nvPr/>
        </p:nvSpPr>
        <p:spPr>
          <a:xfrm>
            <a:off x="6880000" y="479247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350000" y="502247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000000" y="502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7" name="Rectangle 56"/>
          <p:cNvSpPr/>
          <p:nvPr/>
        </p:nvSpPr>
        <p:spPr>
          <a:xfrm>
            <a:off x="5470000" y="502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5940000" y="502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6410000" y="502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0" name="Rectangle 59"/>
          <p:cNvSpPr/>
          <p:nvPr/>
        </p:nvSpPr>
        <p:spPr>
          <a:xfrm>
            <a:off x="6880000" y="502247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60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350000" y="525247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000000" y="525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3" name="Rectangle 62"/>
          <p:cNvSpPr/>
          <p:nvPr/>
        </p:nvSpPr>
        <p:spPr>
          <a:xfrm>
            <a:off x="5470000" y="525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4" name="Rectangle 63"/>
          <p:cNvSpPr/>
          <p:nvPr/>
        </p:nvSpPr>
        <p:spPr>
          <a:xfrm>
            <a:off x="5940000" y="525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5" name="Rectangle 64"/>
          <p:cNvSpPr/>
          <p:nvPr/>
        </p:nvSpPr>
        <p:spPr>
          <a:xfrm>
            <a:off x="6410000" y="525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6" name="Rectangle 65"/>
          <p:cNvSpPr/>
          <p:nvPr/>
        </p:nvSpPr>
        <p:spPr>
          <a:xfrm>
            <a:off x="6880000" y="525247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350000" y="548247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000000" y="548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70000" y="548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940000" y="548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410000" y="548247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880000" y="548247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940000" y="479247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410000" y="479247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880000" y="479247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350000" y="479247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940000" y="502247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410000" y="502247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880000" y="502247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350000" y="502247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940000" y="525247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410000" y="525247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880000" y="525247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350000" y="525247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350000" y="479247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350000" y="502247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350000" y="525247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750000" y="4562470"/>
            <a:ext cx="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530000" y="4722470"/>
            <a:ext cx="143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Dummy D: demand 30, all costs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88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89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Unbalanced Problems and Degenerate Solutions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When total supply ≠ total demand the problem is unbalanced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total supply &gt; total demand, add a dummy demand point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total supply &lt; total demand, add a dummy supply point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dummy’s demand (or supply) is whatever makes total supply = total demand, and all costs to or from the dummy are 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Units sent to a dummy demand point are excess capacity; units from a dummy supply point are unmet demand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Use the north-west corner method to obtain an initial solution (with the dummy demand point D).</a:t>
            </a:r>
          </a:p>
        </p:txBody>
      </p:sp>
      <p:sp>
        <p:nvSpPr>
          <p:cNvPr id="6" name="Rectangle 5"/>
          <p:cNvSpPr/>
          <p:nvPr/>
        </p:nvSpPr>
        <p:spPr>
          <a:xfrm>
            <a:off x="4350000" y="130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000000" y="130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5470000" y="130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0000" y="130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10000" y="130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80000" y="130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Supply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50000" y="153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00000" y="153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470000" y="153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5940000" y="153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6410000" y="153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6880000" y="153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50000" y="176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00000" y="176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5470000" y="176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5940000" y="176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6410000" y="176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6880000" y="176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50000" y="199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00000" y="199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5470000" y="199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5940000" y="199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6410000" y="199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6880000" y="199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50000" y="222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00000" y="222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70000" y="222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940000" y="222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10000" y="222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880000" y="222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40000" y="153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10000" y="153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80000" y="153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50000" y="153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40000" y="176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10000" y="176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80000" y="176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50000" y="176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940000" y="199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10000" y="199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880000" y="199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50000" y="199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50000" y="2510000"/>
            <a:ext cx="51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c)  Units transported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350000" y="277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0" name="Rectangle 49"/>
          <p:cNvSpPr/>
          <p:nvPr/>
        </p:nvSpPr>
        <p:spPr>
          <a:xfrm>
            <a:off x="5046000" y="27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516000" y="27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986000" y="27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456000" y="27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926000" y="277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Supply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350000" y="302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046000" y="30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7" name="Rectangle 56"/>
          <p:cNvSpPr/>
          <p:nvPr/>
        </p:nvSpPr>
        <p:spPr>
          <a:xfrm>
            <a:off x="5516000" y="30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5986000" y="30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6456000" y="30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0" name="Rectangle 59"/>
          <p:cNvSpPr/>
          <p:nvPr/>
        </p:nvSpPr>
        <p:spPr>
          <a:xfrm>
            <a:off x="6926000" y="302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350000" y="327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046000" y="32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3" name="Rectangle 62"/>
          <p:cNvSpPr/>
          <p:nvPr/>
        </p:nvSpPr>
        <p:spPr>
          <a:xfrm>
            <a:off x="5516000" y="32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4" name="Rectangle 63"/>
          <p:cNvSpPr/>
          <p:nvPr/>
        </p:nvSpPr>
        <p:spPr>
          <a:xfrm>
            <a:off x="5986000" y="32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5" name="Rectangle 64"/>
          <p:cNvSpPr/>
          <p:nvPr/>
        </p:nvSpPr>
        <p:spPr>
          <a:xfrm>
            <a:off x="6456000" y="32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6" name="Rectangle 65"/>
          <p:cNvSpPr/>
          <p:nvPr/>
        </p:nvSpPr>
        <p:spPr>
          <a:xfrm>
            <a:off x="6926000" y="327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350000" y="352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046000" y="35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9" name="Rectangle 68"/>
          <p:cNvSpPr/>
          <p:nvPr/>
        </p:nvSpPr>
        <p:spPr>
          <a:xfrm>
            <a:off x="5516000" y="35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0" name="Rectangle 69"/>
          <p:cNvSpPr/>
          <p:nvPr/>
        </p:nvSpPr>
        <p:spPr>
          <a:xfrm>
            <a:off x="5986000" y="35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1" name="Rectangle 70"/>
          <p:cNvSpPr/>
          <p:nvPr/>
        </p:nvSpPr>
        <p:spPr>
          <a:xfrm>
            <a:off x="6456000" y="352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2" name="Rectangle 71"/>
          <p:cNvSpPr/>
          <p:nvPr/>
        </p:nvSpPr>
        <p:spPr>
          <a:xfrm>
            <a:off x="6926000" y="352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350000" y="377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046000" y="37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516000" y="37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986000" y="37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456000" y="377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926000" y="377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986000" y="302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750000" y="4080000"/>
            <a:ext cx="51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XA: X has 40 left, A needs 50 more, so send 40. Stock at X used up: move down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986000" y="327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750000" y="4305000"/>
            <a:ext cx="51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YA: Y has 60 left, A needs 10 more, so send 10. Demand at A met: move right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456000" y="327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750000" y="4530000"/>
            <a:ext cx="51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YB: Y has 50 left, B needs 40 more, so send 40. Demand at B met: move right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926000" y="327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750000" y="4755000"/>
            <a:ext cx="51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YC: Y has 10 left, C needs 30 more, so send 10. Stock at Y used up: move down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926000" y="352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750000" y="4980000"/>
            <a:ext cx="51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ZC: Z has 50 left, C needs 20 more, so send 20. Demand at C met: move right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396000" y="352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750000" y="5205000"/>
            <a:ext cx="51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ZD: Z has 30 left, D needs 30 more, so send 30. All stock used, all demand met: stop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750000" y="549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30 units sent to the dummy D are the 30 units of spare capacity at 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Unbalanced Problems and Degenerate Solutions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When total supply ≠ total demand the problem is unbalanced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total supply &gt; total demand, add a dummy demand point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total supply &lt; total demand, add a dummy supply point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dummy’s demand (or supply) is whatever makes total supply = total demand, and all costs to or from the dummy are 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Units sent to a dummy demand point are excess capacity; units from a dummy supply point are unmet demand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table shows the cost in pounds of transporting each unit to three retailers A, B and C from three suppliers W, X and Y. It also shows the number of units required by each retailer and the number available at each supplier.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4350000" y="172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000000" y="172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5470000" y="172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0000" y="172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10000" y="172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Supply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50000" y="195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00000" y="195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5470000" y="195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940000" y="195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6410000" y="195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50000" y="218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00000" y="218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5470000" y="218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5940000" y="218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6410000" y="218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50000" y="241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00000" y="241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5470000" y="241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5940000" y="241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6410000" y="241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0000" y="264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00000" y="264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70000" y="264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0000" y="264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68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10000" y="264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40000" y="195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10000" y="195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80000" y="195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940000" y="218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10000" y="218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880000" y="218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940000" y="241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10000" y="241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880000" y="241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750000" y="295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Use the north-west corner method to obtain an initial solution.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State, with a reason, which retailer has not had their demand fully met.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750000" y="3470000"/>
            <a:ext cx="5150000" cy="18859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Total supply = 55 + 70 + 65 = 190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50000" y="3658595"/>
            <a:ext cx="5150000" cy="18859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Total demand = 74 + 72 + 68 = 214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50000" y="3877190"/>
            <a:ext cx="5150000" cy="35623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Supply &lt; demand, so the problem is unbalanced: add a dummy supply point Z with supply 214 − 190 = 24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350000" y="4303425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5" name="Rectangle 44"/>
          <p:cNvSpPr/>
          <p:nvPr/>
        </p:nvSpPr>
        <p:spPr>
          <a:xfrm>
            <a:off x="5000000" y="430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70000" y="430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940000" y="430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410000" y="4303425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Supply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350000" y="4533425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000000" y="453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1" name="Rectangle 50"/>
          <p:cNvSpPr/>
          <p:nvPr/>
        </p:nvSpPr>
        <p:spPr>
          <a:xfrm>
            <a:off x="5470000" y="453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2" name="Rectangle 51"/>
          <p:cNvSpPr/>
          <p:nvPr/>
        </p:nvSpPr>
        <p:spPr>
          <a:xfrm>
            <a:off x="5940000" y="453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3" name="Rectangle 52"/>
          <p:cNvSpPr/>
          <p:nvPr/>
        </p:nvSpPr>
        <p:spPr>
          <a:xfrm>
            <a:off x="6410000" y="4533425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55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350000" y="4763425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000000" y="476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6" name="Rectangle 55"/>
          <p:cNvSpPr/>
          <p:nvPr/>
        </p:nvSpPr>
        <p:spPr>
          <a:xfrm>
            <a:off x="5470000" y="476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7" name="Rectangle 56"/>
          <p:cNvSpPr/>
          <p:nvPr/>
        </p:nvSpPr>
        <p:spPr>
          <a:xfrm>
            <a:off x="5940000" y="476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6410000" y="4763425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350000" y="4993425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000000" y="499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1" name="Rectangle 60"/>
          <p:cNvSpPr/>
          <p:nvPr/>
        </p:nvSpPr>
        <p:spPr>
          <a:xfrm>
            <a:off x="5470000" y="499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2" name="Rectangle 61"/>
          <p:cNvSpPr/>
          <p:nvPr/>
        </p:nvSpPr>
        <p:spPr>
          <a:xfrm>
            <a:off x="5940000" y="499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3" name="Rectangle 62"/>
          <p:cNvSpPr/>
          <p:nvPr/>
        </p:nvSpPr>
        <p:spPr>
          <a:xfrm>
            <a:off x="6410000" y="4993425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65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350000" y="5223425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000000" y="522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6" name="Rectangle 65"/>
          <p:cNvSpPr/>
          <p:nvPr/>
        </p:nvSpPr>
        <p:spPr>
          <a:xfrm>
            <a:off x="5470000" y="522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7" name="Rectangle 66"/>
          <p:cNvSpPr/>
          <p:nvPr/>
        </p:nvSpPr>
        <p:spPr>
          <a:xfrm>
            <a:off x="5940000" y="522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8" name="Rectangle 67"/>
          <p:cNvSpPr/>
          <p:nvPr/>
        </p:nvSpPr>
        <p:spPr>
          <a:xfrm>
            <a:off x="6410000" y="5223425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350000" y="5453425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000000" y="545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74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470000" y="545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72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940000" y="5453425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68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410000" y="5453425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214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940000" y="4533425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410000" y="4533425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880000" y="4533425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940000" y="4763425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410000" y="4763425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880000" y="4763425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940000" y="4993425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410000" y="4993425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880000" y="4993425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940000" y="5223425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5410000" y="5223425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880000" y="5223425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940000" y="5223425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410000" y="5223425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880000" y="5223425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Unbalanced Problems and Degenerate Solutions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When total supply ≠ total demand the problem is unbalanced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total supply &gt; total demand, add a dummy demand point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total supply &lt; total demand, add a dummy supply point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dummy’s demand (or supply) is whatever makes total supply = total demand, and all costs to or from the dummy are 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Units sent to a dummy demand point are excess capacity; units from a dummy supply point are unmet demand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Use the north-west corner method on the table with the dummy supply point Z.</a:t>
            </a:r>
          </a:p>
        </p:txBody>
      </p:sp>
      <p:sp>
        <p:nvSpPr>
          <p:cNvPr id="6" name="Rectangle 5"/>
          <p:cNvSpPr/>
          <p:nvPr/>
        </p:nvSpPr>
        <p:spPr>
          <a:xfrm>
            <a:off x="4350000" y="130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000000" y="130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5470000" y="130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0000" y="130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10000" y="130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Supply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50000" y="153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00000" y="153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5470000" y="153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940000" y="153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6410000" y="153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50000" y="176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00000" y="176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5470000" y="176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5940000" y="176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6410000" y="176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50000" y="199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00000" y="199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5470000" y="199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5940000" y="199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6410000" y="199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0000" y="222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00000" y="222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5470000" y="222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5940000" y="222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6410000" y="222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350000" y="245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00000" y="245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70000" y="245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940000" y="2450000"/>
            <a:ext cx="4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68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10000" y="2450000"/>
            <a:ext cx="59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214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40000" y="153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10000" y="153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80000" y="153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940000" y="176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10000" y="176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80000" y="176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940000" y="199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10000" y="199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880000" y="199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940000" y="222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0000" y="222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880000" y="2220000"/>
            <a:ext cx="59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50000" y="2740000"/>
            <a:ext cx="51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a)  Units transported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350000" y="300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0" name="Rectangle 49"/>
          <p:cNvSpPr/>
          <p:nvPr/>
        </p:nvSpPr>
        <p:spPr>
          <a:xfrm>
            <a:off x="5046000" y="300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516000" y="300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986000" y="300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456000" y="300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Supply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350000" y="325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046000" y="32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6" name="Rectangle 55"/>
          <p:cNvSpPr/>
          <p:nvPr/>
        </p:nvSpPr>
        <p:spPr>
          <a:xfrm>
            <a:off x="5516000" y="32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7" name="Rectangle 56"/>
          <p:cNvSpPr/>
          <p:nvPr/>
        </p:nvSpPr>
        <p:spPr>
          <a:xfrm>
            <a:off x="5986000" y="32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6456000" y="325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55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350000" y="350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046000" y="350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1" name="Rectangle 60"/>
          <p:cNvSpPr/>
          <p:nvPr/>
        </p:nvSpPr>
        <p:spPr>
          <a:xfrm>
            <a:off x="5516000" y="350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2" name="Rectangle 61"/>
          <p:cNvSpPr/>
          <p:nvPr/>
        </p:nvSpPr>
        <p:spPr>
          <a:xfrm>
            <a:off x="5986000" y="350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3" name="Rectangle 62"/>
          <p:cNvSpPr/>
          <p:nvPr/>
        </p:nvSpPr>
        <p:spPr>
          <a:xfrm>
            <a:off x="6456000" y="350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350000" y="375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046000" y="37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6" name="Rectangle 65"/>
          <p:cNvSpPr/>
          <p:nvPr/>
        </p:nvSpPr>
        <p:spPr>
          <a:xfrm>
            <a:off x="5516000" y="37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7" name="Rectangle 66"/>
          <p:cNvSpPr/>
          <p:nvPr/>
        </p:nvSpPr>
        <p:spPr>
          <a:xfrm>
            <a:off x="5986000" y="37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8" name="Rectangle 67"/>
          <p:cNvSpPr/>
          <p:nvPr/>
        </p:nvSpPr>
        <p:spPr>
          <a:xfrm>
            <a:off x="6456000" y="375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65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350000" y="400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046000" y="400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1" name="Rectangle 70"/>
          <p:cNvSpPr/>
          <p:nvPr/>
        </p:nvSpPr>
        <p:spPr>
          <a:xfrm>
            <a:off x="5516000" y="400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2" name="Rectangle 71"/>
          <p:cNvSpPr/>
          <p:nvPr/>
        </p:nvSpPr>
        <p:spPr>
          <a:xfrm>
            <a:off x="5986000" y="400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3" name="Rectangle 72"/>
          <p:cNvSpPr/>
          <p:nvPr/>
        </p:nvSpPr>
        <p:spPr>
          <a:xfrm>
            <a:off x="6456000" y="400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350000" y="4250000"/>
            <a:ext cx="696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046000" y="42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74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516000" y="42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72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986000" y="4250000"/>
            <a:ext cx="47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68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456000" y="4250000"/>
            <a:ext cx="59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214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986000" y="325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55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750000" y="4560000"/>
            <a:ext cx="51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WA: W has 55 left, A needs 74 more, so send 55. Stock at W used up: move down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986000" y="350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750000" y="4785000"/>
            <a:ext cx="51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XA: X has 70 left, A needs 19 more, so send 19. Demand at A met: move right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456000" y="350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51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750000" y="5010000"/>
            <a:ext cx="51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XB: X has 51 left, B needs 72 more, so send 51. Stock at X used up: move down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456000" y="375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750000" y="5235000"/>
            <a:ext cx="51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YB: Y has 65 left, B needs 21 more, so send 21. Demand at B met: move right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926000" y="375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44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750000" y="5460000"/>
            <a:ext cx="51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YC: Y has 44 left, C needs 68 more, so send 44. Stock at Y used up: move down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5926000" y="4000000"/>
            <a:ext cx="59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750000" y="5685000"/>
            <a:ext cx="51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ZC: Z has 24 left, C needs 24 more, so send 24. All stock used, all demand met: stop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750000" y="5970000"/>
            <a:ext cx="5150000" cy="18859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The 24 units from the dummy Z do not exist: they are unmet demand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750000" y="6188595"/>
            <a:ext cx="5150000" cy="35623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Retailers A and B have their demands fully met, but retailer C has a shortfall of 24 units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Unbalanced Problems and Degenerate Solutions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With m rows and n columns, a solution using fewer than n + m − 1 cells is degenerate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happens when an entry (other than the last) uses up the supply of a row and meets the demand of a column at the same time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algorithm needs n + m − 1 cells in every solution, so place a zero in a currently unused cell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Put the zero in the square to the right or the square below: never make a diagonal move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zero is a number and counts as a used cell; an empty cell does not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table shows the unit cost in pounds of transporting goods from supply points W, X, Y and Z to demand points A, B and C, the number of units required at each demand point and the number available at each supply point.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4350000" y="1700000"/>
            <a:ext cx="65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000000" y="170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5470000" y="170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0000" y="170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10000" y="1700000"/>
            <a:ext cx="59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Supply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50000" y="1920000"/>
            <a:ext cx="65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00000" y="192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5470000" y="192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940000" y="192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6410000" y="1920000"/>
            <a:ext cx="59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50000" y="2140000"/>
            <a:ext cx="65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00000" y="214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5470000" y="214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5940000" y="214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6410000" y="2140000"/>
            <a:ext cx="59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50000" y="2360000"/>
            <a:ext cx="65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00000" y="236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5470000" y="236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5940000" y="236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6410000" y="2360000"/>
            <a:ext cx="59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0000" y="2580000"/>
            <a:ext cx="65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00000" y="258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5470000" y="258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5940000" y="258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6410000" y="2580000"/>
            <a:ext cx="59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350000" y="2800000"/>
            <a:ext cx="65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00000" y="280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70000" y="280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940000" y="2800000"/>
            <a:ext cx="47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10000" y="2800000"/>
            <a:ext cx="59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40000" y="1920000"/>
            <a:ext cx="590000" cy="2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10000" y="1920000"/>
            <a:ext cx="590000" cy="2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80000" y="1920000"/>
            <a:ext cx="590000" cy="2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940000" y="2140000"/>
            <a:ext cx="590000" cy="2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10000" y="2140000"/>
            <a:ext cx="590000" cy="2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80000" y="2140000"/>
            <a:ext cx="590000" cy="2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940000" y="2360000"/>
            <a:ext cx="590000" cy="2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10000" y="2360000"/>
            <a:ext cx="590000" cy="2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880000" y="2360000"/>
            <a:ext cx="590000" cy="2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940000" y="2580000"/>
            <a:ext cx="590000" cy="2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10000" y="2580000"/>
            <a:ext cx="590000" cy="2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880000" y="2580000"/>
            <a:ext cx="590000" cy="2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50000" y="3070000"/>
            <a:ext cx="515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Demonstrate that the north-west corner method gives a degenerate solution and explain why it is degenerate.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Adapt your solution to give a non-degenerate initial solution and state its cost.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350000" y="379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0" name="Rectangle 49"/>
          <p:cNvSpPr/>
          <p:nvPr/>
        </p:nvSpPr>
        <p:spPr>
          <a:xfrm>
            <a:off x="5046000" y="379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516000" y="379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986000" y="379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456000" y="3790000"/>
            <a:ext cx="59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Supply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350000" y="403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046000" y="403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6" name="Rectangle 55"/>
          <p:cNvSpPr/>
          <p:nvPr/>
        </p:nvSpPr>
        <p:spPr>
          <a:xfrm>
            <a:off x="5516000" y="403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7" name="Rectangle 56"/>
          <p:cNvSpPr/>
          <p:nvPr/>
        </p:nvSpPr>
        <p:spPr>
          <a:xfrm>
            <a:off x="5986000" y="403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6456000" y="4030000"/>
            <a:ext cx="59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350000" y="427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046000" y="427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1" name="Rectangle 60"/>
          <p:cNvSpPr/>
          <p:nvPr/>
        </p:nvSpPr>
        <p:spPr>
          <a:xfrm>
            <a:off x="5516000" y="427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2" name="Rectangle 61"/>
          <p:cNvSpPr/>
          <p:nvPr/>
        </p:nvSpPr>
        <p:spPr>
          <a:xfrm>
            <a:off x="5986000" y="427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3" name="Rectangle 62"/>
          <p:cNvSpPr/>
          <p:nvPr/>
        </p:nvSpPr>
        <p:spPr>
          <a:xfrm>
            <a:off x="6456000" y="4270000"/>
            <a:ext cx="59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350000" y="451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046000" y="451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6" name="Rectangle 65"/>
          <p:cNvSpPr/>
          <p:nvPr/>
        </p:nvSpPr>
        <p:spPr>
          <a:xfrm>
            <a:off x="5516000" y="451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7" name="Rectangle 66"/>
          <p:cNvSpPr/>
          <p:nvPr/>
        </p:nvSpPr>
        <p:spPr>
          <a:xfrm>
            <a:off x="5986000" y="451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8" name="Rectangle 67"/>
          <p:cNvSpPr/>
          <p:nvPr/>
        </p:nvSpPr>
        <p:spPr>
          <a:xfrm>
            <a:off x="6456000" y="4510000"/>
            <a:ext cx="59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35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350000" y="475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046000" y="475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1" name="Rectangle 70"/>
          <p:cNvSpPr/>
          <p:nvPr/>
        </p:nvSpPr>
        <p:spPr>
          <a:xfrm>
            <a:off x="5516000" y="475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2" name="Rectangle 71"/>
          <p:cNvSpPr/>
          <p:nvPr/>
        </p:nvSpPr>
        <p:spPr>
          <a:xfrm>
            <a:off x="5986000" y="475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3" name="Rectangle 72"/>
          <p:cNvSpPr/>
          <p:nvPr/>
        </p:nvSpPr>
        <p:spPr>
          <a:xfrm>
            <a:off x="6456000" y="4750000"/>
            <a:ext cx="59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35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350000" y="499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046000" y="499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516000" y="499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986000" y="4990000"/>
            <a:ext cx="47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456000" y="4990000"/>
            <a:ext cx="59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750000" y="3810000"/>
            <a:ext cx="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986000" y="4030000"/>
            <a:ext cx="59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456000" y="4270000"/>
            <a:ext cx="59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456000" y="4510000"/>
            <a:ext cx="59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926000" y="4510000"/>
            <a:ext cx="59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5926000" y="4750000"/>
            <a:ext cx="59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35</a:t>
            </a:r>
          </a:p>
        </p:txBody>
      </p:sp>
      <p:sp>
        <p:nvSpPr>
          <p:cNvPr id="85" name="Right Brace 84"/>
          <p:cNvSpPr/>
          <p:nvPr/>
        </p:nvSpPr>
        <p:spPr>
          <a:xfrm>
            <a:off x="7066000" y="4030000"/>
            <a:ext cx="90000" cy="24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7176000" y="3970000"/>
            <a:ext cx="1754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W’s 30 uses all of W’s supply and all of A’s demand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166000" y="4270000"/>
            <a:ext cx="1734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Diagonal move from WA to XB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750000" y="5290000"/>
            <a:ext cx="5150000" cy="18859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4 rows and 3 columns, so a non-degenerate solution uses 4 + 3 − 1 = 6 cells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750000" y="5508595"/>
            <a:ext cx="5150000" cy="35623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All supply and demand are met using only 5 cells (WA, XB, YB, YC and ZC), so the solution is degenerate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5" grpId="0" animBg="1"/>
      <p:bldP spid="86" grpId="0" animBg="1"/>
      <p:bldP spid="81" grpId="0" animBg="1"/>
      <p:bldP spid="87" grpId="0" animBg="1"/>
      <p:bldP spid="82" grpId="0" animBg="1"/>
      <p:bldP spid="83" grpId="0" animBg="1"/>
      <p:bldP spid="84" grpId="0" animBg="1"/>
      <p:bldP spid="88" grpId="0" animBg="1"/>
      <p:bldP spid="89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Unbalanced Problems and Degenerate Solutions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With m rows and n columns, a solution using fewer than n + m − 1 cells is degenerate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happens when an entry (other than the last) uses up the supply of a row and meets the demand of a column at the same time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algorithm needs n + m − 1 cells in every solution, so place a zero in a currently unused cell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Put the zero in the square to the right or the square below: never make a diagonal move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zero is a number and counts as a used cell; an empty cell does not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Adapt your solution to give a non-degenerate initial solution and state its cost.</a:t>
            </a:r>
          </a:p>
        </p:txBody>
      </p:sp>
      <p:sp>
        <p:nvSpPr>
          <p:cNvPr id="6" name="Rectangle 5"/>
          <p:cNvSpPr/>
          <p:nvPr/>
        </p:nvSpPr>
        <p:spPr>
          <a:xfrm>
            <a:off x="4450000" y="150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100000" y="150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5550000" y="150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6000000" y="150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50000" y="1500000"/>
            <a:ext cx="5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Supply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50000" y="173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00000" y="173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5550000" y="173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6000000" y="173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6450000" y="1730000"/>
            <a:ext cx="5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50000" y="196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00000" y="196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5550000" y="196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6000000" y="196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6450000" y="1960000"/>
            <a:ext cx="5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450000" y="219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100000" y="219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5550000" y="219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6000000" y="219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6450000" y="2190000"/>
            <a:ext cx="5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450000" y="242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100000" y="242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5550000" y="242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6000000" y="242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6450000" y="2420000"/>
            <a:ext cx="5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50000" y="265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100000" y="265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550000" y="265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000000" y="265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50000" y="2650000"/>
            <a:ext cx="5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40000" y="1730000"/>
            <a:ext cx="57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90000" y="1960000"/>
            <a:ext cx="57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90000" y="2190000"/>
            <a:ext cx="57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0000" y="2190000"/>
            <a:ext cx="57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40000" y="2420000"/>
            <a:ext cx="57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90000" y="1730000"/>
            <a:ext cx="57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50000" y="1700000"/>
            <a:ext cx="6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Either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450000" y="315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5100000" y="315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550000" y="315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000000" y="315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450000" y="3150000"/>
            <a:ext cx="5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Supply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450000" y="338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100000" y="338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0" name="Rectangle 49"/>
          <p:cNvSpPr/>
          <p:nvPr/>
        </p:nvSpPr>
        <p:spPr>
          <a:xfrm>
            <a:off x="5550000" y="338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1" name="Rectangle 50"/>
          <p:cNvSpPr/>
          <p:nvPr/>
        </p:nvSpPr>
        <p:spPr>
          <a:xfrm>
            <a:off x="6000000" y="338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2" name="Rectangle 51"/>
          <p:cNvSpPr/>
          <p:nvPr/>
        </p:nvSpPr>
        <p:spPr>
          <a:xfrm>
            <a:off x="6450000" y="3380000"/>
            <a:ext cx="5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50000" y="361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00000" y="361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5" name="Rectangle 54"/>
          <p:cNvSpPr/>
          <p:nvPr/>
        </p:nvSpPr>
        <p:spPr>
          <a:xfrm>
            <a:off x="5550000" y="361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6" name="Rectangle 55"/>
          <p:cNvSpPr/>
          <p:nvPr/>
        </p:nvSpPr>
        <p:spPr>
          <a:xfrm>
            <a:off x="6000000" y="361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7" name="Rectangle 56"/>
          <p:cNvSpPr/>
          <p:nvPr/>
        </p:nvSpPr>
        <p:spPr>
          <a:xfrm>
            <a:off x="6450000" y="3610000"/>
            <a:ext cx="5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450000" y="384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100000" y="384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0" name="Rectangle 59"/>
          <p:cNvSpPr/>
          <p:nvPr/>
        </p:nvSpPr>
        <p:spPr>
          <a:xfrm>
            <a:off x="5550000" y="384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1" name="Rectangle 60"/>
          <p:cNvSpPr/>
          <p:nvPr/>
        </p:nvSpPr>
        <p:spPr>
          <a:xfrm>
            <a:off x="6000000" y="384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2" name="Rectangle 61"/>
          <p:cNvSpPr/>
          <p:nvPr/>
        </p:nvSpPr>
        <p:spPr>
          <a:xfrm>
            <a:off x="6450000" y="3840000"/>
            <a:ext cx="5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35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450000" y="407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100000" y="407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5" name="Rectangle 64"/>
          <p:cNvSpPr/>
          <p:nvPr/>
        </p:nvSpPr>
        <p:spPr>
          <a:xfrm>
            <a:off x="5550000" y="407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6" name="Rectangle 65"/>
          <p:cNvSpPr/>
          <p:nvPr/>
        </p:nvSpPr>
        <p:spPr>
          <a:xfrm>
            <a:off x="6000000" y="407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7" name="Rectangle 66"/>
          <p:cNvSpPr/>
          <p:nvPr/>
        </p:nvSpPr>
        <p:spPr>
          <a:xfrm>
            <a:off x="6450000" y="4070000"/>
            <a:ext cx="5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35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450000" y="4300000"/>
            <a:ext cx="6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100000" y="430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550000" y="430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000000" y="4300000"/>
            <a:ext cx="4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450000" y="4300000"/>
            <a:ext cx="57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040000" y="3380000"/>
            <a:ext cx="57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490000" y="3610000"/>
            <a:ext cx="57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490000" y="3840000"/>
            <a:ext cx="57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940000" y="3840000"/>
            <a:ext cx="57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940000" y="4070000"/>
            <a:ext cx="57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35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040000" y="3610000"/>
            <a:ext cx="57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750000" y="3350000"/>
            <a:ext cx="6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Or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080000" y="1730000"/>
            <a:ext cx="1820000" cy="1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After placing 30 in WA, the next number goes in the square to its right or the square below. Both the supply and demand are satisfied, so that number is 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750000" y="4750000"/>
            <a:ext cx="5150000" cy="3886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Both have a cost of (30 × 10) + 0 + (20 × 5) + (20 × 8) + (15 × 7) + (35 × 9)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750000" y="5168620"/>
            <a:ext cx="51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= £980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80" grpId="0" animBg="1"/>
      <p:bldP spid="79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81" grpId="0" animBg="1"/>
      <p:bldP spid="8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