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Transportation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2 Chapter 1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1A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000" b="0" i="0">
                <a:solidFill>
                  <a:srgbClr val="000000"/>
                </a:solidFill>
                <a:latin typeface="Calibri"/>
              </a:rPr>
              <a:t>The North-West Corner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Transportation problems are about moving goods from several sources to several destinations as cheaply as possible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supply (or stock) is the quantity available at each supply point (source)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demand is the quantity needed at each demand point (destination)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unit cost is the cost of transporting one item along a route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the unit cost is £c then it costs £nc to transport n items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980000"/>
            <a:ext cx="515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Three suppliers A, B and C each produce road grit which has to be delivered to council depots W, X, Y and Z. The table gives the stock at each supplier, the demand at each depot and the cost, in pounds, of transporting one lorry load of grit along each route.</a:t>
            </a:r>
          </a:p>
        </p:txBody>
      </p:sp>
      <p:sp>
        <p:nvSpPr>
          <p:cNvPr id="6" name="Rectangle 5"/>
          <p:cNvSpPr/>
          <p:nvPr/>
        </p:nvSpPr>
        <p:spPr>
          <a:xfrm>
            <a:off x="3850000" y="180000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4750000" y="180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Depot W</a:t>
            </a:r>
          </a:p>
        </p:txBody>
      </p:sp>
      <p:sp>
        <p:nvSpPr>
          <p:cNvPr id="8" name="Rectangle 7"/>
          <p:cNvSpPr/>
          <p:nvPr/>
        </p:nvSpPr>
        <p:spPr>
          <a:xfrm>
            <a:off x="5310000" y="180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Depot X</a:t>
            </a:r>
          </a:p>
        </p:txBody>
      </p:sp>
      <p:sp>
        <p:nvSpPr>
          <p:cNvPr id="9" name="Rectangle 8"/>
          <p:cNvSpPr/>
          <p:nvPr/>
        </p:nvSpPr>
        <p:spPr>
          <a:xfrm>
            <a:off x="5870000" y="180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Depot Y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30000" y="180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Depot Z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990000" y="1800000"/>
            <a:ext cx="6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Stock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50000" y="204000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Supplier 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50000" y="204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5310000" y="204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5870000" y="204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6430000" y="204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6990000" y="2040000"/>
            <a:ext cx="6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50000" y="228000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Supplier B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50000" y="228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5310000" y="228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5870000" y="228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6430000" y="228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6990000" y="2280000"/>
            <a:ext cx="6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850000" y="252000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Supplier 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750000" y="252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6" name="Rectangle 25"/>
          <p:cNvSpPr/>
          <p:nvPr/>
        </p:nvSpPr>
        <p:spPr>
          <a:xfrm>
            <a:off x="5310000" y="252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7" name="Rectangle 26"/>
          <p:cNvSpPr/>
          <p:nvPr/>
        </p:nvSpPr>
        <p:spPr>
          <a:xfrm>
            <a:off x="5870000" y="252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8" name="Rectangle 27"/>
          <p:cNvSpPr/>
          <p:nvPr/>
        </p:nvSpPr>
        <p:spPr>
          <a:xfrm>
            <a:off x="6430000" y="252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9" name="Rectangle 28"/>
          <p:cNvSpPr/>
          <p:nvPr/>
        </p:nvSpPr>
        <p:spPr>
          <a:xfrm>
            <a:off x="6990000" y="2520000"/>
            <a:ext cx="6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850000" y="276000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750000" y="276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310000" y="276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870000" y="276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30000" y="276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990000" y="2760000"/>
            <a:ext cx="6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690000" y="2040000"/>
            <a:ext cx="68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180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250000" y="2040000"/>
            <a:ext cx="68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110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810000" y="2040000"/>
            <a:ext cx="68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130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70000" y="2040000"/>
            <a:ext cx="68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290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90000" y="2280000"/>
            <a:ext cx="68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190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250000" y="2280000"/>
            <a:ext cx="68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250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810000" y="2280000"/>
            <a:ext cx="68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150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70000" y="2280000"/>
            <a:ext cx="68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280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690000" y="2520000"/>
            <a:ext cx="68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240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250000" y="2520000"/>
            <a:ext cx="68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270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810000" y="2520000"/>
            <a:ext cx="68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190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370000" y="2520000"/>
            <a:ext cx="68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120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50000" y="3100000"/>
            <a:ext cx="515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Use the table to write down: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750000" y="3340000"/>
            <a:ext cx="5150000" cy="2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the number of lorry loads each supplier can supply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000000" y="3550000"/>
            <a:ext cx="49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A, B and C can supply 14, 16 and 20 loads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750000" y="3810000"/>
            <a:ext cx="5150000" cy="2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the number of lorry loads required at each depot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000000" y="4020000"/>
            <a:ext cx="49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W, X, Y and Z require 11, 15, 14 and 10 loads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750000" y="4280000"/>
            <a:ext cx="5150000" cy="2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c)  the cost of transporting a lorry load from A to W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000000" y="4490000"/>
            <a:ext cx="49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£180</a:t>
            </a:r>
          </a:p>
        </p:txBody>
      </p:sp>
      <p:sp>
        <p:nvSpPr>
          <p:cNvPr id="55" name="Oval 54"/>
          <p:cNvSpPr/>
          <p:nvPr/>
        </p:nvSpPr>
        <p:spPr>
          <a:xfrm>
            <a:off x="4735000" y="2025000"/>
            <a:ext cx="590000" cy="27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750000" y="4750000"/>
            <a:ext cx="5150000" cy="2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d)  the cost of transporting a lorry load from C to Z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000000" y="4960000"/>
            <a:ext cx="49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£120</a:t>
            </a:r>
          </a:p>
        </p:txBody>
      </p:sp>
      <p:sp>
        <p:nvSpPr>
          <p:cNvPr id="58" name="Oval 57"/>
          <p:cNvSpPr/>
          <p:nvPr/>
        </p:nvSpPr>
        <p:spPr>
          <a:xfrm>
            <a:off x="6415000" y="2505000"/>
            <a:ext cx="590000" cy="27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3750000" y="5220000"/>
            <a:ext cx="5150000" cy="2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e)  Which is the cheapest route to use?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000000" y="5430000"/>
            <a:ext cx="49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 to X, at £110 per load</a:t>
            </a:r>
          </a:p>
        </p:txBody>
      </p:sp>
      <p:sp>
        <p:nvSpPr>
          <p:cNvPr id="61" name="Oval 60"/>
          <p:cNvSpPr/>
          <p:nvPr/>
        </p:nvSpPr>
        <p:spPr>
          <a:xfrm>
            <a:off x="5295000" y="2025000"/>
            <a:ext cx="590000" cy="27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3750000" y="5690000"/>
            <a:ext cx="5150000" cy="2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f)  Which is the most expensive route to use?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000000" y="5900000"/>
            <a:ext cx="49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 to Z, at £290 per load</a:t>
            </a:r>
          </a:p>
        </p:txBody>
      </p:sp>
      <p:sp>
        <p:nvSpPr>
          <p:cNvPr id="64" name="Oval 63"/>
          <p:cNvSpPr/>
          <p:nvPr/>
        </p:nvSpPr>
        <p:spPr>
          <a:xfrm>
            <a:off x="6415000" y="2025000"/>
            <a:ext cx="590000" cy="27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2" grpId="0" animBg="1"/>
      <p:bldP spid="54" grpId="0" animBg="1"/>
      <p:bldP spid="55" grpId="0" animBg="1"/>
      <p:bldP spid="57" grpId="0" animBg="1"/>
      <p:bldP spid="58" grpId="0" animBg="1"/>
      <p:bldP spid="60" grpId="0" animBg="1"/>
      <p:bldP spid="61" grpId="0" animBg="1"/>
      <p:bldP spid="63" grpId="0" animBg="1"/>
      <p:bldP spid="64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000" b="0" i="0">
                <a:solidFill>
                  <a:srgbClr val="000000"/>
                </a:solidFill>
                <a:latin typeface="Calibri"/>
              </a:rPr>
              <a:t>The North-West Corner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The north-west corner method finds an initial solution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  One row per source, one column per destination; stock at the end of each row, demand at the foot of each column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  Start in the top left (north-west) corner: allocate as much as possible without exceeding the demand there or the stock of that source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3  When a stock is used up, move one square down; when a demand is met, move one square right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4  Stop when all the stock is used and all demands are met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Only ever move down or right, never diagonally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980000"/>
            <a:ext cx="515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Use the north-west corner method to find an initial solution to the problem in Example 1, and state its cost.</a:t>
            </a:r>
          </a:p>
        </p:txBody>
      </p:sp>
      <p:sp>
        <p:nvSpPr>
          <p:cNvPr id="6" name="Rectangle 5"/>
          <p:cNvSpPr/>
          <p:nvPr/>
        </p:nvSpPr>
        <p:spPr>
          <a:xfrm>
            <a:off x="4350000" y="1430000"/>
            <a:ext cx="6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5000000" y="1430000"/>
            <a:ext cx="47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W</a:t>
            </a:r>
          </a:p>
        </p:txBody>
      </p:sp>
      <p:sp>
        <p:nvSpPr>
          <p:cNvPr id="8" name="Rectangle 7"/>
          <p:cNvSpPr/>
          <p:nvPr/>
        </p:nvSpPr>
        <p:spPr>
          <a:xfrm>
            <a:off x="5470000" y="1430000"/>
            <a:ext cx="47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0000" y="1430000"/>
            <a:ext cx="47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10000" y="1430000"/>
            <a:ext cx="47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80000" y="1430000"/>
            <a:ext cx="59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Stock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50000" y="1640000"/>
            <a:ext cx="6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00000" y="1640000"/>
            <a:ext cx="47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5470000" y="1640000"/>
            <a:ext cx="47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5940000" y="1640000"/>
            <a:ext cx="47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6410000" y="1640000"/>
            <a:ext cx="47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6880000" y="1640000"/>
            <a:ext cx="59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50000" y="1850000"/>
            <a:ext cx="6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00000" y="1850000"/>
            <a:ext cx="47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5470000" y="1850000"/>
            <a:ext cx="47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5940000" y="1850000"/>
            <a:ext cx="47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6410000" y="1850000"/>
            <a:ext cx="47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6880000" y="1850000"/>
            <a:ext cx="59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350000" y="2060000"/>
            <a:ext cx="6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00000" y="2060000"/>
            <a:ext cx="47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6" name="Rectangle 25"/>
          <p:cNvSpPr/>
          <p:nvPr/>
        </p:nvSpPr>
        <p:spPr>
          <a:xfrm>
            <a:off x="5470000" y="2060000"/>
            <a:ext cx="47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7" name="Rectangle 26"/>
          <p:cNvSpPr/>
          <p:nvPr/>
        </p:nvSpPr>
        <p:spPr>
          <a:xfrm>
            <a:off x="5940000" y="2060000"/>
            <a:ext cx="47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8" name="Rectangle 27"/>
          <p:cNvSpPr/>
          <p:nvPr/>
        </p:nvSpPr>
        <p:spPr>
          <a:xfrm>
            <a:off x="6410000" y="2060000"/>
            <a:ext cx="47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9" name="Rectangle 28"/>
          <p:cNvSpPr/>
          <p:nvPr/>
        </p:nvSpPr>
        <p:spPr>
          <a:xfrm>
            <a:off x="6880000" y="2060000"/>
            <a:ext cx="59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350000" y="2270000"/>
            <a:ext cx="6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00000" y="2270000"/>
            <a:ext cx="47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70000" y="2270000"/>
            <a:ext cx="47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940000" y="2270000"/>
            <a:ext cx="47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10000" y="2270000"/>
            <a:ext cx="47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880000" y="2270000"/>
            <a:ext cx="59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940000" y="1640000"/>
            <a:ext cx="590000" cy="21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180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10000" y="1640000"/>
            <a:ext cx="590000" cy="21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110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880000" y="1640000"/>
            <a:ext cx="590000" cy="21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130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50000" y="1640000"/>
            <a:ext cx="590000" cy="21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290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940000" y="1850000"/>
            <a:ext cx="590000" cy="21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190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10000" y="1850000"/>
            <a:ext cx="590000" cy="21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250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880000" y="1850000"/>
            <a:ext cx="590000" cy="21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150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50000" y="1850000"/>
            <a:ext cx="590000" cy="21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280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940000" y="2060000"/>
            <a:ext cx="590000" cy="21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240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10000" y="2060000"/>
            <a:ext cx="590000" cy="21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270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880000" y="2060000"/>
            <a:ext cx="590000" cy="21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190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350000" y="2060000"/>
            <a:ext cx="590000" cy="21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120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50000" y="2560000"/>
            <a:ext cx="200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Units transported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350000" y="2830000"/>
            <a:ext cx="696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0" name="Rectangle 49"/>
          <p:cNvSpPr/>
          <p:nvPr/>
        </p:nvSpPr>
        <p:spPr>
          <a:xfrm>
            <a:off x="5046000" y="283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W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516000" y="283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986000" y="283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456000" y="283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926000" y="2830000"/>
            <a:ext cx="59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Stock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350000" y="3080000"/>
            <a:ext cx="696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046000" y="308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7" name="Rectangle 56"/>
          <p:cNvSpPr/>
          <p:nvPr/>
        </p:nvSpPr>
        <p:spPr>
          <a:xfrm>
            <a:off x="5516000" y="308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8" name="Rectangle 57"/>
          <p:cNvSpPr/>
          <p:nvPr/>
        </p:nvSpPr>
        <p:spPr>
          <a:xfrm>
            <a:off x="5986000" y="308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9" name="Rectangle 58"/>
          <p:cNvSpPr/>
          <p:nvPr/>
        </p:nvSpPr>
        <p:spPr>
          <a:xfrm>
            <a:off x="6456000" y="308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0" name="Rectangle 59"/>
          <p:cNvSpPr/>
          <p:nvPr/>
        </p:nvSpPr>
        <p:spPr>
          <a:xfrm>
            <a:off x="6926000" y="3080000"/>
            <a:ext cx="59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350000" y="3330000"/>
            <a:ext cx="696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046000" y="333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3" name="Rectangle 62"/>
          <p:cNvSpPr/>
          <p:nvPr/>
        </p:nvSpPr>
        <p:spPr>
          <a:xfrm>
            <a:off x="5516000" y="333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4" name="Rectangle 63"/>
          <p:cNvSpPr/>
          <p:nvPr/>
        </p:nvSpPr>
        <p:spPr>
          <a:xfrm>
            <a:off x="5986000" y="333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5" name="Rectangle 64"/>
          <p:cNvSpPr/>
          <p:nvPr/>
        </p:nvSpPr>
        <p:spPr>
          <a:xfrm>
            <a:off x="6456000" y="333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6" name="Rectangle 65"/>
          <p:cNvSpPr/>
          <p:nvPr/>
        </p:nvSpPr>
        <p:spPr>
          <a:xfrm>
            <a:off x="6926000" y="3330000"/>
            <a:ext cx="59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67" name="Rectangle 66"/>
          <p:cNvSpPr/>
          <p:nvPr/>
        </p:nvSpPr>
        <p:spPr>
          <a:xfrm>
            <a:off x="4350000" y="3580000"/>
            <a:ext cx="696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68" name="Rectangle 67"/>
          <p:cNvSpPr/>
          <p:nvPr/>
        </p:nvSpPr>
        <p:spPr>
          <a:xfrm>
            <a:off x="5046000" y="358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9" name="Rectangle 68"/>
          <p:cNvSpPr/>
          <p:nvPr/>
        </p:nvSpPr>
        <p:spPr>
          <a:xfrm>
            <a:off x="5516000" y="358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0" name="Rectangle 69"/>
          <p:cNvSpPr/>
          <p:nvPr/>
        </p:nvSpPr>
        <p:spPr>
          <a:xfrm>
            <a:off x="5986000" y="358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1" name="Rectangle 70"/>
          <p:cNvSpPr/>
          <p:nvPr/>
        </p:nvSpPr>
        <p:spPr>
          <a:xfrm>
            <a:off x="6456000" y="358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2" name="Rectangle 71"/>
          <p:cNvSpPr/>
          <p:nvPr/>
        </p:nvSpPr>
        <p:spPr>
          <a:xfrm>
            <a:off x="6926000" y="3580000"/>
            <a:ext cx="59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350000" y="3830000"/>
            <a:ext cx="696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74" name="Rectangle 73"/>
          <p:cNvSpPr/>
          <p:nvPr/>
        </p:nvSpPr>
        <p:spPr>
          <a:xfrm>
            <a:off x="5046000" y="383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516000" y="383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76" name="Rectangle 75"/>
          <p:cNvSpPr/>
          <p:nvPr/>
        </p:nvSpPr>
        <p:spPr>
          <a:xfrm>
            <a:off x="5986000" y="383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456000" y="383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78" name="Rectangle 77"/>
          <p:cNvSpPr/>
          <p:nvPr/>
        </p:nvSpPr>
        <p:spPr>
          <a:xfrm>
            <a:off x="6926000" y="3830000"/>
            <a:ext cx="59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750000" y="4160000"/>
            <a:ext cx="515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AW: A has 14 left, W needs 11 more, so send 11. Demand at W met: move right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986000" y="308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750000" y="4390000"/>
            <a:ext cx="515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AX: A has 3 left, X needs 15 more, so send 3. Stock at A used up: move down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5456000" y="308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3750000" y="4620000"/>
            <a:ext cx="515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BX: B has 16 left, X needs 12 more, so send 12. Demand at X met: move right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5456000" y="333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3750000" y="4850000"/>
            <a:ext cx="515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BY: B has 4 left, Y needs 14 more, so send 4. Stock at B used up: move down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5926000" y="333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3750000" y="5080000"/>
            <a:ext cx="515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CY: C has 20 left, Y needs 10 more, so send 10. Demand at Y met: move right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926000" y="358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750000" y="5310000"/>
            <a:ext cx="515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CZ: C has 10 left, Z needs 10 more, so send 10. All stock used, all demand met: stop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396000" y="358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79" grpId="0" animBg="1"/>
      <p:bldP spid="82" grpId="0" animBg="1"/>
      <p:bldP spid="81" grpId="0" animBg="1"/>
      <p:bldP spid="84" grpId="0" animBg="1"/>
      <p:bldP spid="83" grpId="0" animBg="1"/>
      <p:bldP spid="86" grpId="0" animBg="1"/>
      <p:bldP spid="85" grpId="0" animBg="1"/>
      <p:bldP spid="88" grpId="0" animBg="1"/>
      <p:bldP spid="87" grpId="0" animBg="1"/>
      <p:bldP spid="90" grpId="0" animBg="1"/>
      <p:bldP spid="89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000" b="0" i="0">
                <a:solidFill>
                  <a:srgbClr val="000000"/>
                </a:solidFill>
                <a:latin typeface="Calibri"/>
              </a:rPr>
              <a:t>The North-West Corner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Check the number of occupied cells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number of occupied cells (routes used) = number of supply points + number of demand points − 1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Here 6 = 3 + 4 − 1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Finding the cost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cost table gives the cost of moving one unit, so multiply each cost by the number of units sent along that route, then add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980000"/>
            <a:ext cx="515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Units transported</a:t>
            </a:r>
          </a:p>
        </p:txBody>
      </p:sp>
      <p:sp>
        <p:nvSpPr>
          <p:cNvPr id="6" name="Rectangle 5"/>
          <p:cNvSpPr/>
          <p:nvPr/>
        </p:nvSpPr>
        <p:spPr>
          <a:xfrm>
            <a:off x="4350000" y="1250000"/>
            <a:ext cx="696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5046000" y="125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W</a:t>
            </a:r>
          </a:p>
        </p:txBody>
      </p:sp>
      <p:sp>
        <p:nvSpPr>
          <p:cNvPr id="8" name="Rectangle 7"/>
          <p:cNvSpPr/>
          <p:nvPr/>
        </p:nvSpPr>
        <p:spPr>
          <a:xfrm>
            <a:off x="5516000" y="125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9" name="Rectangle 8"/>
          <p:cNvSpPr/>
          <p:nvPr/>
        </p:nvSpPr>
        <p:spPr>
          <a:xfrm>
            <a:off x="5986000" y="125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56000" y="125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926000" y="1250000"/>
            <a:ext cx="59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Stock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50000" y="1500000"/>
            <a:ext cx="696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46000" y="150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5516000" y="150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5986000" y="150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6456000" y="150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6926000" y="1500000"/>
            <a:ext cx="59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50000" y="1750000"/>
            <a:ext cx="696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46000" y="175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5516000" y="175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5986000" y="175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6456000" y="175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6926000" y="1750000"/>
            <a:ext cx="59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350000" y="2000000"/>
            <a:ext cx="696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46000" y="200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6" name="Rectangle 25"/>
          <p:cNvSpPr/>
          <p:nvPr/>
        </p:nvSpPr>
        <p:spPr>
          <a:xfrm>
            <a:off x="5516000" y="200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7" name="Rectangle 26"/>
          <p:cNvSpPr/>
          <p:nvPr/>
        </p:nvSpPr>
        <p:spPr>
          <a:xfrm>
            <a:off x="5986000" y="200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8" name="Rectangle 27"/>
          <p:cNvSpPr/>
          <p:nvPr/>
        </p:nvSpPr>
        <p:spPr>
          <a:xfrm>
            <a:off x="6456000" y="200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9" name="Rectangle 28"/>
          <p:cNvSpPr/>
          <p:nvPr/>
        </p:nvSpPr>
        <p:spPr>
          <a:xfrm>
            <a:off x="6926000" y="2000000"/>
            <a:ext cx="59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350000" y="2250000"/>
            <a:ext cx="696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46000" y="225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516000" y="225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986000" y="225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56000" y="225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926000" y="2250000"/>
            <a:ext cx="59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986000" y="150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56000" y="150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56000" y="175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26000" y="175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26000" y="200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396000" y="200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50000" y="2650000"/>
            <a:ext cx="515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Cost table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350000" y="2920000"/>
            <a:ext cx="696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4" name="Rectangle 43"/>
          <p:cNvSpPr/>
          <p:nvPr/>
        </p:nvSpPr>
        <p:spPr>
          <a:xfrm>
            <a:off x="5046000" y="292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W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516000" y="292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986000" y="292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456000" y="292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926000" y="2920000"/>
            <a:ext cx="59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Stock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350000" y="3170000"/>
            <a:ext cx="696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046000" y="317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1" name="Rectangle 50"/>
          <p:cNvSpPr/>
          <p:nvPr/>
        </p:nvSpPr>
        <p:spPr>
          <a:xfrm>
            <a:off x="5516000" y="317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2" name="Rectangle 51"/>
          <p:cNvSpPr/>
          <p:nvPr/>
        </p:nvSpPr>
        <p:spPr>
          <a:xfrm>
            <a:off x="5986000" y="317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3" name="Rectangle 52"/>
          <p:cNvSpPr/>
          <p:nvPr/>
        </p:nvSpPr>
        <p:spPr>
          <a:xfrm>
            <a:off x="6456000" y="317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4" name="Rectangle 53"/>
          <p:cNvSpPr/>
          <p:nvPr/>
        </p:nvSpPr>
        <p:spPr>
          <a:xfrm>
            <a:off x="6926000" y="3170000"/>
            <a:ext cx="59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350000" y="3420000"/>
            <a:ext cx="696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046000" y="342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7" name="Rectangle 56"/>
          <p:cNvSpPr/>
          <p:nvPr/>
        </p:nvSpPr>
        <p:spPr>
          <a:xfrm>
            <a:off x="5516000" y="342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8" name="Rectangle 57"/>
          <p:cNvSpPr/>
          <p:nvPr/>
        </p:nvSpPr>
        <p:spPr>
          <a:xfrm>
            <a:off x="5986000" y="342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9" name="Rectangle 58"/>
          <p:cNvSpPr/>
          <p:nvPr/>
        </p:nvSpPr>
        <p:spPr>
          <a:xfrm>
            <a:off x="6456000" y="342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0" name="Rectangle 59"/>
          <p:cNvSpPr/>
          <p:nvPr/>
        </p:nvSpPr>
        <p:spPr>
          <a:xfrm>
            <a:off x="6926000" y="3420000"/>
            <a:ext cx="59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350000" y="3670000"/>
            <a:ext cx="696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046000" y="367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3" name="Rectangle 62"/>
          <p:cNvSpPr/>
          <p:nvPr/>
        </p:nvSpPr>
        <p:spPr>
          <a:xfrm>
            <a:off x="5516000" y="367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4" name="Rectangle 63"/>
          <p:cNvSpPr/>
          <p:nvPr/>
        </p:nvSpPr>
        <p:spPr>
          <a:xfrm>
            <a:off x="5986000" y="367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5" name="Rectangle 64"/>
          <p:cNvSpPr/>
          <p:nvPr/>
        </p:nvSpPr>
        <p:spPr>
          <a:xfrm>
            <a:off x="6456000" y="367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6" name="Rectangle 65"/>
          <p:cNvSpPr/>
          <p:nvPr/>
        </p:nvSpPr>
        <p:spPr>
          <a:xfrm>
            <a:off x="6926000" y="3670000"/>
            <a:ext cx="59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67" name="Rectangle 66"/>
          <p:cNvSpPr/>
          <p:nvPr/>
        </p:nvSpPr>
        <p:spPr>
          <a:xfrm>
            <a:off x="4350000" y="3920000"/>
            <a:ext cx="696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68" name="Rectangle 67"/>
          <p:cNvSpPr/>
          <p:nvPr/>
        </p:nvSpPr>
        <p:spPr>
          <a:xfrm>
            <a:off x="5046000" y="392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516000" y="392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986000" y="392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71" name="Rectangle 70"/>
          <p:cNvSpPr/>
          <p:nvPr/>
        </p:nvSpPr>
        <p:spPr>
          <a:xfrm>
            <a:off x="6456000" y="392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926000" y="3920000"/>
            <a:ext cx="59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986000" y="317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180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456000" y="317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110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926000" y="317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130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6396000" y="317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290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986000" y="342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190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456000" y="342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250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926000" y="342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150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396000" y="342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280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986000" y="367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240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5456000" y="367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270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5926000" y="367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190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396000" y="367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120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3750000" y="1290000"/>
            <a:ext cx="56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6 cells used</a:t>
            </a:r>
          </a:p>
        </p:txBody>
      </p:sp>
      <p:sp>
        <p:nvSpPr>
          <p:cNvPr id="86" name="Oval 85"/>
          <p:cNvSpPr/>
          <p:nvPr/>
        </p:nvSpPr>
        <p:spPr>
          <a:xfrm>
            <a:off x="5031000" y="1485000"/>
            <a:ext cx="500000" cy="28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5501000" y="1485000"/>
            <a:ext cx="500000" cy="28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5501000" y="1735000"/>
            <a:ext cx="500000" cy="28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5971000" y="1735000"/>
            <a:ext cx="500000" cy="28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5971000" y="1985000"/>
            <a:ext cx="500000" cy="28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6441000" y="1985000"/>
            <a:ext cx="500000" cy="28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5061000" y="3185000"/>
            <a:ext cx="440000" cy="22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5531000" y="3185000"/>
            <a:ext cx="440000" cy="22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5531000" y="3435000"/>
            <a:ext cx="440000" cy="22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6001000" y="3435000"/>
            <a:ext cx="440000" cy="22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6001000" y="3685000"/>
            <a:ext cx="440000" cy="22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6471000" y="3685000"/>
            <a:ext cx="440000" cy="22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TextBox 97"/>
          <p:cNvSpPr txBox="1"/>
          <p:nvPr/>
        </p:nvSpPr>
        <p:spPr>
          <a:xfrm>
            <a:off x="3750000" y="4270000"/>
            <a:ext cx="5150000" cy="22288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Total cost = (11 × 180) + (3 × 110) + (12 × 250)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750000" y="4492885"/>
            <a:ext cx="5150000" cy="22288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                   + (4 × 150) + (10 × 190) + (10 × 120)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3750000" y="4715770"/>
            <a:ext cx="5150000" cy="22288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FF0000"/>
                </a:solidFill>
                <a:latin typeface="Calibri"/>
              </a:rPr>
              <a:t>                 = £9010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