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Scheduling Diagrams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Scheduling is assigning workers to activities (assume each activity needs one worker)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Always use the first available worker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there is a choice of activities for a worker, assign the one with the lowest late time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Shade any periods when a worker is inactive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Gantt chart for a project. Schedule the activities to be completed in the critical time by the minimum number of workers.</a:t>
            </a:r>
          </a:p>
        </p:txBody>
      </p:sp>
      <p:sp>
        <p:nvSpPr>
          <p:cNvPr id="6" name="Rectangle 5"/>
          <p:cNvSpPr/>
          <p:nvPr/>
        </p:nvSpPr>
        <p:spPr>
          <a:xfrm rot="5400000">
            <a:off x="2835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3031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96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 rot="5400000">
            <a:off x="3227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92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 rot="5400000">
            <a:off x="3423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88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 rot="5400000">
            <a:off x="3619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84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 rot="5400000">
            <a:off x="3815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0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 rot="5400000">
            <a:off x="4011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76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0" name="Rectangle 19"/>
          <p:cNvSpPr/>
          <p:nvPr/>
        </p:nvSpPr>
        <p:spPr>
          <a:xfrm rot="5400000">
            <a:off x="4207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72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2" name="Rectangle 21"/>
          <p:cNvSpPr/>
          <p:nvPr/>
        </p:nvSpPr>
        <p:spPr>
          <a:xfrm rot="5400000">
            <a:off x="4403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68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Rectangle 23"/>
          <p:cNvSpPr/>
          <p:nvPr/>
        </p:nvSpPr>
        <p:spPr>
          <a:xfrm rot="5400000">
            <a:off x="4599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64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6" name="Rectangle 25"/>
          <p:cNvSpPr/>
          <p:nvPr/>
        </p:nvSpPr>
        <p:spPr>
          <a:xfrm rot="5400000">
            <a:off x="4795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560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 rot="5400000">
            <a:off x="4991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756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0" name="Rectangle 29"/>
          <p:cNvSpPr/>
          <p:nvPr/>
        </p:nvSpPr>
        <p:spPr>
          <a:xfrm rot="5400000">
            <a:off x="5187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52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2" name="Rectangle 31"/>
          <p:cNvSpPr/>
          <p:nvPr/>
        </p:nvSpPr>
        <p:spPr>
          <a:xfrm rot="5400000">
            <a:off x="5383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48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4" name="Rectangle 33"/>
          <p:cNvSpPr/>
          <p:nvPr/>
        </p:nvSpPr>
        <p:spPr>
          <a:xfrm rot="5400000">
            <a:off x="5579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44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6" name="Rectangle 35"/>
          <p:cNvSpPr/>
          <p:nvPr/>
        </p:nvSpPr>
        <p:spPr>
          <a:xfrm rot="5400000">
            <a:off x="5775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40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8" name="Rectangle 37"/>
          <p:cNvSpPr/>
          <p:nvPr/>
        </p:nvSpPr>
        <p:spPr>
          <a:xfrm rot="5400000">
            <a:off x="5971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36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40" name="Rectangle 39"/>
          <p:cNvSpPr/>
          <p:nvPr/>
        </p:nvSpPr>
        <p:spPr>
          <a:xfrm rot="5400000">
            <a:off x="6167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932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2" name="Rectangle 41"/>
          <p:cNvSpPr/>
          <p:nvPr/>
        </p:nvSpPr>
        <p:spPr>
          <a:xfrm rot="5400000">
            <a:off x="6363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128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4" name="Rectangle 43"/>
          <p:cNvSpPr/>
          <p:nvPr/>
        </p:nvSpPr>
        <p:spPr>
          <a:xfrm rot="5400000">
            <a:off x="6559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24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46" name="Rectangle 45"/>
          <p:cNvSpPr/>
          <p:nvPr/>
        </p:nvSpPr>
        <p:spPr>
          <a:xfrm rot="5400000">
            <a:off x="6755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20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8" name="Rectangle 47"/>
          <p:cNvSpPr/>
          <p:nvPr/>
        </p:nvSpPr>
        <p:spPr>
          <a:xfrm rot="5400000">
            <a:off x="6951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16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50" name="Rectangle 49"/>
          <p:cNvSpPr/>
          <p:nvPr/>
        </p:nvSpPr>
        <p:spPr>
          <a:xfrm rot="5400000">
            <a:off x="7147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912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52" name="Rectangle 51"/>
          <p:cNvSpPr/>
          <p:nvPr/>
        </p:nvSpPr>
        <p:spPr>
          <a:xfrm rot="5400000">
            <a:off x="7343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08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54" name="Rectangle 53"/>
          <p:cNvSpPr/>
          <p:nvPr/>
        </p:nvSpPr>
        <p:spPr>
          <a:xfrm rot="5400000">
            <a:off x="7539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304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56" name="Rectangle 55"/>
          <p:cNvSpPr/>
          <p:nvPr/>
        </p:nvSpPr>
        <p:spPr>
          <a:xfrm rot="5400000">
            <a:off x="7735000" y="2611825"/>
            <a:ext cx="18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500000" y="15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750000" y="3526825"/>
            <a:ext cx="49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750000" y="1696825"/>
            <a:ext cx="49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750000" y="1790000"/>
            <a:ext cx="1568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318000" y="1790000"/>
            <a:ext cx="1568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86000" y="1790000"/>
            <a:ext cx="980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866000" y="1790000"/>
            <a:ext cx="784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J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750000" y="2040000"/>
            <a:ext cx="1176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926000" y="2040000"/>
            <a:ext cx="196000" cy="15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4926000" y="2290000"/>
            <a:ext cx="1372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298000" y="2290000"/>
            <a:ext cx="588000" cy="15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926000" y="2540000"/>
            <a:ext cx="2156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82000" y="2540000"/>
            <a:ext cx="196000" cy="15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318000" y="2790000"/>
            <a:ext cx="1960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278000" y="2790000"/>
            <a:ext cx="980000" cy="15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278000" y="3040000"/>
            <a:ext cx="588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866000" y="3040000"/>
            <a:ext cx="392000" cy="15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278000" y="3290000"/>
            <a:ext cx="784000" cy="15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062000" y="3290000"/>
            <a:ext cx="588000" cy="15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5400000">
            <a:off x="3340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800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 rot="5400000">
            <a:off x="3536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3996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0" name="Rectangle 79"/>
          <p:cNvSpPr/>
          <p:nvPr/>
        </p:nvSpPr>
        <p:spPr>
          <a:xfrm rot="5400000">
            <a:off x="3732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192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2" name="Rectangle 81"/>
          <p:cNvSpPr/>
          <p:nvPr/>
        </p:nvSpPr>
        <p:spPr>
          <a:xfrm rot="5400000">
            <a:off x="3928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388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4" name="Rectangle 83"/>
          <p:cNvSpPr/>
          <p:nvPr/>
        </p:nvSpPr>
        <p:spPr>
          <a:xfrm rot="5400000">
            <a:off x="4124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584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6" name="Rectangle 85"/>
          <p:cNvSpPr/>
          <p:nvPr/>
        </p:nvSpPr>
        <p:spPr>
          <a:xfrm rot="5400000">
            <a:off x="4320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4780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8" name="Rectangle 87"/>
          <p:cNvSpPr/>
          <p:nvPr/>
        </p:nvSpPr>
        <p:spPr>
          <a:xfrm rot="5400000">
            <a:off x="4516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976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90" name="Rectangle 89"/>
          <p:cNvSpPr/>
          <p:nvPr/>
        </p:nvSpPr>
        <p:spPr>
          <a:xfrm rot="5400000">
            <a:off x="4712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5172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2" name="Rectangle 91"/>
          <p:cNvSpPr/>
          <p:nvPr/>
        </p:nvSpPr>
        <p:spPr>
          <a:xfrm rot="5400000">
            <a:off x="4908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368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94" name="Rectangle 93"/>
          <p:cNvSpPr/>
          <p:nvPr/>
        </p:nvSpPr>
        <p:spPr>
          <a:xfrm rot="5400000">
            <a:off x="5104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564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96" name="Rectangle 95"/>
          <p:cNvSpPr/>
          <p:nvPr/>
        </p:nvSpPr>
        <p:spPr>
          <a:xfrm rot="5400000">
            <a:off x="5300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5760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98" name="Rectangle 97"/>
          <p:cNvSpPr/>
          <p:nvPr/>
        </p:nvSpPr>
        <p:spPr>
          <a:xfrm rot="5400000">
            <a:off x="5496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5956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00" name="Rectangle 99"/>
          <p:cNvSpPr/>
          <p:nvPr/>
        </p:nvSpPr>
        <p:spPr>
          <a:xfrm rot="5400000">
            <a:off x="5692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6152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02" name="Rectangle 101"/>
          <p:cNvSpPr/>
          <p:nvPr/>
        </p:nvSpPr>
        <p:spPr>
          <a:xfrm rot="5400000">
            <a:off x="5888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348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04" name="Rectangle 103"/>
          <p:cNvSpPr/>
          <p:nvPr/>
        </p:nvSpPr>
        <p:spPr>
          <a:xfrm rot="5400000">
            <a:off x="6084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6544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06" name="Rectangle 105"/>
          <p:cNvSpPr/>
          <p:nvPr/>
        </p:nvSpPr>
        <p:spPr>
          <a:xfrm rot="5400000">
            <a:off x="6280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6740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08" name="Rectangle 107"/>
          <p:cNvSpPr/>
          <p:nvPr/>
        </p:nvSpPr>
        <p:spPr>
          <a:xfrm rot="5400000">
            <a:off x="6476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936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110" name="Rectangle 109"/>
          <p:cNvSpPr/>
          <p:nvPr/>
        </p:nvSpPr>
        <p:spPr>
          <a:xfrm rot="5400000">
            <a:off x="6672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132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12" name="Rectangle 111"/>
          <p:cNvSpPr/>
          <p:nvPr/>
        </p:nvSpPr>
        <p:spPr>
          <a:xfrm rot="5400000">
            <a:off x="6868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7328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14" name="Rectangle 113"/>
          <p:cNvSpPr/>
          <p:nvPr/>
        </p:nvSpPr>
        <p:spPr>
          <a:xfrm rot="5400000">
            <a:off x="7064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7524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16" name="Rectangle 115"/>
          <p:cNvSpPr/>
          <p:nvPr/>
        </p:nvSpPr>
        <p:spPr>
          <a:xfrm rot="5400000">
            <a:off x="7260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7720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18" name="Rectangle 117"/>
          <p:cNvSpPr/>
          <p:nvPr/>
        </p:nvSpPr>
        <p:spPr>
          <a:xfrm rot="5400000">
            <a:off x="7456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7916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20" name="Rectangle 119"/>
          <p:cNvSpPr/>
          <p:nvPr/>
        </p:nvSpPr>
        <p:spPr>
          <a:xfrm rot="5400000">
            <a:off x="7652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8112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122" name="Rectangle 121"/>
          <p:cNvSpPr/>
          <p:nvPr/>
        </p:nvSpPr>
        <p:spPr>
          <a:xfrm rot="5400000">
            <a:off x="7848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8308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124" name="Rectangle 123"/>
          <p:cNvSpPr/>
          <p:nvPr/>
        </p:nvSpPr>
        <p:spPr>
          <a:xfrm rot="5400000">
            <a:off x="8044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8504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126" name="Rectangle 125"/>
          <p:cNvSpPr/>
          <p:nvPr/>
        </p:nvSpPr>
        <p:spPr>
          <a:xfrm rot="5400000">
            <a:off x="8240000" y="4406825"/>
            <a:ext cx="122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8700000" y="36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3950000" y="5016825"/>
            <a:ext cx="49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3950000" y="3796825"/>
            <a:ext cx="49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3400000" y="3916000"/>
            <a:ext cx="500000" cy="228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800" i="0" b="0">
                <a:solidFill>
                  <a:srgbClr val="000000"/>
                </a:solidFill>
                <a:latin typeface="Calibri"/>
              </a:rPr>
              <a:t>Worker 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00000" y="4296000"/>
            <a:ext cx="500000" cy="228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800" i="0" b="0">
                <a:solidFill>
                  <a:srgbClr val="000000"/>
                </a:solidFill>
                <a:latin typeface="Calibri"/>
              </a:rPr>
              <a:t>Worker 2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400000" y="4676000"/>
            <a:ext cx="500000" cy="228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800" i="0" b="0">
                <a:solidFill>
                  <a:srgbClr val="000000"/>
                </a:solidFill>
                <a:latin typeface="Calibri"/>
              </a:rPr>
              <a:t>Worker 3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950000" y="3916000"/>
            <a:ext cx="1568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5518000" y="3916000"/>
            <a:ext cx="1568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7086000" y="3916000"/>
            <a:ext cx="980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8066000" y="3916000"/>
            <a:ext cx="784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J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3750000" y="495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One worker does all the critical activities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3950000" y="4296000"/>
            <a:ext cx="1176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5126000" y="4296000"/>
            <a:ext cx="1372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5126000" y="4676000"/>
            <a:ext cx="2156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750000" y="520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Worker 2 does B then D. A third worker is needed to start E on time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6498000" y="4296000"/>
            <a:ext cx="1960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3750000" y="545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Delay F as late as possible so worker 2 can do it after D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7478000" y="4676000"/>
            <a:ext cx="588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8066000" y="4676000"/>
            <a:ext cx="784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750000" y="570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Start H as soon as possible and I as late as possible: worker 3 does both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8458000" y="4296000"/>
            <a:ext cx="392000" cy="228000"/>
          </a:xfrm>
          <a:prstGeom prst="rect">
            <a:avLst/>
          </a:prstGeom>
          <a:solidFill>
            <a:srgbClr val="A6A6A6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3950000" y="4676000"/>
            <a:ext cx="1176000" cy="228000"/>
          </a:xfrm>
          <a:prstGeom prst="rect">
            <a:avLst/>
          </a:prstGeom>
          <a:solidFill>
            <a:srgbClr val="A6A6A6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7282000" y="4676000"/>
            <a:ext cx="196000" cy="228000"/>
          </a:xfrm>
          <a:prstGeom prst="rect">
            <a:avLst/>
          </a:prstGeom>
          <a:solidFill>
            <a:srgbClr val="A6A6A6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150" name="TextBox 149"/>
          <p:cNvSpPr txBox="1"/>
          <p:nvPr/>
        </p:nvSpPr>
        <p:spPr>
          <a:xfrm>
            <a:off x="3750000" y="595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Shade the idle time. 3 workers are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Scheduling Diagrams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lower bound for the number of workers needed to complete a project within its critical time is the smallest integer greater than or equal to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(sum of all of the activity times) ÷ (critical time of the project)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It takes no account of how the activities overlap, so it does not guarantee that this number of workers is enough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the durations of the activities in the Gantt chart from the previous example to calculate a lower bound for the number of workers needed.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17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Activity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445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79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13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7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5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9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7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510000" y="170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J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50000" y="17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50000" y="19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Duration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9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3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7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1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5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9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3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510000" y="1950000"/>
            <a:ext cx="34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850000" y="19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66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50000" y="24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Sum of the activity times = 66 days, critical time = 25 days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50000" y="27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66 ÷ 25 = 2.64, so a lower bound is 3 workers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50000" y="3100000"/>
            <a:ext cx="515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It is impossible to complete the project in 25 days with fewer than 3 workers. The scheduling diagram shows that 3 is enough.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50000" y="400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Note: the textbook table uses I = 5 (total 67, and 67 ÷ 25 = 2.68), but the Gantt chart shows I lasting 4 days. Either way the lower bound is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Scheduling Diagrams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there are fewer workers than needed, work straight from the activity network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Check that all the activities an activity depends on are finished before you assign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activity network represents a project with a minimum time of 31 days. Use a scheduling diagram to find the new completion time given that only two workers are available.</a:t>
            </a:r>
          </a:p>
        </p:txBody>
      </p:sp>
      <p:sp>
        <p:nvSpPr>
          <p:cNvPr id="6" name="Rectangle 5"/>
          <p:cNvSpPr/>
          <p:nvPr/>
        </p:nvSpPr>
        <p:spPr>
          <a:xfrm rot="18900000">
            <a:off x="4101375" y="2682282"/>
            <a:ext cx="87309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700000">
            <a:off x="4490423" y="264430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94042" y="248792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A(8)</a:t>
            </a:r>
          </a:p>
        </p:txBody>
      </p:sp>
      <p:sp>
        <p:nvSpPr>
          <p:cNvPr id="9" name="Rectangle 8"/>
          <p:cNvSpPr/>
          <p:nvPr/>
        </p:nvSpPr>
        <p:spPr>
          <a:xfrm rot="1761465">
            <a:off x="4164190" y="3379316"/>
            <a:ext cx="101300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7161465">
            <a:off x="4623192" y="334134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55600" y="339455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B(6)</a:t>
            </a:r>
          </a:p>
        </p:txBody>
      </p:sp>
      <p:sp>
        <p:nvSpPr>
          <p:cNvPr id="12" name="Rectangle 11"/>
          <p:cNvSpPr/>
          <p:nvPr/>
        </p:nvSpPr>
        <p:spPr>
          <a:xfrm rot="19578596">
            <a:off x="4963538" y="2018441"/>
            <a:ext cx="7419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378596">
            <a:off x="5287033" y="1980466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10887" y="180749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C(9)</a:t>
            </a:r>
          </a:p>
        </p:txBody>
      </p:sp>
      <p:sp>
        <p:nvSpPr>
          <p:cNvPr id="15" name="Rectangle 14"/>
          <p:cNvSpPr/>
          <p:nvPr/>
        </p:nvSpPr>
        <p:spPr>
          <a:xfrm rot="1593903">
            <a:off x="4989411" y="2483130"/>
            <a:ext cx="69024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993903">
            <a:off x="5287033" y="244515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25158" y="250140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D(7)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22457" y="1752904"/>
            <a:ext cx="81652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183220" y="1714929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80720" y="151966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F(4)</a:t>
            </a:r>
          </a:p>
        </p:txBody>
      </p:sp>
      <p:sp>
        <p:nvSpPr>
          <p:cNvPr id="21" name="Rectangle 20"/>
          <p:cNvSpPr/>
          <p:nvPr/>
        </p:nvSpPr>
        <p:spPr>
          <a:xfrm rot="19018496">
            <a:off x="5832072" y="256399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018496">
            <a:off x="5906302" y="2494717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19018496">
            <a:off x="5980531" y="2425436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018496">
            <a:off x="6054761" y="2356155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9018496">
            <a:off x="6128990" y="228687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018496">
            <a:off x="6203220" y="221759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9018496">
            <a:off x="6277449" y="214831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9018496">
            <a:off x="6351679" y="2079031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9018496">
            <a:off x="6425909" y="200975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9018496">
            <a:off x="6500138" y="1940469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19018496">
            <a:off x="6574368" y="187118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2818496">
            <a:off x="6183220" y="217961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822457" y="2682282"/>
            <a:ext cx="12812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400000">
            <a:off x="6415564" y="264430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13064" y="271457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G(5)</a:t>
            </a:r>
          </a:p>
        </p:txBody>
      </p:sp>
      <p:sp>
        <p:nvSpPr>
          <p:cNvPr id="36" name="Rectangle 35"/>
          <p:cNvSpPr/>
          <p:nvPr/>
        </p:nvSpPr>
        <p:spPr>
          <a:xfrm rot="3806097">
            <a:off x="6641801" y="2217593"/>
            <a:ext cx="6382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9206097">
            <a:off x="6913446" y="217961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62506" y="219133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I(5)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291384" y="3678045"/>
            <a:ext cx="12812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5400000">
            <a:off x="5884491" y="364007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581991" y="371033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E(5)</a:t>
            </a:r>
          </a:p>
        </p:txBody>
      </p:sp>
      <p:sp>
        <p:nvSpPr>
          <p:cNvPr id="42" name="Rectangle 41"/>
          <p:cNvSpPr/>
          <p:nvPr/>
        </p:nvSpPr>
        <p:spPr>
          <a:xfrm rot="17884349">
            <a:off x="6553928" y="3180164"/>
            <a:ext cx="74765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1684349">
            <a:off x="6880254" y="3142189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724189" y="315778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H(8)</a:t>
            </a:r>
          </a:p>
        </p:txBody>
      </p:sp>
      <p:sp>
        <p:nvSpPr>
          <p:cNvPr id="45" name="Rectangle 44"/>
          <p:cNvSpPr/>
          <p:nvPr/>
        </p:nvSpPr>
        <p:spPr>
          <a:xfrm rot="20757825">
            <a:off x="6734163" y="3512085"/>
            <a:ext cx="118379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4557825">
            <a:off x="7278559" y="347411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008260" y="3540414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K(5)</a:t>
            </a:r>
          </a:p>
        </p:txBody>
      </p:sp>
      <p:sp>
        <p:nvSpPr>
          <p:cNvPr id="48" name="Rectangle 47"/>
          <p:cNvSpPr/>
          <p:nvPr/>
        </p:nvSpPr>
        <p:spPr>
          <a:xfrm rot="2388334">
            <a:off x="7189776" y="3014203"/>
            <a:ext cx="80363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7788334">
            <a:off x="7544096" y="297622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326592" y="281173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J(5)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50000" y="2910875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050000" y="3090112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846610" y="2114265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46610" y="2293502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12146" y="3508333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112146" y="3687570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43220" y="1583192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43220" y="1762429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643220" y="2512570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643220" y="2691807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638983" y="1583192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638983" y="1762429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103672" y="2512570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103672" y="2691807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572598" y="3508333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572598" y="3687570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900282" y="3176412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900282" y="3355649"/>
            <a:ext cx="179237" cy="1792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69" name="Rectangle 68"/>
          <p:cNvSpPr/>
          <p:nvPr/>
        </p:nvSpPr>
        <p:spPr>
          <a:xfrm rot="5400000">
            <a:off x="348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75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1" name="Rectangle 70"/>
          <p:cNvSpPr/>
          <p:nvPr/>
        </p:nvSpPr>
        <p:spPr>
          <a:xfrm rot="5400000">
            <a:off x="362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5400000">
            <a:off x="377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04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>
          <a:xfrm rot="5400000">
            <a:off x="391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 rot="5400000">
            <a:off x="406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33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7" name="Rectangle 76"/>
          <p:cNvSpPr/>
          <p:nvPr/>
        </p:nvSpPr>
        <p:spPr>
          <a:xfrm rot="5400000">
            <a:off x="420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 rot="5400000">
            <a:off x="435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62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0" name="Rectangle 79"/>
          <p:cNvSpPr/>
          <p:nvPr/>
        </p:nvSpPr>
        <p:spPr>
          <a:xfrm rot="5400000">
            <a:off x="449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5400000">
            <a:off x="464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491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3" name="Rectangle 82"/>
          <p:cNvSpPr/>
          <p:nvPr/>
        </p:nvSpPr>
        <p:spPr>
          <a:xfrm rot="5400000">
            <a:off x="478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 rot="5400000">
            <a:off x="493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520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6" name="Rectangle 85"/>
          <p:cNvSpPr/>
          <p:nvPr/>
        </p:nvSpPr>
        <p:spPr>
          <a:xfrm rot="5400000">
            <a:off x="507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 rot="5400000">
            <a:off x="522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49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9" name="Rectangle 88"/>
          <p:cNvSpPr/>
          <p:nvPr/>
        </p:nvSpPr>
        <p:spPr>
          <a:xfrm rot="5400000">
            <a:off x="536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5400000">
            <a:off x="551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578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92" name="Rectangle 91"/>
          <p:cNvSpPr/>
          <p:nvPr/>
        </p:nvSpPr>
        <p:spPr>
          <a:xfrm rot="5400000">
            <a:off x="565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5400000">
            <a:off x="580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07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95" name="Rectangle 94"/>
          <p:cNvSpPr/>
          <p:nvPr/>
        </p:nvSpPr>
        <p:spPr>
          <a:xfrm rot="5400000">
            <a:off x="594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5400000">
            <a:off x="609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36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98" name="Rectangle 97"/>
          <p:cNvSpPr/>
          <p:nvPr/>
        </p:nvSpPr>
        <p:spPr>
          <a:xfrm rot="5400000">
            <a:off x="623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5400000">
            <a:off x="638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665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01" name="Rectangle 100"/>
          <p:cNvSpPr/>
          <p:nvPr/>
        </p:nvSpPr>
        <p:spPr>
          <a:xfrm rot="5400000">
            <a:off x="652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5400000">
            <a:off x="667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94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104" name="Rectangle 103"/>
          <p:cNvSpPr/>
          <p:nvPr/>
        </p:nvSpPr>
        <p:spPr>
          <a:xfrm rot="5400000">
            <a:off x="681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5400000">
            <a:off x="696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723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107" name="Rectangle 106"/>
          <p:cNvSpPr/>
          <p:nvPr/>
        </p:nvSpPr>
        <p:spPr>
          <a:xfrm rot="5400000">
            <a:off x="710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5400000">
            <a:off x="725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752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110" name="Rectangle 109"/>
          <p:cNvSpPr/>
          <p:nvPr/>
        </p:nvSpPr>
        <p:spPr>
          <a:xfrm rot="5400000">
            <a:off x="739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 rot="5400000">
            <a:off x="754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781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113" name="Rectangle 112"/>
          <p:cNvSpPr/>
          <p:nvPr/>
        </p:nvSpPr>
        <p:spPr>
          <a:xfrm rot="5400000">
            <a:off x="768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 rot="5400000">
            <a:off x="783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810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116" name="Rectangle 115"/>
          <p:cNvSpPr/>
          <p:nvPr/>
        </p:nvSpPr>
        <p:spPr>
          <a:xfrm rot="5400000">
            <a:off x="797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 rot="5400000">
            <a:off x="812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839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119" name="Rectangle 118"/>
          <p:cNvSpPr/>
          <p:nvPr/>
        </p:nvSpPr>
        <p:spPr>
          <a:xfrm rot="5400000">
            <a:off x="8265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 rot="5400000">
            <a:off x="8410000" y="4716825"/>
            <a:ext cx="8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8680000" y="41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700" i="0" b="0">
                <a:solidFill>
                  <a:srgbClr val="000000"/>
                </a:solidFill>
                <a:latin typeface="Calibri"/>
              </a:rPr>
              <a:t>34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3900000" y="5136825"/>
            <a:ext cx="49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3900000" y="4296825"/>
            <a:ext cx="493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3400000" y="4416000"/>
            <a:ext cx="450000" cy="228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800" i="0" b="0">
                <a:solidFill>
                  <a:srgbClr val="000000"/>
                </a:solidFill>
                <a:latin typeface="Calibri"/>
              </a:rPr>
              <a:t>Worker 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400000" y="4796000"/>
            <a:ext cx="450000" cy="228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800" i="0" b="0">
                <a:solidFill>
                  <a:srgbClr val="000000"/>
                </a:solidFill>
                <a:latin typeface="Calibri"/>
              </a:rPr>
              <a:t>Worker 2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3900000" y="4416000"/>
            <a:ext cx="1160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3900000" y="4796000"/>
            <a:ext cx="870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0000" y="270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0: worker 1 starts A, worker 2 starts B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4770000" y="4796000"/>
            <a:ext cx="72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50000" y="298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6: worker 2 is free first; E is the only activity available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060000" y="4416000"/>
            <a:ext cx="130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50000" y="326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8: C (late time 17) before D (late time 21)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5495000" y="4796000"/>
            <a:ext cx="101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250000" y="354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11: worker 2 starts D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6365000" y="4416000"/>
            <a:ext cx="580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50000" y="382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17: worker 1 starts F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510000" y="4796000"/>
            <a:ext cx="72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50000" y="410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18: worker 2 starts G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945000" y="4416000"/>
            <a:ext cx="1160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50000" y="438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21: worker 1 starts H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235000" y="4796000"/>
            <a:ext cx="72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50000" y="466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23: worker 2 starts I (D and F are both finished)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7960000" y="4796000"/>
            <a:ext cx="72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K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50000" y="494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28: J must wait for H, so worker 2 starts K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8105000" y="4416000"/>
            <a:ext cx="725000" cy="22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1">
                <a:solidFill>
                  <a:srgbClr val="000000"/>
                </a:solidFill>
                <a:latin typeface="Times New Roman"/>
              </a:rPr>
              <a:t>J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250000" y="5220000"/>
            <a:ext cx="3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Day 29: worker 1 starts J, finishing on day 34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8685000" y="4796000"/>
            <a:ext cx="145000" cy="228000"/>
          </a:xfrm>
          <a:prstGeom prst="rect">
            <a:avLst/>
          </a:prstGeom>
          <a:solidFill>
            <a:srgbClr val="A6A6A6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3750000" y="5400000"/>
            <a:ext cx="51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minimum time needed to complete the project using two workers is 34 days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