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9718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Critical Path Analysis</a:t>
            </a:r>
          </a:p>
        </p:txBody>
      </p:sp>
      <p:sp>
        <p:nvSpPr>
          <p:cNvPr id="3" name="TextBox 2"/>
          <p:cNvSpPr txBox="1"/>
          <p:nvPr/>
        </p:nvSpPr>
        <p:spPr>
          <a:xfrm>
            <a:off x="2310286" y="4159641"/>
            <a:ext cx="4720652" cy="600000"/>
          </a:xfrm>
          <a:prstGeom prst="rect">
            <a:avLst/>
          </a:prstGeom>
          <a:noFill/>
        </p:spPr>
        <p:txBody>
          <a:bodyPr wrap="square" anchor="t" lIns="45720" rIns="45720">
            <a:spAutoFit/>
          </a:bodyPr>
          <a:lstStyle/>
          <a:p>
            <a:pPr algn="ctr"/>
            <a:r>
              <a:rPr sz="1400" b="0" i="0">
                <a:solidFill>
                  <a:srgbClr val="000000"/>
                </a:solidFill>
                <a:latin typeface="Calibri"/>
              </a:rPr>
              <a:t>Decision 1 Chapter 8</a:t>
            </a:r>
          </a:p>
          <a:p>
            <a:pPr algn="ctr"/>
            <a:r>
              <a:rPr sz="1400" b="0" i="0">
                <a:solidFill>
                  <a:srgbClr val="000000"/>
                </a:solidFill>
                <a:latin typeface="Calibri"/>
              </a:rPr>
              <a:t>Westie's Workshop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31242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Teachings for Exercise 8H</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Resource Histograms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8H</a:t>
            </a:r>
          </a:p>
        </p:txBody>
      </p:sp>
      <p:sp>
        <p:nvSpPr>
          <p:cNvPr id="4" name="TextBox 3"/>
          <p:cNvSpPr txBox="1"/>
          <p:nvPr/>
        </p:nvSpPr>
        <p:spPr>
          <a:xfrm>
            <a:off x="250000" y="1000000"/>
            <a:ext cx="3300000" cy="4800000"/>
          </a:xfrm>
          <a:prstGeom prst="rect">
            <a:avLst/>
          </a:prstGeom>
          <a:noFill/>
        </p:spPr>
        <p:txBody>
          <a:bodyPr wrap="square" anchor="t" lIns="45720" rIns="45720">
            <a:spAutoFit/>
          </a:bodyPr>
          <a:lstStyle/>
          <a:p>
            <a:pPr algn="ctr"/>
            <a:r>
              <a:rPr sz="1100" b="1" i="0">
                <a:solidFill>
                  <a:srgbClr val="000000"/>
                </a:solidFill>
                <a:latin typeface="Calibri"/>
              </a:rPr>
              <a:t>No worker can carry out more than one activity at the same time</a:t>
            </a:r>
          </a:p>
          <a:p>
            <a:pPr algn="ctr"/>
            <a:r>
              <a:rPr sz="1100" b="0" i="0">
                <a:solidFill>
                  <a:srgbClr val="000000"/>
                </a:solidFill>
                <a:latin typeface="Calibri"/>
              </a:rPr>
              <a:t/>
            </a:r>
          </a:p>
          <a:p>
            <a:pPr algn="ctr"/>
            <a:r>
              <a:rPr sz="1100" b="0" i="0">
                <a:solidFill>
                  <a:srgbClr val="000000"/>
                </a:solidFill>
                <a:latin typeface="Calibri"/>
              </a:rPr>
              <a:t>Once a worker, or workers, have started an activity, they must complete it</a:t>
            </a:r>
          </a:p>
          <a:p>
            <a:pPr algn="ctr"/>
            <a:r>
              <a:rPr sz="1100" b="0" i="0">
                <a:solidFill>
                  <a:srgbClr val="000000"/>
                </a:solidFill>
                <a:latin typeface="Calibri"/>
              </a:rPr>
              <a:t/>
            </a:r>
          </a:p>
          <a:p>
            <a:pPr algn="ctr"/>
            <a:r>
              <a:rPr sz="1100" b="0" i="0">
                <a:solidFill>
                  <a:srgbClr val="000000"/>
                </a:solidFill>
                <a:latin typeface="Calibri"/>
              </a:rPr>
              <a:t>Once they have finished an activity, they are immediately available to start another</a:t>
            </a:r>
          </a:p>
          <a:p>
            <a:pPr algn="ctr"/>
            <a:r>
              <a:rPr sz="1100" b="0" i="0">
                <a:solidFill>
                  <a:srgbClr val="000000"/>
                </a:solidFill>
                <a:latin typeface="Calibri"/>
              </a:rPr>
              <a:t/>
            </a:r>
          </a:p>
          <a:p>
            <a:pPr algn="ctr"/>
            <a:r>
              <a:rPr sz="1100" b="0" i="0">
                <a:solidFill>
                  <a:srgbClr val="000000"/>
                </a:solidFill>
                <a:latin typeface="Calibri"/>
              </a:rPr>
              <a:t>A resource histogram shows the number of workers active at any time, assuming each activity starts at its earliest time</a:t>
            </a:r>
          </a:p>
        </p:txBody>
      </p:sp>
      <p:sp>
        <p:nvSpPr>
          <p:cNvPr id="5" name="TextBox 4"/>
          <p:cNvSpPr txBox="1"/>
          <p:nvPr/>
        </p:nvSpPr>
        <p:spPr>
          <a:xfrm>
            <a:off x="3750000" y="1000000"/>
            <a:ext cx="5150000" cy="300000"/>
          </a:xfrm>
          <a:prstGeom prst="rect">
            <a:avLst/>
          </a:prstGeom>
          <a:noFill/>
        </p:spPr>
        <p:txBody>
          <a:bodyPr wrap="square" anchor="t" lIns="45720" rIns="45720">
            <a:spAutoFit/>
          </a:bodyPr>
          <a:lstStyle/>
          <a:p>
            <a:pPr algn="l"/>
            <a:r>
              <a:rPr sz="1100" b="0" i="0">
                <a:solidFill>
                  <a:srgbClr val="000000"/>
                </a:solidFill>
                <a:latin typeface="Calibri"/>
              </a:rPr>
              <a:t>Here is the Gantt chart from question 2 of Exercise 8G.</a:t>
            </a:r>
          </a:p>
        </p:txBody>
      </p:sp>
      <p:sp>
        <p:nvSpPr>
          <p:cNvPr id="6" name="Rectangle 5"/>
          <p:cNvSpPr/>
          <p:nvPr/>
        </p:nvSpPr>
        <p:spPr>
          <a:xfrm rot="5400000">
            <a:off x="3085000" y="2161825"/>
            <a:ext cx="1330000" cy="6350"/>
          </a:xfrm>
          <a:prstGeom prst="rect">
            <a:avLst/>
          </a:prstGeom>
          <a:solidFill>
            <a:srgbClr val="A0A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00000" y="1300000"/>
            <a:ext cx="300000" cy="180000"/>
          </a:xfrm>
          <a:prstGeom prst="rect">
            <a:avLst/>
          </a:prstGeom>
          <a:noFill/>
        </p:spPr>
        <p:txBody>
          <a:bodyPr wrap="none" anchor="ctr" lIns="0" rIns="0" tIns="0" bIns="0">
            <a:spAutoFit/>
          </a:bodyPr>
          <a:lstStyle/>
          <a:p>
            <a:pPr algn="ctr"/>
            <a:r>
              <a:rPr sz="700" i="0" b="0">
                <a:solidFill>
                  <a:srgbClr val="000000"/>
                </a:solidFill>
                <a:latin typeface="Calibri"/>
              </a:rPr>
              <a:t>0</a:t>
            </a:r>
          </a:p>
        </p:txBody>
      </p:sp>
      <p:sp>
        <p:nvSpPr>
          <p:cNvPr id="8" name="Rectangle 7"/>
          <p:cNvSpPr/>
          <p:nvPr/>
        </p:nvSpPr>
        <p:spPr>
          <a:xfrm rot="5400000">
            <a:off x="3273000" y="2161825"/>
            <a:ext cx="1330000" cy="6350"/>
          </a:xfrm>
          <a:prstGeom prst="rect">
            <a:avLst/>
          </a:prstGeom>
          <a:solidFill>
            <a:srgbClr val="A0A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788000" y="1300000"/>
            <a:ext cx="300000" cy="180000"/>
          </a:xfrm>
          <a:prstGeom prst="rect">
            <a:avLst/>
          </a:prstGeom>
          <a:noFill/>
        </p:spPr>
        <p:txBody>
          <a:bodyPr wrap="none" anchor="ctr" lIns="0" rIns="0" tIns="0" bIns="0">
            <a:spAutoFit/>
          </a:bodyPr>
          <a:lstStyle/>
          <a:p>
            <a:pPr algn="ctr"/>
            <a:r>
              <a:rPr sz="700" i="0" b="0">
                <a:solidFill>
                  <a:srgbClr val="000000"/>
                </a:solidFill>
                <a:latin typeface="Calibri"/>
              </a:rPr>
              <a:t>1</a:t>
            </a:r>
          </a:p>
        </p:txBody>
      </p:sp>
      <p:sp>
        <p:nvSpPr>
          <p:cNvPr id="10" name="Rectangle 9"/>
          <p:cNvSpPr/>
          <p:nvPr/>
        </p:nvSpPr>
        <p:spPr>
          <a:xfrm rot="5400000">
            <a:off x="3461000" y="2161825"/>
            <a:ext cx="1330000" cy="6350"/>
          </a:xfrm>
          <a:prstGeom prst="rect">
            <a:avLst/>
          </a:prstGeom>
          <a:solidFill>
            <a:srgbClr val="A0A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976000" y="1300000"/>
            <a:ext cx="300000" cy="180000"/>
          </a:xfrm>
          <a:prstGeom prst="rect">
            <a:avLst/>
          </a:prstGeom>
          <a:noFill/>
        </p:spPr>
        <p:txBody>
          <a:bodyPr wrap="none" anchor="ctr" lIns="0" rIns="0" tIns="0" bIns="0">
            <a:spAutoFit/>
          </a:bodyPr>
          <a:lstStyle/>
          <a:p>
            <a:pPr algn="ctr"/>
            <a:r>
              <a:rPr sz="700" i="0" b="0">
                <a:solidFill>
                  <a:srgbClr val="000000"/>
                </a:solidFill>
                <a:latin typeface="Calibri"/>
              </a:rPr>
              <a:t>2</a:t>
            </a:r>
          </a:p>
        </p:txBody>
      </p:sp>
      <p:sp>
        <p:nvSpPr>
          <p:cNvPr id="12" name="Rectangle 11"/>
          <p:cNvSpPr/>
          <p:nvPr/>
        </p:nvSpPr>
        <p:spPr>
          <a:xfrm rot="5400000">
            <a:off x="3649000" y="2161825"/>
            <a:ext cx="1330000" cy="6350"/>
          </a:xfrm>
          <a:prstGeom prst="rect">
            <a:avLst/>
          </a:prstGeom>
          <a:solidFill>
            <a:srgbClr val="A0A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164000" y="1300000"/>
            <a:ext cx="300000" cy="180000"/>
          </a:xfrm>
          <a:prstGeom prst="rect">
            <a:avLst/>
          </a:prstGeom>
          <a:noFill/>
        </p:spPr>
        <p:txBody>
          <a:bodyPr wrap="none" anchor="ctr" lIns="0" rIns="0" tIns="0" bIns="0">
            <a:spAutoFit/>
          </a:bodyPr>
          <a:lstStyle/>
          <a:p>
            <a:pPr algn="ctr"/>
            <a:r>
              <a:rPr sz="700" i="0" b="0">
                <a:solidFill>
                  <a:srgbClr val="000000"/>
                </a:solidFill>
                <a:latin typeface="Calibri"/>
              </a:rPr>
              <a:t>3</a:t>
            </a:r>
          </a:p>
        </p:txBody>
      </p:sp>
      <p:sp>
        <p:nvSpPr>
          <p:cNvPr id="14" name="Rectangle 13"/>
          <p:cNvSpPr/>
          <p:nvPr/>
        </p:nvSpPr>
        <p:spPr>
          <a:xfrm rot="5400000">
            <a:off x="3837000" y="2161825"/>
            <a:ext cx="1330000" cy="6350"/>
          </a:xfrm>
          <a:prstGeom prst="rect">
            <a:avLst/>
          </a:prstGeom>
          <a:solidFill>
            <a:srgbClr val="A0A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352000" y="1300000"/>
            <a:ext cx="300000" cy="180000"/>
          </a:xfrm>
          <a:prstGeom prst="rect">
            <a:avLst/>
          </a:prstGeom>
          <a:noFill/>
        </p:spPr>
        <p:txBody>
          <a:bodyPr wrap="none" anchor="ctr" lIns="0" rIns="0" tIns="0" bIns="0">
            <a:spAutoFit/>
          </a:bodyPr>
          <a:lstStyle/>
          <a:p>
            <a:pPr algn="ctr"/>
            <a:r>
              <a:rPr sz="700" i="0" b="0">
                <a:solidFill>
                  <a:srgbClr val="000000"/>
                </a:solidFill>
                <a:latin typeface="Calibri"/>
              </a:rPr>
              <a:t>4</a:t>
            </a:r>
          </a:p>
        </p:txBody>
      </p:sp>
      <p:sp>
        <p:nvSpPr>
          <p:cNvPr id="16" name="Rectangle 15"/>
          <p:cNvSpPr/>
          <p:nvPr/>
        </p:nvSpPr>
        <p:spPr>
          <a:xfrm rot="5400000">
            <a:off x="4025000" y="2161825"/>
            <a:ext cx="1330000" cy="6350"/>
          </a:xfrm>
          <a:prstGeom prst="rect">
            <a:avLst/>
          </a:prstGeom>
          <a:solidFill>
            <a:srgbClr val="A0A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540000" y="1300000"/>
            <a:ext cx="300000" cy="180000"/>
          </a:xfrm>
          <a:prstGeom prst="rect">
            <a:avLst/>
          </a:prstGeom>
          <a:noFill/>
        </p:spPr>
        <p:txBody>
          <a:bodyPr wrap="none" anchor="ctr" lIns="0" rIns="0" tIns="0" bIns="0">
            <a:spAutoFit/>
          </a:bodyPr>
          <a:lstStyle/>
          <a:p>
            <a:pPr algn="ctr"/>
            <a:r>
              <a:rPr sz="700" i="0" b="0">
                <a:solidFill>
                  <a:srgbClr val="000000"/>
                </a:solidFill>
                <a:latin typeface="Calibri"/>
              </a:rPr>
              <a:t>5</a:t>
            </a:r>
          </a:p>
        </p:txBody>
      </p:sp>
      <p:sp>
        <p:nvSpPr>
          <p:cNvPr id="18" name="Rectangle 17"/>
          <p:cNvSpPr/>
          <p:nvPr/>
        </p:nvSpPr>
        <p:spPr>
          <a:xfrm rot="5400000">
            <a:off x="4213000" y="2161825"/>
            <a:ext cx="1330000" cy="6350"/>
          </a:xfrm>
          <a:prstGeom prst="rect">
            <a:avLst/>
          </a:prstGeom>
          <a:solidFill>
            <a:srgbClr val="A0A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728000" y="1300000"/>
            <a:ext cx="300000" cy="180000"/>
          </a:xfrm>
          <a:prstGeom prst="rect">
            <a:avLst/>
          </a:prstGeom>
          <a:noFill/>
        </p:spPr>
        <p:txBody>
          <a:bodyPr wrap="none" anchor="ctr" lIns="0" rIns="0" tIns="0" bIns="0">
            <a:spAutoFit/>
          </a:bodyPr>
          <a:lstStyle/>
          <a:p>
            <a:pPr algn="ctr"/>
            <a:r>
              <a:rPr sz="700" i="0" b="0">
                <a:solidFill>
                  <a:srgbClr val="000000"/>
                </a:solidFill>
                <a:latin typeface="Calibri"/>
              </a:rPr>
              <a:t>6</a:t>
            </a:r>
          </a:p>
        </p:txBody>
      </p:sp>
      <p:sp>
        <p:nvSpPr>
          <p:cNvPr id="20" name="Rectangle 19"/>
          <p:cNvSpPr/>
          <p:nvPr/>
        </p:nvSpPr>
        <p:spPr>
          <a:xfrm rot="5400000">
            <a:off x="4401000" y="2161825"/>
            <a:ext cx="1330000" cy="6350"/>
          </a:xfrm>
          <a:prstGeom prst="rect">
            <a:avLst/>
          </a:prstGeom>
          <a:solidFill>
            <a:srgbClr val="A0A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916000" y="1300000"/>
            <a:ext cx="300000" cy="180000"/>
          </a:xfrm>
          <a:prstGeom prst="rect">
            <a:avLst/>
          </a:prstGeom>
          <a:noFill/>
        </p:spPr>
        <p:txBody>
          <a:bodyPr wrap="none" anchor="ctr" lIns="0" rIns="0" tIns="0" bIns="0">
            <a:spAutoFit/>
          </a:bodyPr>
          <a:lstStyle/>
          <a:p>
            <a:pPr algn="ctr"/>
            <a:r>
              <a:rPr sz="700" i="0" b="0">
                <a:solidFill>
                  <a:srgbClr val="000000"/>
                </a:solidFill>
                <a:latin typeface="Calibri"/>
              </a:rPr>
              <a:t>7</a:t>
            </a:r>
          </a:p>
        </p:txBody>
      </p:sp>
      <p:sp>
        <p:nvSpPr>
          <p:cNvPr id="22" name="Rectangle 21"/>
          <p:cNvSpPr/>
          <p:nvPr/>
        </p:nvSpPr>
        <p:spPr>
          <a:xfrm rot="5400000">
            <a:off x="4589000" y="2161825"/>
            <a:ext cx="1330000" cy="6350"/>
          </a:xfrm>
          <a:prstGeom prst="rect">
            <a:avLst/>
          </a:prstGeom>
          <a:solidFill>
            <a:srgbClr val="A0A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104000" y="1300000"/>
            <a:ext cx="300000" cy="180000"/>
          </a:xfrm>
          <a:prstGeom prst="rect">
            <a:avLst/>
          </a:prstGeom>
          <a:noFill/>
        </p:spPr>
        <p:txBody>
          <a:bodyPr wrap="none" anchor="ctr" lIns="0" rIns="0" tIns="0" bIns="0">
            <a:spAutoFit/>
          </a:bodyPr>
          <a:lstStyle/>
          <a:p>
            <a:pPr algn="ctr"/>
            <a:r>
              <a:rPr sz="700" i="0" b="0">
                <a:solidFill>
                  <a:srgbClr val="000000"/>
                </a:solidFill>
                <a:latin typeface="Calibri"/>
              </a:rPr>
              <a:t>8</a:t>
            </a:r>
          </a:p>
        </p:txBody>
      </p:sp>
      <p:sp>
        <p:nvSpPr>
          <p:cNvPr id="24" name="Rectangle 23"/>
          <p:cNvSpPr/>
          <p:nvPr/>
        </p:nvSpPr>
        <p:spPr>
          <a:xfrm rot="5400000">
            <a:off x="4777000" y="2161825"/>
            <a:ext cx="1330000" cy="6350"/>
          </a:xfrm>
          <a:prstGeom prst="rect">
            <a:avLst/>
          </a:prstGeom>
          <a:solidFill>
            <a:srgbClr val="A0A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292000" y="1300000"/>
            <a:ext cx="300000" cy="180000"/>
          </a:xfrm>
          <a:prstGeom prst="rect">
            <a:avLst/>
          </a:prstGeom>
          <a:noFill/>
        </p:spPr>
        <p:txBody>
          <a:bodyPr wrap="none" anchor="ctr" lIns="0" rIns="0" tIns="0" bIns="0">
            <a:spAutoFit/>
          </a:bodyPr>
          <a:lstStyle/>
          <a:p>
            <a:pPr algn="ctr"/>
            <a:r>
              <a:rPr sz="700" i="0" b="0">
                <a:solidFill>
                  <a:srgbClr val="000000"/>
                </a:solidFill>
                <a:latin typeface="Calibri"/>
              </a:rPr>
              <a:t>9</a:t>
            </a:r>
          </a:p>
        </p:txBody>
      </p:sp>
      <p:sp>
        <p:nvSpPr>
          <p:cNvPr id="26" name="Rectangle 25"/>
          <p:cNvSpPr/>
          <p:nvPr/>
        </p:nvSpPr>
        <p:spPr>
          <a:xfrm rot="5400000">
            <a:off x="4965000" y="2161825"/>
            <a:ext cx="1330000" cy="6350"/>
          </a:xfrm>
          <a:prstGeom prst="rect">
            <a:avLst/>
          </a:prstGeom>
          <a:solidFill>
            <a:srgbClr val="A0A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5480000" y="1300000"/>
            <a:ext cx="300000" cy="180000"/>
          </a:xfrm>
          <a:prstGeom prst="rect">
            <a:avLst/>
          </a:prstGeom>
          <a:noFill/>
        </p:spPr>
        <p:txBody>
          <a:bodyPr wrap="none" anchor="ctr" lIns="0" rIns="0" tIns="0" bIns="0">
            <a:spAutoFit/>
          </a:bodyPr>
          <a:lstStyle/>
          <a:p>
            <a:pPr algn="ctr"/>
            <a:r>
              <a:rPr sz="700" i="0" b="0">
                <a:solidFill>
                  <a:srgbClr val="000000"/>
                </a:solidFill>
                <a:latin typeface="Calibri"/>
              </a:rPr>
              <a:t>10</a:t>
            </a:r>
          </a:p>
        </p:txBody>
      </p:sp>
      <p:sp>
        <p:nvSpPr>
          <p:cNvPr id="28" name="Rectangle 27"/>
          <p:cNvSpPr/>
          <p:nvPr/>
        </p:nvSpPr>
        <p:spPr>
          <a:xfrm rot="5400000">
            <a:off x="5153000" y="2161825"/>
            <a:ext cx="1330000" cy="6350"/>
          </a:xfrm>
          <a:prstGeom prst="rect">
            <a:avLst/>
          </a:prstGeom>
          <a:solidFill>
            <a:srgbClr val="A0A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5668000" y="1300000"/>
            <a:ext cx="300000" cy="180000"/>
          </a:xfrm>
          <a:prstGeom prst="rect">
            <a:avLst/>
          </a:prstGeom>
          <a:noFill/>
        </p:spPr>
        <p:txBody>
          <a:bodyPr wrap="none" anchor="ctr" lIns="0" rIns="0" tIns="0" bIns="0">
            <a:spAutoFit/>
          </a:bodyPr>
          <a:lstStyle/>
          <a:p>
            <a:pPr algn="ctr"/>
            <a:r>
              <a:rPr sz="700" i="0" b="0">
                <a:solidFill>
                  <a:srgbClr val="000000"/>
                </a:solidFill>
                <a:latin typeface="Calibri"/>
              </a:rPr>
              <a:t>11</a:t>
            </a:r>
          </a:p>
        </p:txBody>
      </p:sp>
      <p:sp>
        <p:nvSpPr>
          <p:cNvPr id="30" name="Rectangle 29"/>
          <p:cNvSpPr/>
          <p:nvPr/>
        </p:nvSpPr>
        <p:spPr>
          <a:xfrm rot="5400000">
            <a:off x="5341000" y="2161825"/>
            <a:ext cx="1330000" cy="6350"/>
          </a:xfrm>
          <a:prstGeom prst="rect">
            <a:avLst/>
          </a:prstGeom>
          <a:solidFill>
            <a:srgbClr val="A0A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5856000" y="1300000"/>
            <a:ext cx="300000" cy="180000"/>
          </a:xfrm>
          <a:prstGeom prst="rect">
            <a:avLst/>
          </a:prstGeom>
          <a:noFill/>
        </p:spPr>
        <p:txBody>
          <a:bodyPr wrap="none" anchor="ctr" lIns="0" rIns="0" tIns="0" bIns="0">
            <a:spAutoFit/>
          </a:bodyPr>
          <a:lstStyle/>
          <a:p>
            <a:pPr algn="ctr"/>
            <a:r>
              <a:rPr sz="700" i="0" b="0">
                <a:solidFill>
                  <a:srgbClr val="000000"/>
                </a:solidFill>
                <a:latin typeface="Calibri"/>
              </a:rPr>
              <a:t>12</a:t>
            </a:r>
          </a:p>
        </p:txBody>
      </p:sp>
      <p:sp>
        <p:nvSpPr>
          <p:cNvPr id="32" name="Rectangle 31"/>
          <p:cNvSpPr/>
          <p:nvPr/>
        </p:nvSpPr>
        <p:spPr>
          <a:xfrm rot="5400000">
            <a:off x="5529000" y="2161825"/>
            <a:ext cx="1330000" cy="6350"/>
          </a:xfrm>
          <a:prstGeom prst="rect">
            <a:avLst/>
          </a:prstGeom>
          <a:solidFill>
            <a:srgbClr val="A0A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6044000" y="1300000"/>
            <a:ext cx="300000" cy="180000"/>
          </a:xfrm>
          <a:prstGeom prst="rect">
            <a:avLst/>
          </a:prstGeom>
          <a:noFill/>
        </p:spPr>
        <p:txBody>
          <a:bodyPr wrap="none" anchor="ctr" lIns="0" rIns="0" tIns="0" bIns="0">
            <a:spAutoFit/>
          </a:bodyPr>
          <a:lstStyle/>
          <a:p>
            <a:pPr algn="ctr"/>
            <a:r>
              <a:rPr sz="700" i="0" b="0">
                <a:solidFill>
                  <a:srgbClr val="000000"/>
                </a:solidFill>
                <a:latin typeface="Calibri"/>
              </a:rPr>
              <a:t>13</a:t>
            </a:r>
          </a:p>
        </p:txBody>
      </p:sp>
      <p:sp>
        <p:nvSpPr>
          <p:cNvPr id="34" name="Rectangle 33"/>
          <p:cNvSpPr/>
          <p:nvPr/>
        </p:nvSpPr>
        <p:spPr>
          <a:xfrm rot="5400000">
            <a:off x="5717000" y="2161825"/>
            <a:ext cx="1330000" cy="6350"/>
          </a:xfrm>
          <a:prstGeom prst="rect">
            <a:avLst/>
          </a:prstGeom>
          <a:solidFill>
            <a:srgbClr val="A0A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6232000" y="1300000"/>
            <a:ext cx="300000" cy="180000"/>
          </a:xfrm>
          <a:prstGeom prst="rect">
            <a:avLst/>
          </a:prstGeom>
          <a:noFill/>
        </p:spPr>
        <p:txBody>
          <a:bodyPr wrap="none" anchor="ctr" lIns="0" rIns="0" tIns="0" bIns="0">
            <a:spAutoFit/>
          </a:bodyPr>
          <a:lstStyle/>
          <a:p>
            <a:pPr algn="ctr"/>
            <a:r>
              <a:rPr sz="700" i="0" b="0">
                <a:solidFill>
                  <a:srgbClr val="000000"/>
                </a:solidFill>
                <a:latin typeface="Calibri"/>
              </a:rPr>
              <a:t>14</a:t>
            </a:r>
          </a:p>
        </p:txBody>
      </p:sp>
      <p:sp>
        <p:nvSpPr>
          <p:cNvPr id="36" name="Rectangle 35"/>
          <p:cNvSpPr/>
          <p:nvPr/>
        </p:nvSpPr>
        <p:spPr>
          <a:xfrm rot="5400000">
            <a:off x="5905000" y="2161825"/>
            <a:ext cx="1330000" cy="6350"/>
          </a:xfrm>
          <a:prstGeom prst="rect">
            <a:avLst/>
          </a:prstGeom>
          <a:solidFill>
            <a:srgbClr val="A0A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6420000" y="1300000"/>
            <a:ext cx="300000" cy="180000"/>
          </a:xfrm>
          <a:prstGeom prst="rect">
            <a:avLst/>
          </a:prstGeom>
          <a:noFill/>
        </p:spPr>
        <p:txBody>
          <a:bodyPr wrap="none" anchor="ctr" lIns="0" rIns="0" tIns="0" bIns="0">
            <a:spAutoFit/>
          </a:bodyPr>
          <a:lstStyle/>
          <a:p>
            <a:pPr algn="ctr"/>
            <a:r>
              <a:rPr sz="700" i="0" b="0">
                <a:solidFill>
                  <a:srgbClr val="000000"/>
                </a:solidFill>
                <a:latin typeface="Calibri"/>
              </a:rPr>
              <a:t>15</a:t>
            </a:r>
          </a:p>
        </p:txBody>
      </p:sp>
      <p:sp>
        <p:nvSpPr>
          <p:cNvPr id="38" name="Rectangle 37"/>
          <p:cNvSpPr/>
          <p:nvPr/>
        </p:nvSpPr>
        <p:spPr>
          <a:xfrm rot="5400000">
            <a:off x="6093000" y="2161825"/>
            <a:ext cx="1330000" cy="6350"/>
          </a:xfrm>
          <a:prstGeom prst="rect">
            <a:avLst/>
          </a:prstGeom>
          <a:solidFill>
            <a:srgbClr val="A0A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6608000" y="1300000"/>
            <a:ext cx="300000" cy="180000"/>
          </a:xfrm>
          <a:prstGeom prst="rect">
            <a:avLst/>
          </a:prstGeom>
          <a:noFill/>
        </p:spPr>
        <p:txBody>
          <a:bodyPr wrap="none" anchor="ctr" lIns="0" rIns="0" tIns="0" bIns="0">
            <a:spAutoFit/>
          </a:bodyPr>
          <a:lstStyle/>
          <a:p>
            <a:pPr algn="ctr"/>
            <a:r>
              <a:rPr sz="700" i="0" b="0">
                <a:solidFill>
                  <a:srgbClr val="000000"/>
                </a:solidFill>
                <a:latin typeface="Calibri"/>
              </a:rPr>
              <a:t>16</a:t>
            </a:r>
          </a:p>
        </p:txBody>
      </p:sp>
      <p:sp>
        <p:nvSpPr>
          <p:cNvPr id="40" name="Rectangle 39"/>
          <p:cNvSpPr/>
          <p:nvPr/>
        </p:nvSpPr>
        <p:spPr>
          <a:xfrm rot="5400000">
            <a:off x="6281000" y="2161825"/>
            <a:ext cx="1330000" cy="6350"/>
          </a:xfrm>
          <a:prstGeom prst="rect">
            <a:avLst/>
          </a:prstGeom>
          <a:solidFill>
            <a:srgbClr val="A0A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6796000" y="1300000"/>
            <a:ext cx="300000" cy="180000"/>
          </a:xfrm>
          <a:prstGeom prst="rect">
            <a:avLst/>
          </a:prstGeom>
          <a:noFill/>
        </p:spPr>
        <p:txBody>
          <a:bodyPr wrap="none" anchor="ctr" lIns="0" rIns="0" tIns="0" bIns="0">
            <a:spAutoFit/>
          </a:bodyPr>
          <a:lstStyle/>
          <a:p>
            <a:pPr algn="ctr"/>
            <a:r>
              <a:rPr sz="700" i="0" b="0">
                <a:solidFill>
                  <a:srgbClr val="000000"/>
                </a:solidFill>
                <a:latin typeface="Calibri"/>
              </a:rPr>
              <a:t>17</a:t>
            </a:r>
          </a:p>
        </p:txBody>
      </p:sp>
      <p:sp>
        <p:nvSpPr>
          <p:cNvPr id="42" name="Rectangle 41"/>
          <p:cNvSpPr/>
          <p:nvPr/>
        </p:nvSpPr>
        <p:spPr>
          <a:xfrm rot="5400000">
            <a:off x="6469000" y="2161825"/>
            <a:ext cx="1330000" cy="6350"/>
          </a:xfrm>
          <a:prstGeom prst="rect">
            <a:avLst/>
          </a:prstGeom>
          <a:solidFill>
            <a:srgbClr val="A0A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6984000" y="1300000"/>
            <a:ext cx="300000" cy="180000"/>
          </a:xfrm>
          <a:prstGeom prst="rect">
            <a:avLst/>
          </a:prstGeom>
          <a:noFill/>
        </p:spPr>
        <p:txBody>
          <a:bodyPr wrap="none" anchor="ctr" lIns="0" rIns="0" tIns="0" bIns="0">
            <a:spAutoFit/>
          </a:bodyPr>
          <a:lstStyle/>
          <a:p>
            <a:pPr algn="ctr"/>
            <a:r>
              <a:rPr sz="700" i="0" b="0">
                <a:solidFill>
                  <a:srgbClr val="000000"/>
                </a:solidFill>
                <a:latin typeface="Calibri"/>
              </a:rPr>
              <a:t>18</a:t>
            </a:r>
          </a:p>
        </p:txBody>
      </p:sp>
      <p:sp>
        <p:nvSpPr>
          <p:cNvPr id="44" name="Rectangle 43"/>
          <p:cNvSpPr/>
          <p:nvPr/>
        </p:nvSpPr>
        <p:spPr>
          <a:xfrm rot="5400000">
            <a:off x="6657000" y="2161825"/>
            <a:ext cx="1330000" cy="6350"/>
          </a:xfrm>
          <a:prstGeom prst="rect">
            <a:avLst/>
          </a:prstGeom>
          <a:solidFill>
            <a:srgbClr val="A0A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7172000" y="1300000"/>
            <a:ext cx="300000" cy="180000"/>
          </a:xfrm>
          <a:prstGeom prst="rect">
            <a:avLst/>
          </a:prstGeom>
          <a:noFill/>
        </p:spPr>
        <p:txBody>
          <a:bodyPr wrap="none" anchor="ctr" lIns="0" rIns="0" tIns="0" bIns="0">
            <a:spAutoFit/>
          </a:bodyPr>
          <a:lstStyle/>
          <a:p>
            <a:pPr algn="ctr"/>
            <a:r>
              <a:rPr sz="700" i="0" b="0">
                <a:solidFill>
                  <a:srgbClr val="000000"/>
                </a:solidFill>
                <a:latin typeface="Calibri"/>
              </a:rPr>
              <a:t>19</a:t>
            </a:r>
          </a:p>
        </p:txBody>
      </p:sp>
      <p:sp>
        <p:nvSpPr>
          <p:cNvPr id="46" name="Rectangle 45"/>
          <p:cNvSpPr/>
          <p:nvPr/>
        </p:nvSpPr>
        <p:spPr>
          <a:xfrm rot="5400000">
            <a:off x="6845000" y="2161825"/>
            <a:ext cx="1330000" cy="6350"/>
          </a:xfrm>
          <a:prstGeom prst="rect">
            <a:avLst/>
          </a:prstGeom>
          <a:solidFill>
            <a:srgbClr val="A0A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7360000" y="1300000"/>
            <a:ext cx="300000" cy="180000"/>
          </a:xfrm>
          <a:prstGeom prst="rect">
            <a:avLst/>
          </a:prstGeom>
          <a:noFill/>
        </p:spPr>
        <p:txBody>
          <a:bodyPr wrap="none" anchor="ctr" lIns="0" rIns="0" tIns="0" bIns="0">
            <a:spAutoFit/>
          </a:bodyPr>
          <a:lstStyle/>
          <a:p>
            <a:pPr algn="ctr"/>
            <a:r>
              <a:rPr sz="700" i="0" b="0">
                <a:solidFill>
                  <a:srgbClr val="000000"/>
                </a:solidFill>
                <a:latin typeface="Calibri"/>
              </a:rPr>
              <a:t>20</a:t>
            </a:r>
          </a:p>
        </p:txBody>
      </p:sp>
      <p:sp>
        <p:nvSpPr>
          <p:cNvPr id="48" name="Rectangle 47"/>
          <p:cNvSpPr/>
          <p:nvPr/>
        </p:nvSpPr>
        <p:spPr>
          <a:xfrm rot="5400000">
            <a:off x="7033000" y="2161825"/>
            <a:ext cx="1330000" cy="6350"/>
          </a:xfrm>
          <a:prstGeom prst="rect">
            <a:avLst/>
          </a:prstGeom>
          <a:solidFill>
            <a:srgbClr val="A0A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7548000" y="1300000"/>
            <a:ext cx="300000" cy="180000"/>
          </a:xfrm>
          <a:prstGeom prst="rect">
            <a:avLst/>
          </a:prstGeom>
          <a:noFill/>
        </p:spPr>
        <p:txBody>
          <a:bodyPr wrap="none" anchor="ctr" lIns="0" rIns="0" tIns="0" bIns="0">
            <a:spAutoFit/>
          </a:bodyPr>
          <a:lstStyle/>
          <a:p>
            <a:pPr algn="ctr"/>
            <a:r>
              <a:rPr sz="700" i="0" b="0">
                <a:solidFill>
                  <a:srgbClr val="000000"/>
                </a:solidFill>
                <a:latin typeface="Calibri"/>
              </a:rPr>
              <a:t>21</a:t>
            </a:r>
          </a:p>
        </p:txBody>
      </p:sp>
      <p:sp>
        <p:nvSpPr>
          <p:cNvPr id="50" name="Rectangle 49"/>
          <p:cNvSpPr/>
          <p:nvPr/>
        </p:nvSpPr>
        <p:spPr>
          <a:xfrm rot="5400000">
            <a:off x="7221000" y="2161825"/>
            <a:ext cx="1330000" cy="6350"/>
          </a:xfrm>
          <a:prstGeom prst="rect">
            <a:avLst/>
          </a:prstGeom>
          <a:solidFill>
            <a:srgbClr val="A0A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7736000" y="1300000"/>
            <a:ext cx="300000" cy="180000"/>
          </a:xfrm>
          <a:prstGeom prst="rect">
            <a:avLst/>
          </a:prstGeom>
          <a:noFill/>
        </p:spPr>
        <p:txBody>
          <a:bodyPr wrap="none" anchor="ctr" lIns="0" rIns="0" tIns="0" bIns="0">
            <a:spAutoFit/>
          </a:bodyPr>
          <a:lstStyle/>
          <a:p>
            <a:pPr algn="ctr"/>
            <a:r>
              <a:rPr sz="700" i="0" b="0">
                <a:solidFill>
                  <a:srgbClr val="000000"/>
                </a:solidFill>
                <a:latin typeface="Calibri"/>
              </a:rPr>
              <a:t>22</a:t>
            </a:r>
          </a:p>
        </p:txBody>
      </p:sp>
      <p:sp>
        <p:nvSpPr>
          <p:cNvPr id="52" name="Rectangle 51"/>
          <p:cNvSpPr/>
          <p:nvPr/>
        </p:nvSpPr>
        <p:spPr>
          <a:xfrm rot="5400000">
            <a:off x="7409000" y="2161825"/>
            <a:ext cx="1330000" cy="6350"/>
          </a:xfrm>
          <a:prstGeom prst="rect">
            <a:avLst/>
          </a:prstGeom>
          <a:solidFill>
            <a:srgbClr val="A0A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7924000" y="1300000"/>
            <a:ext cx="300000" cy="180000"/>
          </a:xfrm>
          <a:prstGeom prst="rect">
            <a:avLst/>
          </a:prstGeom>
          <a:noFill/>
        </p:spPr>
        <p:txBody>
          <a:bodyPr wrap="none" anchor="ctr" lIns="0" rIns="0" tIns="0" bIns="0">
            <a:spAutoFit/>
          </a:bodyPr>
          <a:lstStyle/>
          <a:p>
            <a:pPr algn="ctr"/>
            <a:r>
              <a:rPr sz="700" i="0" b="0">
                <a:solidFill>
                  <a:srgbClr val="000000"/>
                </a:solidFill>
                <a:latin typeface="Calibri"/>
              </a:rPr>
              <a:t>23</a:t>
            </a:r>
          </a:p>
        </p:txBody>
      </p:sp>
      <p:sp>
        <p:nvSpPr>
          <p:cNvPr id="54" name="Rectangle 53"/>
          <p:cNvSpPr/>
          <p:nvPr/>
        </p:nvSpPr>
        <p:spPr>
          <a:xfrm rot="5400000">
            <a:off x="7597000" y="2161825"/>
            <a:ext cx="1330000" cy="6350"/>
          </a:xfrm>
          <a:prstGeom prst="rect">
            <a:avLst/>
          </a:prstGeom>
          <a:solidFill>
            <a:srgbClr val="A0A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8112000" y="1300000"/>
            <a:ext cx="300000" cy="180000"/>
          </a:xfrm>
          <a:prstGeom prst="rect">
            <a:avLst/>
          </a:prstGeom>
          <a:noFill/>
        </p:spPr>
        <p:txBody>
          <a:bodyPr wrap="none" anchor="ctr" lIns="0" rIns="0" tIns="0" bIns="0">
            <a:spAutoFit/>
          </a:bodyPr>
          <a:lstStyle/>
          <a:p>
            <a:pPr algn="ctr"/>
            <a:r>
              <a:rPr sz="700" i="0" b="0">
                <a:solidFill>
                  <a:srgbClr val="000000"/>
                </a:solidFill>
                <a:latin typeface="Calibri"/>
              </a:rPr>
              <a:t>24</a:t>
            </a:r>
          </a:p>
        </p:txBody>
      </p:sp>
      <p:sp>
        <p:nvSpPr>
          <p:cNvPr id="56" name="Rectangle 55"/>
          <p:cNvSpPr/>
          <p:nvPr/>
        </p:nvSpPr>
        <p:spPr>
          <a:xfrm rot="5400000">
            <a:off x="7785000" y="2161825"/>
            <a:ext cx="1330000" cy="6350"/>
          </a:xfrm>
          <a:prstGeom prst="rect">
            <a:avLst/>
          </a:prstGeom>
          <a:solidFill>
            <a:srgbClr val="A0A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TextBox 56"/>
          <p:cNvSpPr txBox="1"/>
          <p:nvPr/>
        </p:nvSpPr>
        <p:spPr>
          <a:xfrm>
            <a:off x="8300000" y="1300000"/>
            <a:ext cx="300000" cy="180000"/>
          </a:xfrm>
          <a:prstGeom prst="rect">
            <a:avLst/>
          </a:prstGeom>
          <a:noFill/>
        </p:spPr>
        <p:txBody>
          <a:bodyPr wrap="none" anchor="ctr" lIns="0" rIns="0" tIns="0" bIns="0">
            <a:spAutoFit/>
          </a:bodyPr>
          <a:lstStyle/>
          <a:p>
            <a:pPr algn="ctr"/>
            <a:r>
              <a:rPr sz="700" i="0" b="0">
                <a:solidFill>
                  <a:srgbClr val="000000"/>
                </a:solidFill>
                <a:latin typeface="Calibri"/>
              </a:rPr>
              <a:t>25</a:t>
            </a:r>
          </a:p>
        </p:txBody>
      </p:sp>
      <p:sp>
        <p:nvSpPr>
          <p:cNvPr id="58" name="Rectangle 57"/>
          <p:cNvSpPr/>
          <p:nvPr/>
        </p:nvSpPr>
        <p:spPr>
          <a:xfrm rot="5400000">
            <a:off x="7973000" y="2161825"/>
            <a:ext cx="1330000" cy="6350"/>
          </a:xfrm>
          <a:prstGeom prst="rect">
            <a:avLst/>
          </a:prstGeom>
          <a:solidFill>
            <a:srgbClr val="A0A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TextBox 58"/>
          <p:cNvSpPr txBox="1"/>
          <p:nvPr/>
        </p:nvSpPr>
        <p:spPr>
          <a:xfrm>
            <a:off x="8488000" y="1300000"/>
            <a:ext cx="300000" cy="180000"/>
          </a:xfrm>
          <a:prstGeom prst="rect">
            <a:avLst/>
          </a:prstGeom>
          <a:noFill/>
        </p:spPr>
        <p:txBody>
          <a:bodyPr wrap="none" anchor="ctr" lIns="0" rIns="0" tIns="0" bIns="0">
            <a:spAutoFit/>
          </a:bodyPr>
          <a:lstStyle/>
          <a:p>
            <a:pPr algn="ctr"/>
            <a:r>
              <a:rPr sz="700" i="0" b="0">
                <a:solidFill>
                  <a:srgbClr val="000000"/>
                </a:solidFill>
                <a:latin typeface="Calibri"/>
              </a:rPr>
              <a:t>26</a:t>
            </a:r>
          </a:p>
        </p:txBody>
      </p:sp>
      <p:sp>
        <p:nvSpPr>
          <p:cNvPr id="60" name="Rectangle 59"/>
          <p:cNvSpPr/>
          <p:nvPr/>
        </p:nvSpPr>
        <p:spPr>
          <a:xfrm>
            <a:off x="3750000" y="2826825"/>
            <a:ext cx="4888000" cy="6350"/>
          </a:xfrm>
          <a:prstGeom prst="rect">
            <a:avLst/>
          </a:prstGeom>
          <a:solidFill>
            <a:srgbClr val="A0A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Rectangle 60"/>
          <p:cNvSpPr/>
          <p:nvPr/>
        </p:nvSpPr>
        <p:spPr>
          <a:xfrm>
            <a:off x="3750000" y="1496825"/>
            <a:ext cx="4888000" cy="6350"/>
          </a:xfrm>
          <a:prstGeom prst="rect">
            <a:avLst/>
          </a:prstGeom>
          <a:solidFill>
            <a:srgbClr val="A0A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2" name="Rectangle 61"/>
          <p:cNvSpPr/>
          <p:nvPr/>
        </p:nvSpPr>
        <p:spPr>
          <a:xfrm>
            <a:off x="3750000" y="1590000"/>
            <a:ext cx="1316000" cy="150000"/>
          </a:xfrm>
          <a:prstGeom prst="rect">
            <a:avLst/>
          </a:prstGeom>
          <a:solidFill>
            <a:srgbClr val="FFFFFF"/>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900" i="1">
                <a:solidFill>
                  <a:srgbClr val="000000"/>
                </a:solidFill>
                <a:latin typeface="Times New Roman"/>
              </a:rPr>
              <a:t>A</a:t>
            </a:r>
          </a:p>
        </p:txBody>
      </p:sp>
      <p:sp>
        <p:nvSpPr>
          <p:cNvPr id="63" name="Rectangle 62"/>
          <p:cNvSpPr/>
          <p:nvPr/>
        </p:nvSpPr>
        <p:spPr>
          <a:xfrm>
            <a:off x="5066000" y="1590000"/>
            <a:ext cx="752000" cy="150000"/>
          </a:xfrm>
          <a:prstGeom prst="rect">
            <a:avLst/>
          </a:prstGeom>
          <a:solidFill>
            <a:srgbClr val="FFFFFF"/>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900" i="1">
                <a:solidFill>
                  <a:srgbClr val="000000"/>
                </a:solidFill>
                <a:latin typeface="Times New Roman"/>
              </a:rPr>
              <a:t>C</a:t>
            </a:r>
          </a:p>
        </p:txBody>
      </p:sp>
      <p:sp>
        <p:nvSpPr>
          <p:cNvPr id="64" name="Rectangle 63"/>
          <p:cNvSpPr/>
          <p:nvPr/>
        </p:nvSpPr>
        <p:spPr>
          <a:xfrm>
            <a:off x="5818000" y="1590000"/>
            <a:ext cx="1316000" cy="150000"/>
          </a:xfrm>
          <a:prstGeom prst="rect">
            <a:avLst/>
          </a:prstGeom>
          <a:solidFill>
            <a:srgbClr val="FFFFFF"/>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900" i="1">
                <a:solidFill>
                  <a:srgbClr val="000000"/>
                </a:solidFill>
                <a:latin typeface="Times New Roman"/>
              </a:rPr>
              <a:t>F</a:t>
            </a:r>
          </a:p>
        </p:txBody>
      </p:sp>
      <p:sp>
        <p:nvSpPr>
          <p:cNvPr id="65" name="Rectangle 64"/>
          <p:cNvSpPr/>
          <p:nvPr/>
        </p:nvSpPr>
        <p:spPr>
          <a:xfrm>
            <a:off x="7134000" y="1590000"/>
            <a:ext cx="1504000" cy="150000"/>
          </a:xfrm>
          <a:prstGeom prst="rect">
            <a:avLst/>
          </a:prstGeom>
          <a:solidFill>
            <a:srgbClr val="FFFFFF"/>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900" i="1">
                <a:solidFill>
                  <a:srgbClr val="000000"/>
                </a:solidFill>
                <a:latin typeface="Times New Roman"/>
              </a:rPr>
              <a:t>H</a:t>
            </a:r>
          </a:p>
        </p:txBody>
      </p:sp>
      <p:sp>
        <p:nvSpPr>
          <p:cNvPr id="66" name="Rectangle 65"/>
          <p:cNvSpPr/>
          <p:nvPr/>
        </p:nvSpPr>
        <p:spPr>
          <a:xfrm>
            <a:off x="3750000" y="1840000"/>
            <a:ext cx="564000" cy="150000"/>
          </a:xfrm>
          <a:prstGeom prst="rect">
            <a:avLst/>
          </a:prstGeom>
          <a:solidFill>
            <a:srgbClr val="FFFFFF"/>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900" i="1">
                <a:solidFill>
                  <a:srgbClr val="000000"/>
                </a:solidFill>
                <a:latin typeface="Times New Roman"/>
              </a:rPr>
              <a:t>B</a:t>
            </a:r>
          </a:p>
        </p:txBody>
      </p:sp>
      <p:sp>
        <p:nvSpPr>
          <p:cNvPr id="67" name="Rectangle 66"/>
          <p:cNvSpPr/>
          <p:nvPr/>
        </p:nvSpPr>
        <p:spPr>
          <a:xfrm>
            <a:off x="4314000" y="1840000"/>
            <a:ext cx="752000" cy="150000"/>
          </a:xfrm>
          <a:prstGeom prst="rect">
            <a:avLst/>
          </a:prstGeom>
          <a:noFill/>
          <a:ln w="12700">
            <a:solidFill>
              <a:srgbClr val="00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p>
        </p:txBody>
      </p:sp>
      <p:sp>
        <p:nvSpPr>
          <p:cNvPr id="68" name="Rectangle 67"/>
          <p:cNvSpPr/>
          <p:nvPr/>
        </p:nvSpPr>
        <p:spPr>
          <a:xfrm>
            <a:off x="4314000" y="2090000"/>
            <a:ext cx="1128000" cy="150000"/>
          </a:xfrm>
          <a:prstGeom prst="rect">
            <a:avLst/>
          </a:prstGeom>
          <a:solidFill>
            <a:srgbClr val="FFFFFF"/>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900" i="1">
                <a:solidFill>
                  <a:srgbClr val="000000"/>
                </a:solidFill>
                <a:latin typeface="Times New Roman"/>
              </a:rPr>
              <a:t>D</a:t>
            </a:r>
          </a:p>
        </p:txBody>
      </p:sp>
      <p:sp>
        <p:nvSpPr>
          <p:cNvPr id="69" name="Rectangle 68"/>
          <p:cNvSpPr/>
          <p:nvPr/>
        </p:nvSpPr>
        <p:spPr>
          <a:xfrm>
            <a:off x="5442000" y="2090000"/>
            <a:ext cx="752000" cy="150000"/>
          </a:xfrm>
          <a:prstGeom prst="rect">
            <a:avLst/>
          </a:prstGeom>
          <a:noFill/>
          <a:ln w="12700">
            <a:solidFill>
              <a:srgbClr val="00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p>
        </p:txBody>
      </p:sp>
      <p:sp>
        <p:nvSpPr>
          <p:cNvPr id="70" name="Rectangle 69"/>
          <p:cNvSpPr/>
          <p:nvPr/>
        </p:nvSpPr>
        <p:spPr>
          <a:xfrm>
            <a:off x="4314000" y="2340000"/>
            <a:ext cx="1880000" cy="150000"/>
          </a:xfrm>
          <a:prstGeom prst="rect">
            <a:avLst/>
          </a:prstGeom>
          <a:solidFill>
            <a:srgbClr val="FFFFFF"/>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900" i="1">
                <a:solidFill>
                  <a:srgbClr val="000000"/>
                </a:solidFill>
                <a:latin typeface="Times New Roman"/>
              </a:rPr>
              <a:t>E</a:t>
            </a:r>
          </a:p>
        </p:txBody>
      </p:sp>
      <p:sp>
        <p:nvSpPr>
          <p:cNvPr id="71" name="Rectangle 70"/>
          <p:cNvSpPr/>
          <p:nvPr/>
        </p:nvSpPr>
        <p:spPr>
          <a:xfrm>
            <a:off x="6194000" y="2340000"/>
            <a:ext cx="940000" cy="150000"/>
          </a:xfrm>
          <a:prstGeom prst="rect">
            <a:avLst/>
          </a:prstGeom>
          <a:noFill/>
          <a:ln w="12700">
            <a:solidFill>
              <a:srgbClr val="00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p>
        </p:txBody>
      </p:sp>
      <p:sp>
        <p:nvSpPr>
          <p:cNvPr id="72" name="Rectangle 71"/>
          <p:cNvSpPr/>
          <p:nvPr/>
        </p:nvSpPr>
        <p:spPr>
          <a:xfrm>
            <a:off x="5442000" y="2590000"/>
            <a:ext cx="940000" cy="150000"/>
          </a:xfrm>
          <a:prstGeom prst="rect">
            <a:avLst/>
          </a:prstGeom>
          <a:solidFill>
            <a:srgbClr val="FFFFFF"/>
          </a:solidFill>
          <a:ln w="1587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900" i="1">
                <a:solidFill>
                  <a:srgbClr val="000000"/>
                </a:solidFill>
                <a:latin typeface="Times New Roman"/>
              </a:rPr>
              <a:t>G</a:t>
            </a:r>
          </a:p>
        </p:txBody>
      </p:sp>
      <p:sp>
        <p:nvSpPr>
          <p:cNvPr id="73" name="Rectangle 72"/>
          <p:cNvSpPr/>
          <p:nvPr/>
        </p:nvSpPr>
        <p:spPr>
          <a:xfrm>
            <a:off x="6382000" y="2590000"/>
            <a:ext cx="752000" cy="150000"/>
          </a:xfrm>
          <a:prstGeom prst="rect">
            <a:avLst/>
          </a:prstGeom>
          <a:noFill/>
          <a:ln w="12700">
            <a:solidFill>
              <a:srgbClr val="00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p>
        </p:txBody>
      </p:sp>
      <p:sp>
        <p:nvSpPr>
          <p:cNvPr id="74" name="TextBox 73"/>
          <p:cNvSpPr txBox="1"/>
          <p:nvPr/>
        </p:nvSpPr>
        <p:spPr>
          <a:xfrm>
            <a:off x="3750000" y="2850000"/>
            <a:ext cx="5150000" cy="300000"/>
          </a:xfrm>
          <a:prstGeom prst="rect">
            <a:avLst/>
          </a:prstGeom>
          <a:noFill/>
        </p:spPr>
        <p:txBody>
          <a:bodyPr wrap="square" anchor="t" lIns="45720" rIns="45720">
            <a:spAutoFit/>
          </a:bodyPr>
          <a:lstStyle/>
          <a:p>
            <a:pPr algn="l"/>
            <a:r>
              <a:rPr sz="1100" b="0" i="0">
                <a:solidFill>
                  <a:srgbClr val="000000"/>
                </a:solidFill>
                <a:latin typeface="Calibri"/>
              </a:rPr>
              <a:t>The number of workers required for each activity is shown in this table.</a:t>
            </a:r>
          </a:p>
        </p:txBody>
      </p:sp>
      <p:sp>
        <p:nvSpPr>
          <p:cNvPr id="75" name="Rectangle 74"/>
          <p:cNvSpPr/>
          <p:nvPr/>
        </p:nvSpPr>
        <p:spPr>
          <a:xfrm>
            <a:off x="3750000" y="3150000"/>
            <a:ext cx="8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Activity</a:t>
            </a:r>
          </a:p>
        </p:txBody>
      </p:sp>
      <p:sp>
        <p:nvSpPr>
          <p:cNvPr id="76" name="Rectangle 75"/>
          <p:cNvSpPr/>
          <p:nvPr/>
        </p:nvSpPr>
        <p:spPr>
          <a:xfrm>
            <a:off x="4550000" y="3150000"/>
            <a:ext cx="4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A</a:t>
            </a:r>
          </a:p>
        </p:txBody>
      </p:sp>
      <p:sp>
        <p:nvSpPr>
          <p:cNvPr id="77" name="Rectangle 76"/>
          <p:cNvSpPr/>
          <p:nvPr/>
        </p:nvSpPr>
        <p:spPr>
          <a:xfrm>
            <a:off x="4950000" y="3150000"/>
            <a:ext cx="4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B</a:t>
            </a:r>
          </a:p>
        </p:txBody>
      </p:sp>
      <p:sp>
        <p:nvSpPr>
          <p:cNvPr id="78" name="Rectangle 77"/>
          <p:cNvSpPr/>
          <p:nvPr/>
        </p:nvSpPr>
        <p:spPr>
          <a:xfrm>
            <a:off x="5350000" y="3150000"/>
            <a:ext cx="4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C</a:t>
            </a:r>
          </a:p>
        </p:txBody>
      </p:sp>
      <p:sp>
        <p:nvSpPr>
          <p:cNvPr id="79" name="Rectangle 78"/>
          <p:cNvSpPr/>
          <p:nvPr/>
        </p:nvSpPr>
        <p:spPr>
          <a:xfrm>
            <a:off x="5750000" y="3150000"/>
            <a:ext cx="4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D</a:t>
            </a:r>
          </a:p>
        </p:txBody>
      </p:sp>
      <p:sp>
        <p:nvSpPr>
          <p:cNvPr id="80" name="Rectangle 79"/>
          <p:cNvSpPr/>
          <p:nvPr/>
        </p:nvSpPr>
        <p:spPr>
          <a:xfrm>
            <a:off x="6150000" y="3150000"/>
            <a:ext cx="4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E</a:t>
            </a:r>
          </a:p>
        </p:txBody>
      </p:sp>
      <p:sp>
        <p:nvSpPr>
          <p:cNvPr id="81" name="Rectangle 80"/>
          <p:cNvSpPr/>
          <p:nvPr/>
        </p:nvSpPr>
        <p:spPr>
          <a:xfrm>
            <a:off x="6550000" y="3150000"/>
            <a:ext cx="4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F</a:t>
            </a:r>
          </a:p>
        </p:txBody>
      </p:sp>
      <p:sp>
        <p:nvSpPr>
          <p:cNvPr id="82" name="Rectangle 81"/>
          <p:cNvSpPr/>
          <p:nvPr/>
        </p:nvSpPr>
        <p:spPr>
          <a:xfrm>
            <a:off x="6950000" y="3150000"/>
            <a:ext cx="4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G</a:t>
            </a:r>
          </a:p>
        </p:txBody>
      </p:sp>
      <p:sp>
        <p:nvSpPr>
          <p:cNvPr id="83" name="Rectangle 82"/>
          <p:cNvSpPr/>
          <p:nvPr/>
        </p:nvSpPr>
        <p:spPr>
          <a:xfrm>
            <a:off x="7350000" y="3150000"/>
            <a:ext cx="4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H</a:t>
            </a:r>
          </a:p>
        </p:txBody>
      </p:sp>
      <p:sp>
        <p:nvSpPr>
          <p:cNvPr id="84" name="Rectangle 83"/>
          <p:cNvSpPr/>
          <p:nvPr/>
        </p:nvSpPr>
        <p:spPr>
          <a:xfrm>
            <a:off x="3750000" y="3370000"/>
            <a:ext cx="8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Workers</a:t>
            </a:r>
          </a:p>
        </p:txBody>
      </p:sp>
      <p:sp>
        <p:nvSpPr>
          <p:cNvPr id="85" name="Rectangle 84"/>
          <p:cNvSpPr/>
          <p:nvPr/>
        </p:nvSpPr>
        <p:spPr>
          <a:xfrm>
            <a:off x="4550000" y="3370000"/>
            <a:ext cx="4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86" name="Rectangle 85"/>
          <p:cNvSpPr/>
          <p:nvPr/>
        </p:nvSpPr>
        <p:spPr>
          <a:xfrm>
            <a:off x="4950000" y="3370000"/>
            <a:ext cx="4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87" name="Rectangle 86"/>
          <p:cNvSpPr/>
          <p:nvPr/>
        </p:nvSpPr>
        <p:spPr>
          <a:xfrm>
            <a:off x="5350000" y="3370000"/>
            <a:ext cx="4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88" name="Rectangle 87"/>
          <p:cNvSpPr/>
          <p:nvPr/>
        </p:nvSpPr>
        <p:spPr>
          <a:xfrm>
            <a:off x="5750000" y="3370000"/>
            <a:ext cx="4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89" name="Rectangle 88"/>
          <p:cNvSpPr/>
          <p:nvPr/>
        </p:nvSpPr>
        <p:spPr>
          <a:xfrm>
            <a:off x="6150000" y="3370000"/>
            <a:ext cx="4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90" name="Rectangle 89"/>
          <p:cNvSpPr/>
          <p:nvPr/>
        </p:nvSpPr>
        <p:spPr>
          <a:xfrm>
            <a:off x="6550000" y="3370000"/>
            <a:ext cx="4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91" name="Rectangle 90"/>
          <p:cNvSpPr/>
          <p:nvPr/>
        </p:nvSpPr>
        <p:spPr>
          <a:xfrm>
            <a:off x="6950000" y="3370000"/>
            <a:ext cx="4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a:t>
            </a:r>
          </a:p>
        </p:txBody>
      </p:sp>
      <p:sp>
        <p:nvSpPr>
          <p:cNvPr id="92" name="Rectangle 91"/>
          <p:cNvSpPr/>
          <p:nvPr/>
        </p:nvSpPr>
        <p:spPr>
          <a:xfrm>
            <a:off x="7350000" y="3370000"/>
            <a:ext cx="400000" cy="22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93" name="TextBox 92"/>
          <p:cNvSpPr txBox="1"/>
          <p:nvPr/>
        </p:nvSpPr>
        <p:spPr>
          <a:xfrm>
            <a:off x="3750000" y="3620000"/>
            <a:ext cx="5150000" cy="450000"/>
          </a:xfrm>
          <a:prstGeom prst="rect">
            <a:avLst/>
          </a:prstGeom>
          <a:noFill/>
        </p:spPr>
        <p:txBody>
          <a:bodyPr wrap="square" anchor="t" lIns="45720" rIns="45720">
            <a:spAutoFit/>
          </a:bodyPr>
          <a:lstStyle/>
          <a:p>
            <a:pPr algn="l"/>
            <a:r>
              <a:rPr sz="1100" b="0" i="0">
                <a:solidFill>
                  <a:srgbClr val="000000"/>
                </a:solidFill>
                <a:latin typeface="Calibri"/>
              </a:rPr>
              <a:t>Draw a resource histogram to show the number of workers required each day when each activity begins at its earliest time.</a:t>
            </a:r>
          </a:p>
        </p:txBody>
      </p:sp>
      <p:sp>
        <p:nvSpPr>
          <p:cNvPr id="94" name="Rectangle 93"/>
          <p:cNvSpPr/>
          <p:nvPr/>
        </p:nvSpPr>
        <p:spPr>
          <a:xfrm>
            <a:off x="3950000" y="4120000"/>
            <a:ext cx="11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From end of day</a:t>
            </a:r>
          </a:p>
        </p:txBody>
      </p:sp>
      <p:sp>
        <p:nvSpPr>
          <p:cNvPr id="95" name="Rectangle 94"/>
          <p:cNvSpPr/>
          <p:nvPr/>
        </p:nvSpPr>
        <p:spPr>
          <a:xfrm>
            <a:off x="5100000" y="4120000"/>
            <a:ext cx="11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To end of day</a:t>
            </a:r>
          </a:p>
        </p:txBody>
      </p:sp>
      <p:sp>
        <p:nvSpPr>
          <p:cNvPr id="96" name="Rectangle 95"/>
          <p:cNvSpPr/>
          <p:nvPr/>
        </p:nvSpPr>
        <p:spPr>
          <a:xfrm>
            <a:off x="6250000" y="4120000"/>
            <a:ext cx="12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Activities</a:t>
            </a:r>
          </a:p>
        </p:txBody>
      </p:sp>
      <p:sp>
        <p:nvSpPr>
          <p:cNvPr id="97" name="Rectangle 96"/>
          <p:cNvSpPr/>
          <p:nvPr/>
        </p:nvSpPr>
        <p:spPr>
          <a:xfrm>
            <a:off x="7500000" y="4120000"/>
            <a:ext cx="12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Workers</a:t>
            </a:r>
          </a:p>
        </p:txBody>
      </p:sp>
      <p:sp>
        <p:nvSpPr>
          <p:cNvPr id="98" name="Rectangle 97"/>
          <p:cNvSpPr/>
          <p:nvPr/>
        </p:nvSpPr>
        <p:spPr>
          <a:xfrm>
            <a:off x="3950000" y="4360000"/>
            <a:ext cx="11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0</a:t>
            </a:r>
          </a:p>
        </p:txBody>
      </p:sp>
      <p:sp>
        <p:nvSpPr>
          <p:cNvPr id="99" name="Rectangle 98"/>
          <p:cNvSpPr/>
          <p:nvPr/>
        </p:nvSpPr>
        <p:spPr>
          <a:xfrm>
            <a:off x="5100000" y="4360000"/>
            <a:ext cx="11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100" name="Rectangle 99"/>
          <p:cNvSpPr/>
          <p:nvPr/>
        </p:nvSpPr>
        <p:spPr>
          <a:xfrm>
            <a:off x="6250000" y="4360000"/>
            <a:ext cx="12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 B</a:t>
            </a:r>
          </a:p>
        </p:txBody>
      </p:sp>
      <p:sp>
        <p:nvSpPr>
          <p:cNvPr id="101" name="Rectangle 100"/>
          <p:cNvSpPr/>
          <p:nvPr/>
        </p:nvSpPr>
        <p:spPr>
          <a:xfrm>
            <a:off x="7500000" y="4360000"/>
            <a:ext cx="12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102" name="Rectangle 101"/>
          <p:cNvSpPr/>
          <p:nvPr/>
        </p:nvSpPr>
        <p:spPr>
          <a:xfrm>
            <a:off x="3950000" y="4600000"/>
            <a:ext cx="11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103" name="Rectangle 102"/>
          <p:cNvSpPr/>
          <p:nvPr/>
        </p:nvSpPr>
        <p:spPr>
          <a:xfrm>
            <a:off x="5100000" y="4600000"/>
            <a:ext cx="11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7</a:t>
            </a:r>
          </a:p>
        </p:txBody>
      </p:sp>
      <p:sp>
        <p:nvSpPr>
          <p:cNvPr id="104" name="Rectangle 103"/>
          <p:cNvSpPr/>
          <p:nvPr/>
        </p:nvSpPr>
        <p:spPr>
          <a:xfrm>
            <a:off x="6250000" y="4600000"/>
            <a:ext cx="12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A, D, E</a:t>
            </a:r>
          </a:p>
        </p:txBody>
      </p:sp>
      <p:sp>
        <p:nvSpPr>
          <p:cNvPr id="105" name="Rectangle 104"/>
          <p:cNvSpPr/>
          <p:nvPr/>
        </p:nvSpPr>
        <p:spPr>
          <a:xfrm>
            <a:off x="7500000" y="4600000"/>
            <a:ext cx="12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a:t>
            </a:r>
          </a:p>
        </p:txBody>
      </p:sp>
      <p:sp>
        <p:nvSpPr>
          <p:cNvPr id="106" name="Rectangle 105"/>
          <p:cNvSpPr/>
          <p:nvPr/>
        </p:nvSpPr>
        <p:spPr>
          <a:xfrm>
            <a:off x="3950000" y="4840000"/>
            <a:ext cx="11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7</a:t>
            </a:r>
          </a:p>
        </p:txBody>
      </p:sp>
      <p:sp>
        <p:nvSpPr>
          <p:cNvPr id="107" name="Rectangle 106"/>
          <p:cNvSpPr/>
          <p:nvPr/>
        </p:nvSpPr>
        <p:spPr>
          <a:xfrm>
            <a:off x="5100000" y="4840000"/>
            <a:ext cx="11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9</a:t>
            </a:r>
          </a:p>
        </p:txBody>
      </p:sp>
      <p:sp>
        <p:nvSpPr>
          <p:cNvPr id="108" name="Rectangle 107"/>
          <p:cNvSpPr/>
          <p:nvPr/>
        </p:nvSpPr>
        <p:spPr>
          <a:xfrm>
            <a:off x="6250000" y="4840000"/>
            <a:ext cx="12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C, D, E</a:t>
            </a:r>
          </a:p>
        </p:txBody>
      </p:sp>
      <p:sp>
        <p:nvSpPr>
          <p:cNvPr id="109" name="Rectangle 108"/>
          <p:cNvSpPr/>
          <p:nvPr/>
        </p:nvSpPr>
        <p:spPr>
          <a:xfrm>
            <a:off x="7500000" y="4840000"/>
            <a:ext cx="12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110" name="Rectangle 109"/>
          <p:cNvSpPr/>
          <p:nvPr/>
        </p:nvSpPr>
        <p:spPr>
          <a:xfrm>
            <a:off x="3950000" y="5080000"/>
            <a:ext cx="11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9</a:t>
            </a:r>
          </a:p>
        </p:txBody>
      </p:sp>
      <p:sp>
        <p:nvSpPr>
          <p:cNvPr id="111" name="Rectangle 110"/>
          <p:cNvSpPr/>
          <p:nvPr/>
        </p:nvSpPr>
        <p:spPr>
          <a:xfrm>
            <a:off x="5100000" y="5080000"/>
            <a:ext cx="11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11</a:t>
            </a:r>
          </a:p>
        </p:txBody>
      </p:sp>
      <p:sp>
        <p:nvSpPr>
          <p:cNvPr id="112" name="Rectangle 111"/>
          <p:cNvSpPr/>
          <p:nvPr/>
        </p:nvSpPr>
        <p:spPr>
          <a:xfrm>
            <a:off x="6250000" y="5080000"/>
            <a:ext cx="12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C, E, G</a:t>
            </a:r>
          </a:p>
        </p:txBody>
      </p:sp>
      <p:sp>
        <p:nvSpPr>
          <p:cNvPr id="113" name="Rectangle 112"/>
          <p:cNvSpPr/>
          <p:nvPr/>
        </p:nvSpPr>
        <p:spPr>
          <a:xfrm>
            <a:off x="7500000" y="5080000"/>
            <a:ext cx="12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114" name="Rectangle 113"/>
          <p:cNvSpPr/>
          <p:nvPr/>
        </p:nvSpPr>
        <p:spPr>
          <a:xfrm>
            <a:off x="3950000" y="5320000"/>
            <a:ext cx="11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11</a:t>
            </a:r>
          </a:p>
        </p:txBody>
      </p:sp>
      <p:sp>
        <p:nvSpPr>
          <p:cNvPr id="115" name="Rectangle 114"/>
          <p:cNvSpPr/>
          <p:nvPr/>
        </p:nvSpPr>
        <p:spPr>
          <a:xfrm>
            <a:off x="5100000" y="5320000"/>
            <a:ext cx="11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13</a:t>
            </a:r>
          </a:p>
        </p:txBody>
      </p:sp>
      <p:sp>
        <p:nvSpPr>
          <p:cNvPr id="116" name="Rectangle 115"/>
          <p:cNvSpPr/>
          <p:nvPr/>
        </p:nvSpPr>
        <p:spPr>
          <a:xfrm>
            <a:off x="6250000" y="5320000"/>
            <a:ext cx="12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F, E, G</a:t>
            </a:r>
          </a:p>
        </p:txBody>
      </p:sp>
      <p:sp>
        <p:nvSpPr>
          <p:cNvPr id="117" name="Rectangle 116"/>
          <p:cNvSpPr/>
          <p:nvPr/>
        </p:nvSpPr>
        <p:spPr>
          <a:xfrm>
            <a:off x="7500000" y="5320000"/>
            <a:ext cx="12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a:t>
            </a:r>
          </a:p>
        </p:txBody>
      </p:sp>
      <p:sp>
        <p:nvSpPr>
          <p:cNvPr id="118" name="Rectangle 117"/>
          <p:cNvSpPr/>
          <p:nvPr/>
        </p:nvSpPr>
        <p:spPr>
          <a:xfrm>
            <a:off x="3950000" y="5560000"/>
            <a:ext cx="11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13</a:t>
            </a:r>
          </a:p>
        </p:txBody>
      </p:sp>
      <p:sp>
        <p:nvSpPr>
          <p:cNvPr id="119" name="Rectangle 118"/>
          <p:cNvSpPr/>
          <p:nvPr/>
        </p:nvSpPr>
        <p:spPr>
          <a:xfrm>
            <a:off x="5100000" y="5560000"/>
            <a:ext cx="11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14</a:t>
            </a:r>
          </a:p>
        </p:txBody>
      </p:sp>
      <p:sp>
        <p:nvSpPr>
          <p:cNvPr id="120" name="Rectangle 119"/>
          <p:cNvSpPr/>
          <p:nvPr/>
        </p:nvSpPr>
        <p:spPr>
          <a:xfrm>
            <a:off x="6250000" y="5560000"/>
            <a:ext cx="12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F, G</a:t>
            </a:r>
          </a:p>
        </p:txBody>
      </p:sp>
      <p:sp>
        <p:nvSpPr>
          <p:cNvPr id="121" name="Rectangle 120"/>
          <p:cNvSpPr/>
          <p:nvPr/>
        </p:nvSpPr>
        <p:spPr>
          <a:xfrm>
            <a:off x="7500000" y="5560000"/>
            <a:ext cx="12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a:t>
            </a:r>
          </a:p>
        </p:txBody>
      </p:sp>
      <p:sp>
        <p:nvSpPr>
          <p:cNvPr id="122" name="Rectangle 121"/>
          <p:cNvSpPr/>
          <p:nvPr/>
        </p:nvSpPr>
        <p:spPr>
          <a:xfrm>
            <a:off x="3950000" y="5800000"/>
            <a:ext cx="11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14</a:t>
            </a:r>
          </a:p>
        </p:txBody>
      </p:sp>
      <p:sp>
        <p:nvSpPr>
          <p:cNvPr id="123" name="Rectangle 122"/>
          <p:cNvSpPr/>
          <p:nvPr/>
        </p:nvSpPr>
        <p:spPr>
          <a:xfrm>
            <a:off x="5100000" y="5800000"/>
            <a:ext cx="11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18</a:t>
            </a:r>
          </a:p>
        </p:txBody>
      </p:sp>
      <p:sp>
        <p:nvSpPr>
          <p:cNvPr id="124" name="Rectangle 123"/>
          <p:cNvSpPr/>
          <p:nvPr/>
        </p:nvSpPr>
        <p:spPr>
          <a:xfrm>
            <a:off x="6250000" y="5800000"/>
            <a:ext cx="12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F</a:t>
            </a:r>
          </a:p>
        </p:txBody>
      </p:sp>
      <p:sp>
        <p:nvSpPr>
          <p:cNvPr id="125" name="Rectangle 124"/>
          <p:cNvSpPr/>
          <p:nvPr/>
        </p:nvSpPr>
        <p:spPr>
          <a:xfrm>
            <a:off x="7500000" y="5800000"/>
            <a:ext cx="12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
        <p:nvSpPr>
          <p:cNvPr id="126" name="Rectangle 125"/>
          <p:cNvSpPr/>
          <p:nvPr/>
        </p:nvSpPr>
        <p:spPr>
          <a:xfrm>
            <a:off x="3950000" y="6040000"/>
            <a:ext cx="11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18</a:t>
            </a:r>
          </a:p>
        </p:txBody>
      </p:sp>
      <p:sp>
        <p:nvSpPr>
          <p:cNvPr id="127" name="Rectangle 126"/>
          <p:cNvSpPr/>
          <p:nvPr/>
        </p:nvSpPr>
        <p:spPr>
          <a:xfrm>
            <a:off x="5100000" y="6040000"/>
            <a:ext cx="11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26</a:t>
            </a:r>
          </a:p>
        </p:txBody>
      </p:sp>
      <p:sp>
        <p:nvSpPr>
          <p:cNvPr id="128" name="Rectangle 127"/>
          <p:cNvSpPr/>
          <p:nvPr/>
        </p:nvSpPr>
        <p:spPr>
          <a:xfrm>
            <a:off x="6250000" y="6040000"/>
            <a:ext cx="12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H</a:t>
            </a:r>
          </a:p>
        </p:txBody>
      </p:sp>
      <p:sp>
        <p:nvSpPr>
          <p:cNvPr id="129" name="Rectangle 128"/>
          <p:cNvSpPr/>
          <p:nvPr/>
        </p:nvSpPr>
        <p:spPr>
          <a:xfrm>
            <a:off x="7500000" y="6040000"/>
            <a:ext cx="12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1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1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1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1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1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1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1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17"/>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18"/>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1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20"/>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2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22"/>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23"/>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24"/>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25"/>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126"/>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27"/>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28"/>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Resource Histograms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8H</a:t>
            </a:r>
          </a:p>
        </p:txBody>
      </p:sp>
      <p:sp>
        <p:nvSpPr>
          <p:cNvPr id="4" name="TextBox 3"/>
          <p:cNvSpPr txBox="1"/>
          <p:nvPr/>
        </p:nvSpPr>
        <p:spPr>
          <a:xfrm>
            <a:off x="250000" y="1000000"/>
            <a:ext cx="3300000" cy="4800000"/>
          </a:xfrm>
          <a:prstGeom prst="rect">
            <a:avLst/>
          </a:prstGeom>
          <a:noFill/>
        </p:spPr>
        <p:txBody>
          <a:bodyPr wrap="square" anchor="t" lIns="45720" rIns="45720">
            <a:spAutoFit/>
          </a:bodyPr>
          <a:lstStyle/>
          <a:p>
            <a:pPr algn="ctr"/>
            <a:r>
              <a:rPr sz="1100" b="1" i="0">
                <a:solidFill>
                  <a:srgbClr val="000000"/>
                </a:solidFill>
                <a:latin typeface="Calibri"/>
              </a:rPr>
              <a:t>Write the letters in the squares to show which activities are happening on each day</a:t>
            </a:r>
          </a:p>
          <a:p>
            <a:pPr algn="ctr"/>
            <a:r>
              <a:rPr sz="1100" b="0" i="0">
                <a:solidFill>
                  <a:srgbClr val="000000"/>
                </a:solidFill>
                <a:latin typeface="Calibri"/>
              </a:rPr>
              <a:t/>
            </a:r>
          </a:p>
          <a:p>
            <a:pPr algn="ctr"/>
            <a:r>
              <a:rPr sz="1100" b="0" i="0">
                <a:solidFill>
                  <a:srgbClr val="000000"/>
                </a:solidFill>
                <a:latin typeface="Calibri"/>
              </a:rPr>
              <a:t>An activity needing two workers takes two rows</a:t>
            </a:r>
          </a:p>
          <a:p>
            <a:pPr algn="ctr"/>
            <a:r>
              <a:rPr sz="1100" b="0" i="0">
                <a:solidFill>
                  <a:srgbClr val="000000"/>
                </a:solidFill>
                <a:latin typeface="Calibri"/>
              </a:rPr>
              <a:t/>
            </a:r>
          </a:p>
          <a:p>
            <a:pPr algn="ctr"/>
            <a:r>
              <a:rPr sz="1100" b="0" i="0">
                <a:solidFill>
                  <a:srgbClr val="000000"/>
                </a:solidFill>
                <a:latin typeface="Calibri"/>
              </a:rPr>
              <a:t>Make sure there are no gaps in your resource histogram</a:t>
            </a:r>
          </a:p>
          <a:p>
            <a:pPr algn="ctr"/>
            <a:r>
              <a:rPr sz="1100" b="0" i="0">
                <a:solidFill>
                  <a:srgbClr val="000000"/>
                </a:solidFill>
                <a:latin typeface="Calibri"/>
              </a:rPr>
              <a:t/>
            </a:r>
          </a:p>
          <a:p>
            <a:pPr algn="ctr"/>
            <a:r>
              <a:rPr sz="1100" b="0" i="0">
                <a:solidFill>
                  <a:srgbClr val="000000"/>
                </a:solidFill>
                <a:latin typeface="Calibri"/>
              </a:rPr>
              <a:t>Resource levelling: adjusting start times (within the float) to reduce the number of workers needed</a:t>
            </a:r>
          </a:p>
        </p:txBody>
      </p:sp>
      <p:sp>
        <p:nvSpPr>
          <p:cNvPr id="5" name="Rectangle 4"/>
          <p:cNvSpPr/>
          <p:nvPr/>
        </p:nvSpPr>
        <p:spPr>
          <a:xfrm rot="5400000">
            <a:off x="3100000" y="1996825"/>
            <a:ext cx="180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3850000" y="2920000"/>
            <a:ext cx="300000" cy="170000"/>
          </a:xfrm>
          <a:prstGeom prst="rect">
            <a:avLst/>
          </a:prstGeom>
          <a:noFill/>
        </p:spPr>
        <p:txBody>
          <a:bodyPr wrap="none" anchor="ctr" lIns="0" rIns="0" tIns="0" bIns="0">
            <a:spAutoFit/>
          </a:bodyPr>
          <a:lstStyle/>
          <a:p>
            <a:pPr algn="ctr"/>
            <a:r>
              <a:rPr sz="800" i="0" b="0">
                <a:solidFill>
                  <a:srgbClr val="000000"/>
                </a:solidFill>
                <a:latin typeface="Calibri"/>
              </a:rPr>
              <a:t>0</a:t>
            </a:r>
          </a:p>
        </p:txBody>
      </p:sp>
      <p:sp>
        <p:nvSpPr>
          <p:cNvPr id="7" name="Rectangle 6"/>
          <p:cNvSpPr/>
          <p:nvPr/>
        </p:nvSpPr>
        <p:spPr>
          <a:xfrm rot="5400000">
            <a:off x="3285000" y="1996825"/>
            <a:ext cx="180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rot="5400000">
            <a:off x="3470000" y="1996825"/>
            <a:ext cx="180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220000" y="2920000"/>
            <a:ext cx="300000" cy="170000"/>
          </a:xfrm>
          <a:prstGeom prst="rect">
            <a:avLst/>
          </a:prstGeom>
          <a:noFill/>
        </p:spPr>
        <p:txBody>
          <a:bodyPr wrap="none" anchor="ctr" lIns="0" rIns="0" tIns="0" bIns="0">
            <a:spAutoFit/>
          </a:bodyPr>
          <a:lstStyle/>
          <a:p>
            <a:pPr algn="ctr"/>
            <a:r>
              <a:rPr sz="800" i="0" b="0">
                <a:solidFill>
                  <a:srgbClr val="000000"/>
                </a:solidFill>
                <a:latin typeface="Calibri"/>
              </a:rPr>
              <a:t>2</a:t>
            </a:r>
          </a:p>
        </p:txBody>
      </p:sp>
      <p:sp>
        <p:nvSpPr>
          <p:cNvPr id="10" name="Rectangle 9"/>
          <p:cNvSpPr/>
          <p:nvPr/>
        </p:nvSpPr>
        <p:spPr>
          <a:xfrm rot="5400000">
            <a:off x="3655000" y="1996825"/>
            <a:ext cx="180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rot="5400000">
            <a:off x="3840000" y="1996825"/>
            <a:ext cx="180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90000" y="2920000"/>
            <a:ext cx="300000" cy="170000"/>
          </a:xfrm>
          <a:prstGeom prst="rect">
            <a:avLst/>
          </a:prstGeom>
          <a:noFill/>
        </p:spPr>
        <p:txBody>
          <a:bodyPr wrap="none" anchor="ctr" lIns="0" rIns="0" tIns="0" bIns="0">
            <a:spAutoFit/>
          </a:bodyPr>
          <a:lstStyle/>
          <a:p>
            <a:pPr algn="ctr"/>
            <a:r>
              <a:rPr sz="800" i="0" b="0">
                <a:solidFill>
                  <a:srgbClr val="000000"/>
                </a:solidFill>
                <a:latin typeface="Calibri"/>
              </a:rPr>
              <a:t>4</a:t>
            </a:r>
          </a:p>
        </p:txBody>
      </p:sp>
      <p:sp>
        <p:nvSpPr>
          <p:cNvPr id="13" name="Rectangle 12"/>
          <p:cNvSpPr/>
          <p:nvPr/>
        </p:nvSpPr>
        <p:spPr>
          <a:xfrm rot="5400000">
            <a:off x="4025000" y="1996825"/>
            <a:ext cx="180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rot="5400000">
            <a:off x="4210000" y="1996825"/>
            <a:ext cx="180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960000" y="2920000"/>
            <a:ext cx="300000" cy="170000"/>
          </a:xfrm>
          <a:prstGeom prst="rect">
            <a:avLst/>
          </a:prstGeom>
          <a:noFill/>
        </p:spPr>
        <p:txBody>
          <a:bodyPr wrap="none" anchor="ctr" lIns="0" rIns="0" tIns="0" bIns="0">
            <a:spAutoFit/>
          </a:bodyPr>
          <a:lstStyle/>
          <a:p>
            <a:pPr algn="ctr"/>
            <a:r>
              <a:rPr sz="800" i="0" b="0">
                <a:solidFill>
                  <a:srgbClr val="000000"/>
                </a:solidFill>
                <a:latin typeface="Calibri"/>
              </a:rPr>
              <a:t>6</a:t>
            </a:r>
          </a:p>
        </p:txBody>
      </p:sp>
      <p:sp>
        <p:nvSpPr>
          <p:cNvPr id="16" name="Rectangle 15"/>
          <p:cNvSpPr/>
          <p:nvPr/>
        </p:nvSpPr>
        <p:spPr>
          <a:xfrm rot="5400000">
            <a:off x="4395000" y="1996825"/>
            <a:ext cx="180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rot="5400000">
            <a:off x="4580000" y="1996825"/>
            <a:ext cx="180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330000" y="2920000"/>
            <a:ext cx="300000" cy="170000"/>
          </a:xfrm>
          <a:prstGeom prst="rect">
            <a:avLst/>
          </a:prstGeom>
          <a:noFill/>
        </p:spPr>
        <p:txBody>
          <a:bodyPr wrap="none" anchor="ctr" lIns="0" rIns="0" tIns="0" bIns="0">
            <a:spAutoFit/>
          </a:bodyPr>
          <a:lstStyle/>
          <a:p>
            <a:pPr algn="ctr"/>
            <a:r>
              <a:rPr sz="800" i="0" b="0">
                <a:solidFill>
                  <a:srgbClr val="000000"/>
                </a:solidFill>
                <a:latin typeface="Calibri"/>
              </a:rPr>
              <a:t>8</a:t>
            </a:r>
          </a:p>
        </p:txBody>
      </p:sp>
      <p:sp>
        <p:nvSpPr>
          <p:cNvPr id="19" name="Rectangle 18"/>
          <p:cNvSpPr/>
          <p:nvPr/>
        </p:nvSpPr>
        <p:spPr>
          <a:xfrm rot="5400000">
            <a:off x="4765000" y="1996825"/>
            <a:ext cx="180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rot="5400000">
            <a:off x="4950000" y="1996825"/>
            <a:ext cx="180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5700000" y="2920000"/>
            <a:ext cx="300000" cy="170000"/>
          </a:xfrm>
          <a:prstGeom prst="rect">
            <a:avLst/>
          </a:prstGeom>
          <a:noFill/>
        </p:spPr>
        <p:txBody>
          <a:bodyPr wrap="none" anchor="ctr" lIns="0" rIns="0" tIns="0" bIns="0">
            <a:spAutoFit/>
          </a:bodyPr>
          <a:lstStyle/>
          <a:p>
            <a:pPr algn="ctr"/>
            <a:r>
              <a:rPr sz="800" i="0" b="0">
                <a:solidFill>
                  <a:srgbClr val="000000"/>
                </a:solidFill>
                <a:latin typeface="Calibri"/>
              </a:rPr>
              <a:t>10</a:t>
            </a:r>
          </a:p>
        </p:txBody>
      </p:sp>
      <p:sp>
        <p:nvSpPr>
          <p:cNvPr id="22" name="Rectangle 21"/>
          <p:cNvSpPr/>
          <p:nvPr/>
        </p:nvSpPr>
        <p:spPr>
          <a:xfrm rot="5400000">
            <a:off x="5135000" y="1996825"/>
            <a:ext cx="180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rot="5400000">
            <a:off x="5320000" y="1996825"/>
            <a:ext cx="180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070000" y="2920000"/>
            <a:ext cx="300000" cy="170000"/>
          </a:xfrm>
          <a:prstGeom prst="rect">
            <a:avLst/>
          </a:prstGeom>
          <a:noFill/>
        </p:spPr>
        <p:txBody>
          <a:bodyPr wrap="none" anchor="ctr" lIns="0" rIns="0" tIns="0" bIns="0">
            <a:spAutoFit/>
          </a:bodyPr>
          <a:lstStyle/>
          <a:p>
            <a:pPr algn="ctr"/>
            <a:r>
              <a:rPr sz="800" i="0" b="0">
                <a:solidFill>
                  <a:srgbClr val="000000"/>
                </a:solidFill>
                <a:latin typeface="Calibri"/>
              </a:rPr>
              <a:t>12</a:t>
            </a:r>
          </a:p>
        </p:txBody>
      </p:sp>
      <p:sp>
        <p:nvSpPr>
          <p:cNvPr id="25" name="Rectangle 24"/>
          <p:cNvSpPr/>
          <p:nvPr/>
        </p:nvSpPr>
        <p:spPr>
          <a:xfrm rot="5400000">
            <a:off x="5505000" y="1996825"/>
            <a:ext cx="180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rot="5400000">
            <a:off x="5690000" y="1996825"/>
            <a:ext cx="180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440000" y="2920000"/>
            <a:ext cx="300000" cy="170000"/>
          </a:xfrm>
          <a:prstGeom prst="rect">
            <a:avLst/>
          </a:prstGeom>
          <a:noFill/>
        </p:spPr>
        <p:txBody>
          <a:bodyPr wrap="none" anchor="ctr" lIns="0" rIns="0" tIns="0" bIns="0">
            <a:spAutoFit/>
          </a:bodyPr>
          <a:lstStyle/>
          <a:p>
            <a:pPr algn="ctr"/>
            <a:r>
              <a:rPr sz="800" i="0" b="0">
                <a:solidFill>
                  <a:srgbClr val="000000"/>
                </a:solidFill>
                <a:latin typeface="Calibri"/>
              </a:rPr>
              <a:t>14</a:t>
            </a:r>
          </a:p>
        </p:txBody>
      </p:sp>
      <p:sp>
        <p:nvSpPr>
          <p:cNvPr id="28" name="Rectangle 27"/>
          <p:cNvSpPr/>
          <p:nvPr/>
        </p:nvSpPr>
        <p:spPr>
          <a:xfrm rot="5400000">
            <a:off x="5875000" y="1996825"/>
            <a:ext cx="180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rot="5400000">
            <a:off x="6060000" y="1996825"/>
            <a:ext cx="180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810000" y="2920000"/>
            <a:ext cx="300000" cy="170000"/>
          </a:xfrm>
          <a:prstGeom prst="rect">
            <a:avLst/>
          </a:prstGeom>
          <a:noFill/>
        </p:spPr>
        <p:txBody>
          <a:bodyPr wrap="none" anchor="ctr" lIns="0" rIns="0" tIns="0" bIns="0">
            <a:spAutoFit/>
          </a:bodyPr>
          <a:lstStyle/>
          <a:p>
            <a:pPr algn="ctr"/>
            <a:r>
              <a:rPr sz="800" i="0" b="0">
                <a:solidFill>
                  <a:srgbClr val="000000"/>
                </a:solidFill>
                <a:latin typeface="Calibri"/>
              </a:rPr>
              <a:t>16</a:t>
            </a:r>
          </a:p>
        </p:txBody>
      </p:sp>
      <p:sp>
        <p:nvSpPr>
          <p:cNvPr id="31" name="Rectangle 30"/>
          <p:cNvSpPr/>
          <p:nvPr/>
        </p:nvSpPr>
        <p:spPr>
          <a:xfrm rot="5400000">
            <a:off x="6245000" y="1996825"/>
            <a:ext cx="180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rot="5400000">
            <a:off x="6430000" y="1996825"/>
            <a:ext cx="180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7180000" y="2920000"/>
            <a:ext cx="300000" cy="170000"/>
          </a:xfrm>
          <a:prstGeom prst="rect">
            <a:avLst/>
          </a:prstGeom>
          <a:noFill/>
        </p:spPr>
        <p:txBody>
          <a:bodyPr wrap="none" anchor="ctr" lIns="0" rIns="0" tIns="0" bIns="0">
            <a:spAutoFit/>
          </a:bodyPr>
          <a:lstStyle/>
          <a:p>
            <a:pPr algn="ctr"/>
            <a:r>
              <a:rPr sz="800" i="0" b="0">
                <a:solidFill>
                  <a:srgbClr val="000000"/>
                </a:solidFill>
                <a:latin typeface="Calibri"/>
              </a:rPr>
              <a:t>18</a:t>
            </a:r>
          </a:p>
        </p:txBody>
      </p:sp>
      <p:sp>
        <p:nvSpPr>
          <p:cNvPr id="34" name="Rectangle 33"/>
          <p:cNvSpPr/>
          <p:nvPr/>
        </p:nvSpPr>
        <p:spPr>
          <a:xfrm rot="5400000">
            <a:off x="6615000" y="1996825"/>
            <a:ext cx="180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rot="5400000">
            <a:off x="6800000" y="1996825"/>
            <a:ext cx="180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7550000" y="2920000"/>
            <a:ext cx="300000" cy="170000"/>
          </a:xfrm>
          <a:prstGeom prst="rect">
            <a:avLst/>
          </a:prstGeom>
          <a:noFill/>
        </p:spPr>
        <p:txBody>
          <a:bodyPr wrap="none" anchor="ctr" lIns="0" rIns="0" tIns="0" bIns="0">
            <a:spAutoFit/>
          </a:bodyPr>
          <a:lstStyle/>
          <a:p>
            <a:pPr algn="ctr"/>
            <a:r>
              <a:rPr sz="800" i="0" b="0">
                <a:solidFill>
                  <a:srgbClr val="000000"/>
                </a:solidFill>
                <a:latin typeface="Calibri"/>
              </a:rPr>
              <a:t>20</a:t>
            </a:r>
          </a:p>
        </p:txBody>
      </p:sp>
      <p:sp>
        <p:nvSpPr>
          <p:cNvPr id="37" name="Rectangle 36"/>
          <p:cNvSpPr/>
          <p:nvPr/>
        </p:nvSpPr>
        <p:spPr>
          <a:xfrm rot="5400000">
            <a:off x="6985000" y="1996825"/>
            <a:ext cx="180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Rectangle 37"/>
          <p:cNvSpPr/>
          <p:nvPr/>
        </p:nvSpPr>
        <p:spPr>
          <a:xfrm rot="5400000">
            <a:off x="7170000" y="1996825"/>
            <a:ext cx="180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7920000" y="2920000"/>
            <a:ext cx="300000" cy="170000"/>
          </a:xfrm>
          <a:prstGeom prst="rect">
            <a:avLst/>
          </a:prstGeom>
          <a:noFill/>
        </p:spPr>
        <p:txBody>
          <a:bodyPr wrap="none" anchor="ctr" lIns="0" rIns="0" tIns="0" bIns="0">
            <a:spAutoFit/>
          </a:bodyPr>
          <a:lstStyle/>
          <a:p>
            <a:pPr algn="ctr"/>
            <a:r>
              <a:rPr sz="800" i="0" b="0">
                <a:solidFill>
                  <a:srgbClr val="000000"/>
                </a:solidFill>
                <a:latin typeface="Calibri"/>
              </a:rPr>
              <a:t>22</a:t>
            </a:r>
          </a:p>
        </p:txBody>
      </p:sp>
      <p:sp>
        <p:nvSpPr>
          <p:cNvPr id="40" name="Rectangle 39"/>
          <p:cNvSpPr/>
          <p:nvPr/>
        </p:nvSpPr>
        <p:spPr>
          <a:xfrm rot="5400000">
            <a:off x="7355000" y="1996825"/>
            <a:ext cx="180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Rectangle 40"/>
          <p:cNvSpPr/>
          <p:nvPr/>
        </p:nvSpPr>
        <p:spPr>
          <a:xfrm rot="5400000">
            <a:off x="7540000" y="1996825"/>
            <a:ext cx="180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8290000" y="2920000"/>
            <a:ext cx="300000" cy="170000"/>
          </a:xfrm>
          <a:prstGeom prst="rect">
            <a:avLst/>
          </a:prstGeom>
          <a:noFill/>
        </p:spPr>
        <p:txBody>
          <a:bodyPr wrap="none" anchor="ctr" lIns="0" rIns="0" tIns="0" bIns="0">
            <a:spAutoFit/>
          </a:bodyPr>
          <a:lstStyle/>
          <a:p>
            <a:pPr algn="ctr"/>
            <a:r>
              <a:rPr sz="800" i="0" b="0">
                <a:solidFill>
                  <a:srgbClr val="000000"/>
                </a:solidFill>
                <a:latin typeface="Calibri"/>
              </a:rPr>
              <a:t>24</a:t>
            </a:r>
          </a:p>
        </p:txBody>
      </p:sp>
      <p:sp>
        <p:nvSpPr>
          <p:cNvPr id="43" name="Rectangle 42"/>
          <p:cNvSpPr/>
          <p:nvPr/>
        </p:nvSpPr>
        <p:spPr>
          <a:xfrm rot="5400000">
            <a:off x="7725000" y="1996825"/>
            <a:ext cx="180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Rectangle 43"/>
          <p:cNvSpPr/>
          <p:nvPr/>
        </p:nvSpPr>
        <p:spPr>
          <a:xfrm rot="5400000">
            <a:off x="7910000" y="1996825"/>
            <a:ext cx="180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8660000" y="2920000"/>
            <a:ext cx="300000" cy="170000"/>
          </a:xfrm>
          <a:prstGeom prst="rect">
            <a:avLst/>
          </a:prstGeom>
          <a:noFill/>
        </p:spPr>
        <p:txBody>
          <a:bodyPr wrap="none" anchor="ctr" lIns="0" rIns="0" tIns="0" bIns="0">
            <a:spAutoFit/>
          </a:bodyPr>
          <a:lstStyle/>
          <a:p>
            <a:pPr algn="ctr"/>
            <a:r>
              <a:rPr sz="800" i="0" b="0">
                <a:solidFill>
                  <a:srgbClr val="000000"/>
                </a:solidFill>
                <a:latin typeface="Calibri"/>
              </a:rPr>
              <a:t>26</a:t>
            </a:r>
          </a:p>
        </p:txBody>
      </p:sp>
      <p:sp>
        <p:nvSpPr>
          <p:cNvPr id="46" name="Rectangle 45"/>
          <p:cNvSpPr/>
          <p:nvPr/>
        </p:nvSpPr>
        <p:spPr>
          <a:xfrm>
            <a:off x="4000000" y="2896825"/>
            <a:ext cx="481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3770000" y="2815000"/>
            <a:ext cx="180000" cy="170000"/>
          </a:xfrm>
          <a:prstGeom prst="rect">
            <a:avLst/>
          </a:prstGeom>
          <a:noFill/>
        </p:spPr>
        <p:txBody>
          <a:bodyPr wrap="none" anchor="ctr" lIns="0" rIns="0" tIns="0" bIns="0">
            <a:spAutoFit/>
          </a:bodyPr>
          <a:lstStyle/>
          <a:p>
            <a:pPr algn="ctr"/>
            <a:r>
              <a:rPr sz="800" i="0" b="0">
                <a:solidFill>
                  <a:srgbClr val="000000"/>
                </a:solidFill>
                <a:latin typeface="Calibri"/>
              </a:rPr>
              <a:t>0</a:t>
            </a:r>
          </a:p>
        </p:txBody>
      </p:sp>
      <p:sp>
        <p:nvSpPr>
          <p:cNvPr id="48" name="Rectangle 47"/>
          <p:cNvSpPr/>
          <p:nvPr/>
        </p:nvSpPr>
        <p:spPr>
          <a:xfrm>
            <a:off x="4000000" y="2596825"/>
            <a:ext cx="481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3770000" y="2515000"/>
            <a:ext cx="180000" cy="170000"/>
          </a:xfrm>
          <a:prstGeom prst="rect">
            <a:avLst/>
          </a:prstGeom>
          <a:noFill/>
        </p:spPr>
        <p:txBody>
          <a:bodyPr wrap="none" anchor="ctr" lIns="0" rIns="0" tIns="0" bIns="0">
            <a:spAutoFit/>
          </a:bodyPr>
          <a:lstStyle/>
          <a:p>
            <a:pPr algn="ctr"/>
            <a:r>
              <a:rPr sz="800" i="0" b="0">
                <a:solidFill>
                  <a:srgbClr val="000000"/>
                </a:solidFill>
                <a:latin typeface="Calibri"/>
              </a:rPr>
              <a:t>1</a:t>
            </a:r>
          </a:p>
        </p:txBody>
      </p:sp>
      <p:sp>
        <p:nvSpPr>
          <p:cNvPr id="50" name="Rectangle 49"/>
          <p:cNvSpPr/>
          <p:nvPr/>
        </p:nvSpPr>
        <p:spPr>
          <a:xfrm>
            <a:off x="4000000" y="2296825"/>
            <a:ext cx="481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3770000" y="2215000"/>
            <a:ext cx="180000" cy="170000"/>
          </a:xfrm>
          <a:prstGeom prst="rect">
            <a:avLst/>
          </a:prstGeom>
          <a:noFill/>
        </p:spPr>
        <p:txBody>
          <a:bodyPr wrap="none" anchor="ctr" lIns="0" rIns="0" tIns="0" bIns="0">
            <a:spAutoFit/>
          </a:bodyPr>
          <a:lstStyle/>
          <a:p>
            <a:pPr algn="ctr"/>
            <a:r>
              <a:rPr sz="800" i="0" b="0">
                <a:solidFill>
                  <a:srgbClr val="000000"/>
                </a:solidFill>
                <a:latin typeface="Calibri"/>
              </a:rPr>
              <a:t>2</a:t>
            </a:r>
          </a:p>
        </p:txBody>
      </p:sp>
      <p:sp>
        <p:nvSpPr>
          <p:cNvPr id="52" name="Rectangle 51"/>
          <p:cNvSpPr/>
          <p:nvPr/>
        </p:nvSpPr>
        <p:spPr>
          <a:xfrm>
            <a:off x="4000000" y="1996825"/>
            <a:ext cx="481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3770000" y="1915000"/>
            <a:ext cx="180000" cy="170000"/>
          </a:xfrm>
          <a:prstGeom prst="rect">
            <a:avLst/>
          </a:prstGeom>
          <a:noFill/>
        </p:spPr>
        <p:txBody>
          <a:bodyPr wrap="none" anchor="ctr" lIns="0" rIns="0" tIns="0" bIns="0">
            <a:spAutoFit/>
          </a:bodyPr>
          <a:lstStyle/>
          <a:p>
            <a:pPr algn="ctr"/>
            <a:r>
              <a:rPr sz="800" i="0" b="0">
                <a:solidFill>
                  <a:srgbClr val="000000"/>
                </a:solidFill>
                <a:latin typeface="Calibri"/>
              </a:rPr>
              <a:t>3</a:t>
            </a:r>
          </a:p>
        </p:txBody>
      </p:sp>
      <p:sp>
        <p:nvSpPr>
          <p:cNvPr id="54" name="Rectangle 53"/>
          <p:cNvSpPr/>
          <p:nvPr/>
        </p:nvSpPr>
        <p:spPr>
          <a:xfrm>
            <a:off x="4000000" y="1696825"/>
            <a:ext cx="481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3770000" y="1615000"/>
            <a:ext cx="180000" cy="170000"/>
          </a:xfrm>
          <a:prstGeom prst="rect">
            <a:avLst/>
          </a:prstGeom>
          <a:noFill/>
        </p:spPr>
        <p:txBody>
          <a:bodyPr wrap="none" anchor="ctr" lIns="0" rIns="0" tIns="0" bIns="0">
            <a:spAutoFit/>
          </a:bodyPr>
          <a:lstStyle/>
          <a:p>
            <a:pPr algn="ctr"/>
            <a:r>
              <a:rPr sz="800" i="0" b="0">
                <a:solidFill>
                  <a:srgbClr val="000000"/>
                </a:solidFill>
                <a:latin typeface="Calibri"/>
              </a:rPr>
              <a:t>4</a:t>
            </a:r>
          </a:p>
        </p:txBody>
      </p:sp>
      <p:sp>
        <p:nvSpPr>
          <p:cNvPr id="56" name="Rectangle 55"/>
          <p:cNvSpPr/>
          <p:nvPr/>
        </p:nvSpPr>
        <p:spPr>
          <a:xfrm>
            <a:off x="4000000" y="1396825"/>
            <a:ext cx="481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TextBox 56"/>
          <p:cNvSpPr txBox="1"/>
          <p:nvPr/>
        </p:nvSpPr>
        <p:spPr>
          <a:xfrm>
            <a:off x="3770000" y="1315000"/>
            <a:ext cx="180000" cy="170000"/>
          </a:xfrm>
          <a:prstGeom prst="rect">
            <a:avLst/>
          </a:prstGeom>
          <a:noFill/>
        </p:spPr>
        <p:txBody>
          <a:bodyPr wrap="none" anchor="ctr" lIns="0" rIns="0" tIns="0" bIns="0">
            <a:spAutoFit/>
          </a:bodyPr>
          <a:lstStyle/>
          <a:p>
            <a:pPr algn="ctr"/>
            <a:r>
              <a:rPr sz="800" i="0" b="0">
                <a:solidFill>
                  <a:srgbClr val="000000"/>
                </a:solidFill>
                <a:latin typeface="Calibri"/>
              </a:rPr>
              <a:t>5</a:t>
            </a:r>
          </a:p>
        </p:txBody>
      </p:sp>
      <p:sp>
        <p:nvSpPr>
          <p:cNvPr id="58" name="Rectangle 57"/>
          <p:cNvSpPr/>
          <p:nvPr/>
        </p:nvSpPr>
        <p:spPr>
          <a:xfrm>
            <a:off x="4000000" y="1096825"/>
            <a:ext cx="481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TextBox 58"/>
          <p:cNvSpPr txBox="1"/>
          <p:nvPr/>
        </p:nvSpPr>
        <p:spPr>
          <a:xfrm>
            <a:off x="3770000" y="1015000"/>
            <a:ext cx="180000" cy="170000"/>
          </a:xfrm>
          <a:prstGeom prst="rect">
            <a:avLst/>
          </a:prstGeom>
          <a:noFill/>
        </p:spPr>
        <p:txBody>
          <a:bodyPr wrap="none" anchor="ctr" lIns="0" rIns="0" tIns="0" bIns="0">
            <a:spAutoFit/>
          </a:bodyPr>
          <a:lstStyle/>
          <a:p>
            <a:pPr algn="ctr"/>
            <a:r>
              <a:rPr sz="800" i="0" b="0">
                <a:solidFill>
                  <a:srgbClr val="000000"/>
                </a:solidFill>
                <a:latin typeface="Calibri"/>
              </a:rPr>
              <a:t>6</a:t>
            </a:r>
          </a:p>
        </p:txBody>
      </p:sp>
      <p:sp>
        <p:nvSpPr>
          <p:cNvPr id="60" name="Rectangle 59"/>
          <p:cNvSpPr/>
          <p:nvPr/>
        </p:nvSpPr>
        <p:spPr>
          <a:xfrm>
            <a:off x="4000000" y="2892062"/>
            <a:ext cx="4890000"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Rectangle 60"/>
          <p:cNvSpPr/>
          <p:nvPr/>
        </p:nvSpPr>
        <p:spPr>
          <a:xfrm rot="16200000">
            <a:off x="3060000" y="1952062"/>
            <a:ext cx="1880000"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2" name="TextBox 61"/>
          <p:cNvSpPr txBox="1"/>
          <p:nvPr/>
        </p:nvSpPr>
        <p:spPr>
          <a:xfrm>
            <a:off x="6105000" y="3080000"/>
            <a:ext cx="600000" cy="170000"/>
          </a:xfrm>
          <a:prstGeom prst="rect">
            <a:avLst/>
          </a:prstGeom>
          <a:noFill/>
        </p:spPr>
        <p:txBody>
          <a:bodyPr wrap="none" anchor="ctr" lIns="0" rIns="0" tIns="0" bIns="0">
            <a:spAutoFit/>
          </a:bodyPr>
          <a:lstStyle/>
          <a:p>
            <a:pPr algn="ctr"/>
            <a:r>
              <a:rPr sz="800" i="0" b="0">
                <a:solidFill>
                  <a:srgbClr val="000000"/>
                </a:solidFill>
                <a:latin typeface="Calibri"/>
              </a:rPr>
              <a:t>Days</a:t>
            </a:r>
          </a:p>
        </p:txBody>
      </p:sp>
      <p:sp>
        <p:nvSpPr>
          <p:cNvPr id="63" name="TextBox 62"/>
          <p:cNvSpPr txBox="1"/>
          <p:nvPr/>
        </p:nvSpPr>
        <p:spPr>
          <a:xfrm rot="16200000">
            <a:off x="3390000" y="1915000"/>
            <a:ext cx="600000" cy="170000"/>
          </a:xfrm>
          <a:prstGeom prst="rect">
            <a:avLst/>
          </a:prstGeom>
          <a:noFill/>
        </p:spPr>
        <p:txBody>
          <a:bodyPr wrap="none" anchor="ctr" lIns="0" rIns="0" tIns="0" bIns="0">
            <a:spAutoFit/>
          </a:bodyPr>
          <a:lstStyle/>
          <a:p>
            <a:pPr algn="ctr"/>
            <a:r>
              <a:rPr sz="800" i="0" b="0">
                <a:solidFill>
                  <a:srgbClr val="000000"/>
                </a:solidFill>
                <a:latin typeface="Calibri"/>
              </a:rPr>
              <a:t>Workers</a:t>
            </a:r>
          </a:p>
        </p:txBody>
      </p:sp>
      <p:sp>
        <p:nvSpPr>
          <p:cNvPr id="64" name="Rectangle 63"/>
          <p:cNvSpPr/>
          <p:nvPr/>
        </p:nvSpPr>
        <p:spPr>
          <a:xfrm>
            <a:off x="4000000" y="26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A</a:t>
            </a:r>
          </a:p>
        </p:txBody>
      </p:sp>
      <p:sp>
        <p:nvSpPr>
          <p:cNvPr id="65" name="Rectangle 64"/>
          <p:cNvSpPr/>
          <p:nvPr/>
        </p:nvSpPr>
        <p:spPr>
          <a:xfrm>
            <a:off x="4000000" y="23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A</a:t>
            </a:r>
          </a:p>
        </p:txBody>
      </p:sp>
      <p:sp>
        <p:nvSpPr>
          <p:cNvPr id="66" name="Rectangle 65"/>
          <p:cNvSpPr/>
          <p:nvPr/>
        </p:nvSpPr>
        <p:spPr>
          <a:xfrm>
            <a:off x="4185000" y="26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A</a:t>
            </a:r>
          </a:p>
        </p:txBody>
      </p:sp>
      <p:sp>
        <p:nvSpPr>
          <p:cNvPr id="67" name="Rectangle 66"/>
          <p:cNvSpPr/>
          <p:nvPr/>
        </p:nvSpPr>
        <p:spPr>
          <a:xfrm>
            <a:off x="4185000" y="23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A</a:t>
            </a:r>
          </a:p>
        </p:txBody>
      </p:sp>
      <p:sp>
        <p:nvSpPr>
          <p:cNvPr id="68" name="Rectangle 67"/>
          <p:cNvSpPr/>
          <p:nvPr/>
        </p:nvSpPr>
        <p:spPr>
          <a:xfrm>
            <a:off x="4370000" y="26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A</a:t>
            </a:r>
          </a:p>
        </p:txBody>
      </p:sp>
      <p:sp>
        <p:nvSpPr>
          <p:cNvPr id="69" name="Rectangle 68"/>
          <p:cNvSpPr/>
          <p:nvPr/>
        </p:nvSpPr>
        <p:spPr>
          <a:xfrm>
            <a:off x="4370000" y="23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A</a:t>
            </a:r>
          </a:p>
        </p:txBody>
      </p:sp>
      <p:sp>
        <p:nvSpPr>
          <p:cNvPr id="70" name="Rectangle 69"/>
          <p:cNvSpPr/>
          <p:nvPr/>
        </p:nvSpPr>
        <p:spPr>
          <a:xfrm>
            <a:off x="4555000" y="26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A</a:t>
            </a:r>
          </a:p>
        </p:txBody>
      </p:sp>
      <p:sp>
        <p:nvSpPr>
          <p:cNvPr id="71" name="Rectangle 70"/>
          <p:cNvSpPr/>
          <p:nvPr/>
        </p:nvSpPr>
        <p:spPr>
          <a:xfrm>
            <a:off x="4555000" y="23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A</a:t>
            </a:r>
          </a:p>
        </p:txBody>
      </p:sp>
      <p:sp>
        <p:nvSpPr>
          <p:cNvPr id="72" name="Rectangle 71"/>
          <p:cNvSpPr/>
          <p:nvPr/>
        </p:nvSpPr>
        <p:spPr>
          <a:xfrm>
            <a:off x="4740000" y="26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A</a:t>
            </a:r>
          </a:p>
        </p:txBody>
      </p:sp>
      <p:sp>
        <p:nvSpPr>
          <p:cNvPr id="73" name="Rectangle 72"/>
          <p:cNvSpPr/>
          <p:nvPr/>
        </p:nvSpPr>
        <p:spPr>
          <a:xfrm>
            <a:off x="4740000" y="23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A</a:t>
            </a:r>
          </a:p>
        </p:txBody>
      </p:sp>
      <p:sp>
        <p:nvSpPr>
          <p:cNvPr id="74" name="Rectangle 73"/>
          <p:cNvSpPr/>
          <p:nvPr/>
        </p:nvSpPr>
        <p:spPr>
          <a:xfrm>
            <a:off x="4925000" y="26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A</a:t>
            </a:r>
          </a:p>
        </p:txBody>
      </p:sp>
      <p:sp>
        <p:nvSpPr>
          <p:cNvPr id="75" name="Rectangle 74"/>
          <p:cNvSpPr/>
          <p:nvPr/>
        </p:nvSpPr>
        <p:spPr>
          <a:xfrm>
            <a:off x="4925000" y="23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A</a:t>
            </a:r>
          </a:p>
        </p:txBody>
      </p:sp>
      <p:sp>
        <p:nvSpPr>
          <p:cNvPr id="76" name="Rectangle 75"/>
          <p:cNvSpPr/>
          <p:nvPr/>
        </p:nvSpPr>
        <p:spPr>
          <a:xfrm>
            <a:off x="5110000" y="26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A</a:t>
            </a:r>
          </a:p>
        </p:txBody>
      </p:sp>
      <p:sp>
        <p:nvSpPr>
          <p:cNvPr id="77" name="Rectangle 76"/>
          <p:cNvSpPr/>
          <p:nvPr/>
        </p:nvSpPr>
        <p:spPr>
          <a:xfrm>
            <a:off x="5110000" y="23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A</a:t>
            </a:r>
          </a:p>
        </p:txBody>
      </p:sp>
      <p:sp>
        <p:nvSpPr>
          <p:cNvPr id="78" name="Rectangle 77"/>
          <p:cNvSpPr/>
          <p:nvPr/>
        </p:nvSpPr>
        <p:spPr>
          <a:xfrm>
            <a:off x="5295000" y="26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79" name="Rectangle 78"/>
          <p:cNvSpPr/>
          <p:nvPr/>
        </p:nvSpPr>
        <p:spPr>
          <a:xfrm>
            <a:off x="5480000" y="26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80" name="Rectangle 79"/>
          <p:cNvSpPr/>
          <p:nvPr/>
        </p:nvSpPr>
        <p:spPr>
          <a:xfrm>
            <a:off x="5665000" y="26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81" name="Rectangle 80"/>
          <p:cNvSpPr/>
          <p:nvPr/>
        </p:nvSpPr>
        <p:spPr>
          <a:xfrm>
            <a:off x="5850000" y="26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82" name="Rectangle 81"/>
          <p:cNvSpPr/>
          <p:nvPr/>
        </p:nvSpPr>
        <p:spPr>
          <a:xfrm>
            <a:off x="6035000" y="26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F</a:t>
            </a:r>
          </a:p>
        </p:txBody>
      </p:sp>
      <p:sp>
        <p:nvSpPr>
          <p:cNvPr id="83" name="Rectangle 82"/>
          <p:cNvSpPr/>
          <p:nvPr/>
        </p:nvSpPr>
        <p:spPr>
          <a:xfrm>
            <a:off x="6220000" y="26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F</a:t>
            </a:r>
          </a:p>
        </p:txBody>
      </p:sp>
      <p:sp>
        <p:nvSpPr>
          <p:cNvPr id="84" name="Rectangle 83"/>
          <p:cNvSpPr/>
          <p:nvPr/>
        </p:nvSpPr>
        <p:spPr>
          <a:xfrm>
            <a:off x="6405000" y="26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F</a:t>
            </a:r>
          </a:p>
        </p:txBody>
      </p:sp>
      <p:sp>
        <p:nvSpPr>
          <p:cNvPr id="85" name="Rectangle 84"/>
          <p:cNvSpPr/>
          <p:nvPr/>
        </p:nvSpPr>
        <p:spPr>
          <a:xfrm>
            <a:off x="6590000" y="26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F</a:t>
            </a:r>
          </a:p>
        </p:txBody>
      </p:sp>
      <p:sp>
        <p:nvSpPr>
          <p:cNvPr id="86" name="Rectangle 85"/>
          <p:cNvSpPr/>
          <p:nvPr/>
        </p:nvSpPr>
        <p:spPr>
          <a:xfrm>
            <a:off x="6775000" y="26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F</a:t>
            </a:r>
          </a:p>
        </p:txBody>
      </p:sp>
      <p:sp>
        <p:nvSpPr>
          <p:cNvPr id="87" name="Rectangle 86"/>
          <p:cNvSpPr/>
          <p:nvPr/>
        </p:nvSpPr>
        <p:spPr>
          <a:xfrm>
            <a:off x="6960000" y="26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F</a:t>
            </a:r>
          </a:p>
        </p:txBody>
      </p:sp>
      <p:sp>
        <p:nvSpPr>
          <p:cNvPr id="88" name="Rectangle 87"/>
          <p:cNvSpPr/>
          <p:nvPr/>
        </p:nvSpPr>
        <p:spPr>
          <a:xfrm>
            <a:off x="7145000" y="26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F</a:t>
            </a:r>
          </a:p>
        </p:txBody>
      </p:sp>
      <p:sp>
        <p:nvSpPr>
          <p:cNvPr id="89" name="Rectangle 88"/>
          <p:cNvSpPr/>
          <p:nvPr/>
        </p:nvSpPr>
        <p:spPr>
          <a:xfrm>
            <a:off x="7330000" y="26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H</a:t>
            </a:r>
          </a:p>
        </p:txBody>
      </p:sp>
      <p:sp>
        <p:nvSpPr>
          <p:cNvPr id="90" name="Rectangle 89"/>
          <p:cNvSpPr/>
          <p:nvPr/>
        </p:nvSpPr>
        <p:spPr>
          <a:xfrm>
            <a:off x="7515000" y="26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H</a:t>
            </a:r>
          </a:p>
        </p:txBody>
      </p:sp>
      <p:sp>
        <p:nvSpPr>
          <p:cNvPr id="91" name="Rectangle 90"/>
          <p:cNvSpPr/>
          <p:nvPr/>
        </p:nvSpPr>
        <p:spPr>
          <a:xfrm>
            <a:off x="7700000" y="26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H</a:t>
            </a:r>
          </a:p>
        </p:txBody>
      </p:sp>
      <p:sp>
        <p:nvSpPr>
          <p:cNvPr id="92" name="Rectangle 91"/>
          <p:cNvSpPr/>
          <p:nvPr/>
        </p:nvSpPr>
        <p:spPr>
          <a:xfrm>
            <a:off x="7885000" y="26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H</a:t>
            </a:r>
          </a:p>
        </p:txBody>
      </p:sp>
      <p:sp>
        <p:nvSpPr>
          <p:cNvPr id="93" name="Rectangle 92"/>
          <p:cNvSpPr/>
          <p:nvPr/>
        </p:nvSpPr>
        <p:spPr>
          <a:xfrm>
            <a:off x="8070000" y="26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H</a:t>
            </a:r>
          </a:p>
        </p:txBody>
      </p:sp>
      <p:sp>
        <p:nvSpPr>
          <p:cNvPr id="94" name="Rectangle 93"/>
          <p:cNvSpPr/>
          <p:nvPr/>
        </p:nvSpPr>
        <p:spPr>
          <a:xfrm>
            <a:off x="8255000" y="26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H</a:t>
            </a:r>
          </a:p>
        </p:txBody>
      </p:sp>
      <p:sp>
        <p:nvSpPr>
          <p:cNvPr id="95" name="Rectangle 94"/>
          <p:cNvSpPr/>
          <p:nvPr/>
        </p:nvSpPr>
        <p:spPr>
          <a:xfrm>
            <a:off x="8440000" y="26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H</a:t>
            </a:r>
          </a:p>
        </p:txBody>
      </p:sp>
      <p:sp>
        <p:nvSpPr>
          <p:cNvPr id="96" name="Rectangle 95"/>
          <p:cNvSpPr/>
          <p:nvPr/>
        </p:nvSpPr>
        <p:spPr>
          <a:xfrm>
            <a:off x="8625000" y="26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H</a:t>
            </a:r>
          </a:p>
        </p:txBody>
      </p:sp>
      <p:sp>
        <p:nvSpPr>
          <p:cNvPr id="97" name="Rectangle 96"/>
          <p:cNvSpPr/>
          <p:nvPr/>
        </p:nvSpPr>
        <p:spPr>
          <a:xfrm>
            <a:off x="4000000" y="20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B</a:t>
            </a:r>
          </a:p>
        </p:txBody>
      </p:sp>
      <p:sp>
        <p:nvSpPr>
          <p:cNvPr id="98" name="Rectangle 97"/>
          <p:cNvSpPr/>
          <p:nvPr/>
        </p:nvSpPr>
        <p:spPr>
          <a:xfrm>
            <a:off x="4185000" y="20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B</a:t>
            </a:r>
          </a:p>
        </p:txBody>
      </p:sp>
      <p:sp>
        <p:nvSpPr>
          <p:cNvPr id="99" name="Rectangle 98"/>
          <p:cNvSpPr/>
          <p:nvPr/>
        </p:nvSpPr>
        <p:spPr>
          <a:xfrm>
            <a:off x="4370000" y="20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B</a:t>
            </a:r>
          </a:p>
        </p:txBody>
      </p:sp>
      <p:sp>
        <p:nvSpPr>
          <p:cNvPr id="100" name="Rectangle 99"/>
          <p:cNvSpPr/>
          <p:nvPr/>
        </p:nvSpPr>
        <p:spPr>
          <a:xfrm>
            <a:off x="4555000" y="20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D</a:t>
            </a:r>
          </a:p>
        </p:txBody>
      </p:sp>
      <p:sp>
        <p:nvSpPr>
          <p:cNvPr id="101" name="Rectangle 100"/>
          <p:cNvSpPr/>
          <p:nvPr/>
        </p:nvSpPr>
        <p:spPr>
          <a:xfrm>
            <a:off x="4555000" y="17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D</a:t>
            </a:r>
          </a:p>
        </p:txBody>
      </p:sp>
      <p:sp>
        <p:nvSpPr>
          <p:cNvPr id="102" name="Rectangle 101"/>
          <p:cNvSpPr/>
          <p:nvPr/>
        </p:nvSpPr>
        <p:spPr>
          <a:xfrm>
            <a:off x="4740000" y="20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D</a:t>
            </a:r>
          </a:p>
        </p:txBody>
      </p:sp>
      <p:sp>
        <p:nvSpPr>
          <p:cNvPr id="103" name="Rectangle 102"/>
          <p:cNvSpPr/>
          <p:nvPr/>
        </p:nvSpPr>
        <p:spPr>
          <a:xfrm>
            <a:off x="4740000" y="17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D</a:t>
            </a:r>
          </a:p>
        </p:txBody>
      </p:sp>
      <p:sp>
        <p:nvSpPr>
          <p:cNvPr id="104" name="Rectangle 103"/>
          <p:cNvSpPr/>
          <p:nvPr/>
        </p:nvSpPr>
        <p:spPr>
          <a:xfrm>
            <a:off x="4925000" y="20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D</a:t>
            </a:r>
          </a:p>
        </p:txBody>
      </p:sp>
      <p:sp>
        <p:nvSpPr>
          <p:cNvPr id="105" name="Rectangle 104"/>
          <p:cNvSpPr/>
          <p:nvPr/>
        </p:nvSpPr>
        <p:spPr>
          <a:xfrm>
            <a:off x="4925000" y="17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D</a:t>
            </a:r>
          </a:p>
        </p:txBody>
      </p:sp>
      <p:sp>
        <p:nvSpPr>
          <p:cNvPr id="106" name="Rectangle 105"/>
          <p:cNvSpPr/>
          <p:nvPr/>
        </p:nvSpPr>
        <p:spPr>
          <a:xfrm>
            <a:off x="5110000" y="20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D</a:t>
            </a:r>
          </a:p>
        </p:txBody>
      </p:sp>
      <p:sp>
        <p:nvSpPr>
          <p:cNvPr id="107" name="Rectangle 106"/>
          <p:cNvSpPr/>
          <p:nvPr/>
        </p:nvSpPr>
        <p:spPr>
          <a:xfrm>
            <a:off x="5110000" y="17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D</a:t>
            </a:r>
          </a:p>
        </p:txBody>
      </p:sp>
      <p:sp>
        <p:nvSpPr>
          <p:cNvPr id="108" name="Rectangle 107"/>
          <p:cNvSpPr/>
          <p:nvPr/>
        </p:nvSpPr>
        <p:spPr>
          <a:xfrm>
            <a:off x="5295000" y="23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D</a:t>
            </a:r>
          </a:p>
        </p:txBody>
      </p:sp>
      <p:sp>
        <p:nvSpPr>
          <p:cNvPr id="109" name="Rectangle 108"/>
          <p:cNvSpPr/>
          <p:nvPr/>
        </p:nvSpPr>
        <p:spPr>
          <a:xfrm>
            <a:off x="5295000" y="20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D</a:t>
            </a:r>
          </a:p>
        </p:txBody>
      </p:sp>
      <p:sp>
        <p:nvSpPr>
          <p:cNvPr id="110" name="Rectangle 109"/>
          <p:cNvSpPr/>
          <p:nvPr/>
        </p:nvSpPr>
        <p:spPr>
          <a:xfrm>
            <a:off x="5480000" y="23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D</a:t>
            </a:r>
          </a:p>
        </p:txBody>
      </p:sp>
      <p:sp>
        <p:nvSpPr>
          <p:cNvPr id="111" name="Rectangle 110"/>
          <p:cNvSpPr/>
          <p:nvPr/>
        </p:nvSpPr>
        <p:spPr>
          <a:xfrm>
            <a:off x="5480000" y="20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D</a:t>
            </a:r>
          </a:p>
        </p:txBody>
      </p:sp>
      <p:sp>
        <p:nvSpPr>
          <p:cNvPr id="112" name="Rectangle 111"/>
          <p:cNvSpPr/>
          <p:nvPr/>
        </p:nvSpPr>
        <p:spPr>
          <a:xfrm>
            <a:off x="4555000" y="14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E</a:t>
            </a:r>
          </a:p>
        </p:txBody>
      </p:sp>
      <p:sp>
        <p:nvSpPr>
          <p:cNvPr id="113" name="Rectangle 112"/>
          <p:cNvSpPr/>
          <p:nvPr/>
        </p:nvSpPr>
        <p:spPr>
          <a:xfrm>
            <a:off x="4740000" y="14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E</a:t>
            </a:r>
          </a:p>
        </p:txBody>
      </p:sp>
      <p:sp>
        <p:nvSpPr>
          <p:cNvPr id="114" name="Rectangle 113"/>
          <p:cNvSpPr/>
          <p:nvPr/>
        </p:nvSpPr>
        <p:spPr>
          <a:xfrm>
            <a:off x="4925000" y="14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E</a:t>
            </a:r>
          </a:p>
        </p:txBody>
      </p:sp>
      <p:sp>
        <p:nvSpPr>
          <p:cNvPr id="115" name="Rectangle 114"/>
          <p:cNvSpPr/>
          <p:nvPr/>
        </p:nvSpPr>
        <p:spPr>
          <a:xfrm>
            <a:off x="5110000" y="14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E</a:t>
            </a:r>
          </a:p>
        </p:txBody>
      </p:sp>
      <p:sp>
        <p:nvSpPr>
          <p:cNvPr id="116" name="Rectangle 115"/>
          <p:cNvSpPr/>
          <p:nvPr/>
        </p:nvSpPr>
        <p:spPr>
          <a:xfrm>
            <a:off x="5295000" y="17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E</a:t>
            </a:r>
          </a:p>
        </p:txBody>
      </p:sp>
      <p:sp>
        <p:nvSpPr>
          <p:cNvPr id="117" name="Rectangle 116"/>
          <p:cNvSpPr/>
          <p:nvPr/>
        </p:nvSpPr>
        <p:spPr>
          <a:xfrm>
            <a:off x="5480000" y="17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E</a:t>
            </a:r>
          </a:p>
        </p:txBody>
      </p:sp>
      <p:sp>
        <p:nvSpPr>
          <p:cNvPr id="118" name="Rectangle 117"/>
          <p:cNvSpPr/>
          <p:nvPr/>
        </p:nvSpPr>
        <p:spPr>
          <a:xfrm>
            <a:off x="5665000" y="23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E</a:t>
            </a:r>
          </a:p>
        </p:txBody>
      </p:sp>
      <p:sp>
        <p:nvSpPr>
          <p:cNvPr id="119" name="Rectangle 118"/>
          <p:cNvSpPr/>
          <p:nvPr/>
        </p:nvSpPr>
        <p:spPr>
          <a:xfrm>
            <a:off x="5850000" y="23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E</a:t>
            </a:r>
          </a:p>
        </p:txBody>
      </p:sp>
      <p:sp>
        <p:nvSpPr>
          <p:cNvPr id="120" name="Rectangle 119"/>
          <p:cNvSpPr/>
          <p:nvPr/>
        </p:nvSpPr>
        <p:spPr>
          <a:xfrm>
            <a:off x="6035000" y="23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E</a:t>
            </a:r>
          </a:p>
        </p:txBody>
      </p:sp>
      <p:sp>
        <p:nvSpPr>
          <p:cNvPr id="121" name="Rectangle 120"/>
          <p:cNvSpPr/>
          <p:nvPr/>
        </p:nvSpPr>
        <p:spPr>
          <a:xfrm>
            <a:off x="6220000" y="23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E</a:t>
            </a:r>
          </a:p>
        </p:txBody>
      </p:sp>
      <p:sp>
        <p:nvSpPr>
          <p:cNvPr id="122" name="Rectangle 121"/>
          <p:cNvSpPr/>
          <p:nvPr/>
        </p:nvSpPr>
        <p:spPr>
          <a:xfrm>
            <a:off x="5665000" y="20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23" name="Rectangle 122"/>
          <p:cNvSpPr/>
          <p:nvPr/>
        </p:nvSpPr>
        <p:spPr>
          <a:xfrm>
            <a:off x="5665000" y="17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24" name="Rectangle 123"/>
          <p:cNvSpPr/>
          <p:nvPr/>
        </p:nvSpPr>
        <p:spPr>
          <a:xfrm>
            <a:off x="5850000" y="20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25" name="Rectangle 124"/>
          <p:cNvSpPr/>
          <p:nvPr/>
        </p:nvSpPr>
        <p:spPr>
          <a:xfrm>
            <a:off x="5850000" y="17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26" name="Rectangle 125"/>
          <p:cNvSpPr/>
          <p:nvPr/>
        </p:nvSpPr>
        <p:spPr>
          <a:xfrm>
            <a:off x="6035000" y="20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27" name="Rectangle 126"/>
          <p:cNvSpPr/>
          <p:nvPr/>
        </p:nvSpPr>
        <p:spPr>
          <a:xfrm>
            <a:off x="6035000" y="17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28" name="Rectangle 127"/>
          <p:cNvSpPr/>
          <p:nvPr/>
        </p:nvSpPr>
        <p:spPr>
          <a:xfrm>
            <a:off x="6220000" y="20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29" name="Rectangle 128"/>
          <p:cNvSpPr/>
          <p:nvPr/>
        </p:nvSpPr>
        <p:spPr>
          <a:xfrm>
            <a:off x="6220000" y="17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30" name="Rectangle 129"/>
          <p:cNvSpPr/>
          <p:nvPr/>
        </p:nvSpPr>
        <p:spPr>
          <a:xfrm>
            <a:off x="6405000" y="23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31" name="Rectangle 130"/>
          <p:cNvSpPr/>
          <p:nvPr/>
        </p:nvSpPr>
        <p:spPr>
          <a:xfrm>
            <a:off x="6405000" y="2000000"/>
            <a:ext cx="185000" cy="30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32" name="Rectangle 131"/>
          <p:cNvSpPr/>
          <p:nvPr/>
        </p:nvSpPr>
        <p:spPr>
          <a:xfrm>
            <a:off x="4000000" y="2000000"/>
            <a:ext cx="555000" cy="900000"/>
          </a:xfrm>
          <a:prstGeom prst="rect">
            <a:avLst/>
          </a:prstGeom>
          <a:noFill/>
          <a:ln w="254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p>
        </p:txBody>
      </p:sp>
      <p:sp>
        <p:nvSpPr>
          <p:cNvPr id="133" name="Rectangle 132"/>
          <p:cNvSpPr/>
          <p:nvPr/>
        </p:nvSpPr>
        <p:spPr>
          <a:xfrm>
            <a:off x="4555000" y="1400000"/>
            <a:ext cx="740000" cy="1500000"/>
          </a:xfrm>
          <a:prstGeom prst="rect">
            <a:avLst/>
          </a:prstGeom>
          <a:noFill/>
          <a:ln w="254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p>
        </p:txBody>
      </p:sp>
      <p:sp>
        <p:nvSpPr>
          <p:cNvPr id="134" name="Rectangle 133"/>
          <p:cNvSpPr/>
          <p:nvPr/>
        </p:nvSpPr>
        <p:spPr>
          <a:xfrm>
            <a:off x="5295000" y="1700000"/>
            <a:ext cx="1110000" cy="1200000"/>
          </a:xfrm>
          <a:prstGeom prst="rect">
            <a:avLst/>
          </a:prstGeom>
          <a:noFill/>
          <a:ln w="254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p>
        </p:txBody>
      </p:sp>
      <p:sp>
        <p:nvSpPr>
          <p:cNvPr id="135" name="Rectangle 134"/>
          <p:cNvSpPr/>
          <p:nvPr/>
        </p:nvSpPr>
        <p:spPr>
          <a:xfrm>
            <a:off x="6405000" y="2000000"/>
            <a:ext cx="185000" cy="900000"/>
          </a:xfrm>
          <a:prstGeom prst="rect">
            <a:avLst/>
          </a:prstGeom>
          <a:noFill/>
          <a:ln w="254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p>
        </p:txBody>
      </p:sp>
      <p:sp>
        <p:nvSpPr>
          <p:cNvPr id="136" name="Rectangle 135"/>
          <p:cNvSpPr/>
          <p:nvPr/>
        </p:nvSpPr>
        <p:spPr>
          <a:xfrm>
            <a:off x="6590000" y="2600000"/>
            <a:ext cx="2220000" cy="300000"/>
          </a:xfrm>
          <a:prstGeom prst="rect">
            <a:avLst/>
          </a:prstGeom>
          <a:noFill/>
          <a:ln w="254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p>
        </p:txBody>
      </p:sp>
      <p:sp>
        <p:nvSpPr>
          <p:cNvPr id="137" name="TextBox 136"/>
          <p:cNvSpPr txBox="1"/>
          <p:nvPr/>
        </p:nvSpPr>
        <p:spPr>
          <a:xfrm>
            <a:off x="3750000" y="3500000"/>
            <a:ext cx="5150000" cy="300000"/>
          </a:xfrm>
          <a:prstGeom prst="rect">
            <a:avLst/>
          </a:prstGeom>
          <a:noFill/>
        </p:spPr>
        <p:txBody>
          <a:bodyPr wrap="square" anchor="t" lIns="45720" rIns="45720">
            <a:spAutoFit/>
          </a:bodyPr>
          <a:lstStyle/>
          <a:p>
            <a:pPr algn="l"/>
            <a:r>
              <a:rPr sz="1200" b="0" i="0">
                <a:solidFill>
                  <a:srgbClr val="FF0000"/>
                </a:solidFill>
                <a:latin typeface="Calibri"/>
              </a:rPr>
              <a:t>Five workers are needed between days 3 and 7</a:t>
            </a:r>
          </a:p>
        </p:txBody>
      </p:sp>
      <p:sp>
        <p:nvSpPr>
          <p:cNvPr id="138" name="TextBox 137"/>
          <p:cNvSpPr txBox="1"/>
          <p:nvPr/>
        </p:nvSpPr>
        <p:spPr>
          <a:xfrm>
            <a:off x="3750000" y="3850000"/>
            <a:ext cx="5150000" cy="900000"/>
          </a:xfrm>
          <a:prstGeom prst="rect">
            <a:avLst/>
          </a:prstGeom>
          <a:noFill/>
        </p:spPr>
        <p:txBody>
          <a:bodyPr wrap="square" anchor="t" lIns="45720" rIns="45720">
            <a:spAutoFit/>
          </a:bodyPr>
          <a:lstStyle/>
          <a:p>
            <a:pPr algn="l"/>
            <a:r>
              <a:rPr sz="1200" b="0" i="0">
                <a:solidFill>
                  <a:srgbClr val="FF0000"/>
                </a:solidFill>
                <a:latin typeface="Calibri"/>
              </a:rPr>
              <a:t>Activity E has a total float of 5. Delaying the start of E by 4 days means the project can be completed in the same time with only four workers.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8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8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9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9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93"/>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9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9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96"/>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9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9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99"/>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100"/>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0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02"/>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03"/>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04"/>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05"/>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06"/>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07"/>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08"/>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09"/>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10"/>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11"/>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112"/>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13"/>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14"/>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15"/>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16"/>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17"/>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18"/>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19"/>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20"/>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21"/>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122"/>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23"/>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124"/>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125"/>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126"/>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127"/>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128"/>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129"/>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130"/>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131"/>
                                        </p:tgtEl>
                                        <p:attrNameLst>
                                          <p:attrName>style.visibility</p:attrName>
                                        </p:attrNameLst>
                                      </p:cBhvr>
                                      <p:to>
                                        <p:strVal val="visible"/>
                                      </p:to>
                                    </p:set>
                                  </p:childTnLst>
                                </p:cTn>
                              </p:par>
                            </p:childTnLst>
                          </p:cTn>
                        </p:par>
                      </p:childTnLst>
                    </p:cTn>
                  </p:par>
                  <p:par>
                    <p:cTn id="149" fill="hold">
                      <p:stCondLst>
                        <p:cond delay="indefinite"/>
                      </p:stCondLst>
                      <p:childTnLst>
                        <p:par>
                          <p:cTn id="150" fill="hold">
                            <p:stCondLst>
                              <p:cond delay="0"/>
                            </p:stCondLst>
                            <p:childTnLst>
                              <p:par>
                                <p:cTn id="151" presetID="1" presetClass="entr" presetSubtype="0" fill="hold" grpId="0" nodeType="clickEffect">
                                  <p:stCondLst>
                                    <p:cond delay="0"/>
                                  </p:stCondLst>
                                  <p:childTnLst>
                                    <p:set>
                                      <p:cBhvr>
                                        <p:cTn id="152" dur="1" fill="hold">
                                          <p:stCondLst>
                                            <p:cond delay="0"/>
                                          </p:stCondLst>
                                        </p:cTn>
                                        <p:tgtEl>
                                          <p:spTgt spid="132"/>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133"/>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134"/>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135"/>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136"/>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137"/>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1" presetClass="entr" presetSubtype="0" fill="hold" grpId="0" nodeType="clickEffect">
                                  <p:stCondLst>
                                    <p:cond delay="0"/>
                                  </p:stCondLst>
                                  <p:childTnLst>
                                    <p:set>
                                      <p:cBhvr>
                                        <p:cTn id="166" dur="1" fill="hold">
                                          <p:stCondLst>
                                            <p:cond delay="0"/>
                                          </p:stCondLst>
                                        </p:cTn>
                                        <p:tgtEl>
                                          <p:spTgt spid="1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Lst>
  </p:timing>
</p:sld>
</file>

<file path=ppt/slides/slide5.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Resource Histograms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8H</a:t>
            </a:r>
          </a:p>
        </p:txBody>
      </p:sp>
      <p:sp>
        <p:nvSpPr>
          <p:cNvPr id="4" name="TextBox 3"/>
          <p:cNvSpPr txBox="1"/>
          <p:nvPr/>
        </p:nvSpPr>
        <p:spPr>
          <a:xfrm>
            <a:off x="250000" y="1000000"/>
            <a:ext cx="3300000" cy="1300000"/>
          </a:xfrm>
          <a:prstGeom prst="rect">
            <a:avLst/>
          </a:prstGeom>
          <a:noFill/>
        </p:spPr>
        <p:txBody>
          <a:bodyPr wrap="square" anchor="t" lIns="45720" rIns="45720">
            <a:spAutoFit/>
          </a:bodyPr>
          <a:lstStyle/>
          <a:p>
            <a:pPr algn="l"/>
            <a:r>
              <a:rPr sz="1000" b="0" i="0">
                <a:solidFill>
                  <a:srgbClr val="000000"/>
                </a:solidFill>
                <a:latin typeface="Calibri"/>
              </a:rPr>
              <a:t>The diagram shows a project modelled by an activity network. The number on each arc gives the time, in days, required to complete each activity. The number of workers needed for each activity is shown in the table. Each activity starts at its earliest possible time.</a:t>
            </a:r>
          </a:p>
        </p:txBody>
      </p:sp>
      <p:sp>
        <p:nvSpPr>
          <p:cNvPr id="5" name="Rectangle 4"/>
          <p:cNvSpPr/>
          <p:nvPr/>
        </p:nvSpPr>
        <p:spPr>
          <a:xfrm rot="19211666">
            <a:off x="333353" y="3285145"/>
            <a:ext cx="777964"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Isosceles Triangle 5"/>
          <p:cNvSpPr/>
          <p:nvPr/>
        </p:nvSpPr>
        <p:spPr>
          <a:xfrm rot="3011666">
            <a:off x="674835" y="3247170"/>
            <a:ext cx="95000" cy="95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90054" y="3085933"/>
            <a:ext cx="700000" cy="220000"/>
          </a:xfrm>
          <a:prstGeom prst="rect">
            <a:avLst/>
          </a:prstGeom>
          <a:noFill/>
        </p:spPr>
        <p:txBody>
          <a:bodyPr wrap="none" anchor="ctr" lIns="0" rIns="0" tIns="0" bIns="0">
            <a:spAutoFit/>
          </a:bodyPr>
          <a:lstStyle/>
          <a:p>
            <a:pPr algn="ctr"/>
            <a:r>
              <a:rPr sz="800" i="1" b="0">
                <a:solidFill>
                  <a:srgbClr val="000000"/>
                </a:solidFill>
                <a:latin typeface="Times New Roman"/>
              </a:rPr>
              <a:t>A(6)</a:t>
            </a:r>
          </a:p>
        </p:txBody>
      </p:sp>
      <p:sp>
        <p:nvSpPr>
          <p:cNvPr id="8" name="Rectangle 7"/>
          <p:cNvSpPr/>
          <p:nvPr/>
        </p:nvSpPr>
        <p:spPr>
          <a:xfrm rot="1593903">
            <a:off x="365483" y="3895647"/>
            <a:ext cx="109928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Isosceles Triangle 8"/>
          <p:cNvSpPr/>
          <p:nvPr/>
        </p:nvSpPr>
        <p:spPr>
          <a:xfrm rot="6993903">
            <a:off x="867625" y="3857672"/>
            <a:ext cx="95000" cy="95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07646" y="3910130"/>
            <a:ext cx="700000" cy="220000"/>
          </a:xfrm>
          <a:prstGeom prst="rect">
            <a:avLst/>
          </a:prstGeom>
          <a:noFill/>
        </p:spPr>
        <p:txBody>
          <a:bodyPr wrap="none" anchor="ctr" lIns="0" rIns="0" tIns="0" bIns="0">
            <a:spAutoFit/>
          </a:bodyPr>
          <a:lstStyle/>
          <a:p>
            <a:pPr algn="ctr"/>
            <a:r>
              <a:rPr sz="800" i="1" b="0">
                <a:solidFill>
                  <a:srgbClr val="000000"/>
                </a:solidFill>
                <a:latin typeface="Times New Roman"/>
              </a:rPr>
              <a:t>B(3)</a:t>
            </a:r>
          </a:p>
        </p:txBody>
      </p:sp>
      <p:sp>
        <p:nvSpPr>
          <p:cNvPr id="11" name="Rectangle 10"/>
          <p:cNvSpPr/>
          <p:nvPr/>
        </p:nvSpPr>
        <p:spPr>
          <a:xfrm rot="20182237">
            <a:off x="1155561" y="2738907"/>
            <a:ext cx="932920"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Isosceles Triangle 11"/>
          <p:cNvSpPr/>
          <p:nvPr/>
        </p:nvSpPr>
        <p:spPr>
          <a:xfrm rot="3982237">
            <a:off x="1574521" y="2700932"/>
            <a:ext cx="95000" cy="95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220506" y="2520681"/>
            <a:ext cx="700000" cy="220000"/>
          </a:xfrm>
          <a:prstGeom prst="rect">
            <a:avLst/>
          </a:prstGeom>
          <a:noFill/>
        </p:spPr>
        <p:txBody>
          <a:bodyPr wrap="none" anchor="ctr" lIns="0" rIns="0" tIns="0" bIns="0">
            <a:spAutoFit/>
          </a:bodyPr>
          <a:lstStyle/>
          <a:p>
            <a:pPr algn="ctr"/>
            <a:r>
              <a:rPr sz="800" i="1" b="0">
                <a:solidFill>
                  <a:srgbClr val="000000"/>
                </a:solidFill>
                <a:latin typeface="Times New Roman"/>
              </a:rPr>
              <a:t>C(8)</a:t>
            </a:r>
          </a:p>
        </p:txBody>
      </p:sp>
      <p:sp>
        <p:nvSpPr>
          <p:cNvPr id="14" name="Rectangle 13"/>
          <p:cNvSpPr/>
          <p:nvPr/>
        </p:nvSpPr>
        <p:spPr>
          <a:xfrm rot="1041241">
            <a:off x="1174290" y="3124487"/>
            <a:ext cx="89546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Isosceles Triangle 14"/>
          <p:cNvSpPr/>
          <p:nvPr/>
        </p:nvSpPr>
        <p:spPr>
          <a:xfrm rot="6441241">
            <a:off x="1574521" y="3086512"/>
            <a:ext cx="95000" cy="95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233685" y="3146688"/>
            <a:ext cx="700000" cy="220000"/>
          </a:xfrm>
          <a:prstGeom prst="rect">
            <a:avLst/>
          </a:prstGeom>
          <a:noFill/>
        </p:spPr>
        <p:txBody>
          <a:bodyPr wrap="none" anchor="ctr" lIns="0" rIns="0" tIns="0" bIns="0">
            <a:spAutoFit/>
          </a:bodyPr>
          <a:lstStyle/>
          <a:p>
            <a:pPr algn="ctr"/>
            <a:r>
              <a:rPr sz="800" i="1" b="0">
                <a:solidFill>
                  <a:srgbClr val="000000"/>
                </a:solidFill>
                <a:latin typeface="Times New Roman"/>
              </a:rPr>
              <a:t>E(7)</a:t>
            </a:r>
          </a:p>
        </p:txBody>
      </p:sp>
      <p:sp>
        <p:nvSpPr>
          <p:cNvPr id="17" name="Rectangle 16"/>
          <p:cNvSpPr/>
          <p:nvPr/>
        </p:nvSpPr>
        <p:spPr>
          <a:xfrm rot="18332261">
            <a:off x="1411257" y="3734989"/>
            <a:ext cx="80710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Isosceles Triangle 17"/>
          <p:cNvSpPr/>
          <p:nvPr/>
        </p:nvSpPr>
        <p:spPr>
          <a:xfrm rot="2132261">
            <a:off x="1767311" y="3697014"/>
            <a:ext cx="95000" cy="95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360225" y="3559809"/>
            <a:ext cx="700000" cy="220000"/>
          </a:xfrm>
          <a:prstGeom prst="rect">
            <a:avLst/>
          </a:prstGeom>
          <a:noFill/>
        </p:spPr>
        <p:txBody>
          <a:bodyPr wrap="none" anchor="ctr" lIns="0" rIns="0" tIns="0" bIns="0">
            <a:spAutoFit/>
          </a:bodyPr>
          <a:lstStyle/>
          <a:p>
            <a:pPr algn="ctr"/>
            <a:r>
              <a:rPr sz="800" i="1" b="0">
                <a:solidFill>
                  <a:srgbClr val="000000"/>
                </a:solidFill>
                <a:latin typeface="Times New Roman"/>
              </a:rPr>
              <a:t>F(9)</a:t>
            </a:r>
          </a:p>
        </p:txBody>
      </p:sp>
      <p:sp>
        <p:nvSpPr>
          <p:cNvPr id="20" name="Rectangle 19"/>
          <p:cNvSpPr/>
          <p:nvPr/>
        </p:nvSpPr>
        <p:spPr>
          <a:xfrm>
            <a:off x="1580250" y="4184832"/>
            <a:ext cx="111175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Isosceles Triangle 20"/>
          <p:cNvSpPr/>
          <p:nvPr/>
        </p:nvSpPr>
        <p:spPr>
          <a:xfrm rot="5400000">
            <a:off x="2088628" y="4146857"/>
            <a:ext cx="95000" cy="95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786128" y="4212884"/>
            <a:ext cx="700000" cy="220000"/>
          </a:xfrm>
          <a:prstGeom prst="rect">
            <a:avLst/>
          </a:prstGeom>
          <a:noFill/>
        </p:spPr>
        <p:txBody>
          <a:bodyPr wrap="none" anchor="ctr" lIns="0" rIns="0" tIns="0" bIns="0">
            <a:spAutoFit/>
          </a:bodyPr>
          <a:lstStyle/>
          <a:p>
            <a:pPr algn="ctr"/>
            <a:r>
              <a:rPr sz="800" i="1" b="0">
                <a:solidFill>
                  <a:srgbClr val="000000"/>
                </a:solidFill>
                <a:latin typeface="Times New Roman"/>
              </a:rPr>
              <a:t>G(8)</a:t>
            </a:r>
          </a:p>
        </p:txBody>
      </p:sp>
      <p:sp>
        <p:nvSpPr>
          <p:cNvPr id="23" name="Rectangle 22"/>
          <p:cNvSpPr/>
          <p:nvPr/>
        </p:nvSpPr>
        <p:spPr>
          <a:xfrm rot="14067739">
            <a:off x="2635186" y="4022326"/>
            <a:ext cx="55000"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rot="14067739">
            <a:off x="2576545" y="3940230"/>
            <a:ext cx="54999"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rot="14067739">
            <a:off x="2517905" y="3858133"/>
            <a:ext cx="55000"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rot="14067739">
            <a:off x="2459265" y="3776037"/>
            <a:ext cx="55000"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rot="14067739">
            <a:off x="2400624" y="3693940"/>
            <a:ext cx="55000"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rot="14067739">
            <a:off x="2341984" y="3611844"/>
            <a:ext cx="55000"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rot="14067739">
            <a:off x="2283344" y="3529748"/>
            <a:ext cx="54999"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rot="14067739">
            <a:off x="2224704" y="3447651"/>
            <a:ext cx="55000"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Isosceles Triangle 30"/>
          <p:cNvSpPr/>
          <p:nvPr/>
        </p:nvSpPr>
        <p:spPr>
          <a:xfrm rot="19467739">
            <a:off x="2409945" y="3697014"/>
            <a:ext cx="95000" cy="95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rot="1593903">
            <a:off x="2164856" y="2803170"/>
            <a:ext cx="109928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Isosceles Triangle 32"/>
          <p:cNvSpPr/>
          <p:nvPr/>
        </p:nvSpPr>
        <p:spPr>
          <a:xfrm rot="6993903">
            <a:off x="2666998" y="2765195"/>
            <a:ext cx="95000" cy="95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2421977" y="2587738"/>
            <a:ext cx="700000" cy="220000"/>
          </a:xfrm>
          <a:prstGeom prst="rect">
            <a:avLst/>
          </a:prstGeom>
          <a:noFill/>
        </p:spPr>
        <p:txBody>
          <a:bodyPr wrap="none" anchor="ctr" lIns="0" rIns="0" tIns="0" bIns="0">
            <a:spAutoFit/>
          </a:bodyPr>
          <a:lstStyle/>
          <a:p>
            <a:pPr algn="ctr"/>
            <a:r>
              <a:rPr sz="800" i="1" b="0">
                <a:solidFill>
                  <a:srgbClr val="000000"/>
                </a:solidFill>
                <a:latin typeface="Times New Roman"/>
              </a:rPr>
              <a:t>D(4)</a:t>
            </a:r>
          </a:p>
        </p:txBody>
      </p:sp>
      <p:sp>
        <p:nvSpPr>
          <p:cNvPr id="35" name="Rectangle 34"/>
          <p:cNvSpPr/>
          <p:nvPr/>
        </p:nvSpPr>
        <p:spPr>
          <a:xfrm rot="21032261">
            <a:off x="2216102" y="3188750"/>
            <a:ext cx="996791"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Isosceles Triangle 35"/>
          <p:cNvSpPr/>
          <p:nvPr/>
        </p:nvSpPr>
        <p:spPr>
          <a:xfrm rot="4832261">
            <a:off x="2666998" y="3150775"/>
            <a:ext cx="95000" cy="95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2385628" y="3215053"/>
            <a:ext cx="700000" cy="220000"/>
          </a:xfrm>
          <a:prstGeom prst="rect">
            <a:avLst/>
          </a:prstGeom>
          <a:noFill/>
        </p:spPr>
        <p:txBody>
          <a:bodyPr wrap="none" anchor="ctr" lIns="0" rIns="0" tIns="0" bIns="0">
            <a:spAutoFit/>
          </a:bodyPr>
          <a:lstStyle/>
          <a:p>
            <a:pPr algn="ctr"/>
            <a:r>
              <a:rPr sz="800" i="1" b="0">
                <a:solidFill>
                  <a:srgbClr val="000000"/>
                </a:solidFill>
                <a:latin typeface="Times New Roman"/>
              </a:rPr>
              <a:t>H(8)</a:t>
            </a:r>
          </a:p>
        </p:txBody>
      </p:sp>
      <p:sp>
        <p:nvSpPr>
          <p:cNvPr id="38" name="Rectangle 37"/>
          <p:cNvSpPr/>
          <p:nvPr/>
        </p:nvSpPr>
        <p:spPr>
          <a:xfrm>
            <a:off x="250000" y="3442476"/>
            <a:ext cx="173510" cy="17351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700" i="0">
                <a:solidFill>
                  <a:srgbClr val="000000"/>
                </a:solidFill>
                <a:latin typeface="Calibri"/>
              </a:rPr>
              <a:t>0</a:t>
            </a:r>
          </a:p>
        </p:txBody>
      </p:sp>
      <p:sp>
        <p:nvSpPr>
          <p:cNvPr id="39" name="Rectangle 38"/>
          <p:cNvSpPr/>
          <p:nvPr/>
        </p:nvSpPr>
        <p:spPr>
          <a:xfrm>
            <a:off x="250000" y="3615987"/>
            <a:ext cx="173510" cy="17351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700" i="0">
                <a:solidFill>
                  <a:srgbClr val="000000"/>
                </a:solidFill>
                <a:latin typeface="Calibri"/>
              </a:rPr>
              <a:t>0</a:t>
            </a:r>
          </a:p>
        </p:txBody>
      </p:sp>
      <p:sp>
        <p:nvSpPr>
          <p:cNvPr id="40" name="Rectangle 39"/>
          <p:cNvSpPr/>
          <p:nvPr/>
        </p:nvSpPr>
        <p:spPr>
          <a:xfrm>
            <a:off x="1021159" y="2799843"/>
            <a:ext cx="173510" cy="17351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700" i="0">
                <a:solidFill>
                  <a:srgbClr val="000000"/>
                </a:solidFill>
                <a:latin typeface="Calibri"/>
              </a:rPr>
              <a:t>6</a:t>
            </a:r>
          </a:p>
        </p:txBody>
      </p:sp>
      <p:sp>
        <p:nvSpPr>
          <p:cNvPr id="41" name="Rectangle 40"/>
          <p:cNvSpPr/>
          <p:nvPr/>
        </p:nvSpPr>
        <p:spPr>
          <a:xfrm>
            <a:off x="1021159" y="2973354"/>
            <a:ext cx="173510" cy="17351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700" i="0">
                <a:solidFill>
                  <a:srgbClr val="000000"/>
                </a:solidFill>
                <a:latin typeface="Calibri"/>
              </a:rPr>
              <a:t>6</a:t>
            </a:r>
          </a:p>
        </p:txBody>
      </p:sp>
      <p:sp>
        <p:nvSpPr>
          <p:cNvPr id="42" name="Rectangle 41"/>
          <p:cNvSpPr/>
          <p:nvPr/>
        </p:nvSpPr>
        <p:spPr>
          <a:xfrm>
            <a:off x="1406739" y="4020846"/>
            <a:ext cx="173510" cy="17351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700" i="0">
                <a:solidFill>
                  <a:srgbClr val="000000"/>
                </a:solidFill>
                <a:latin typeface="Calibri"/>
              </a:rPr>
              <a:t>3</a:t>
            </a:r>
          </a:p>
        </p:txBody>
      </p:sp>
      <p:sp>
        <p:nvSpPr>
          <p:cNvPr id="43" name="Rectangle 42"/>
          <p:cNvSpPr/>
          <p:nvPr/>
        </p:nvSpPr>
        <p:spPr>
          <a:xfrm>
            <a:off x="1406739" y="4194357"/>
            <a:ext cx="173510" cy="17351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700" i="0">
                <a:solidFill>
                  <a:srgbClr val="000000"/>
                </a:solidFill>
                <a:latin typeface="Calibri"/>
              </a:rPr>
              <a:t>4</a:t>
            </a:r>
          </a:p>
        </p:txBody>
      </p:sp>
      <p:sp>
        <p:nvSpPr>
          <p:cNvPr id="44" name="Rectangle 43"/>
          <p:cNvSpPr/>
          <p:nvPr/>
        </p:nvSpPr>
        <p:spPr>
          <a:xfrm>
            <a:off x="2049373" y="2350000"/>
            <a:ext cx="173510" cy="17351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700" i="0">
                <a:solidFill>
                  <a:srgbClr val="000000"/>
                </a:solidFill>
                <a:latin typeface="Calibri"/>
              </a:rPr>
              <a:t>14</a:t>
            </a:r>
          </a:p>
        </p:txBody>
      </p:sp>
      <p:sp>
        <p:nvSpPr>
          <p:cNvPr id="45" name="Rectangle 44"/>
          <p:cNvSpPr/>
          <p:nvPr/>
        </p:nvSpPr>
        <p:spPr>
          <a:xfrm>
            <a:off x="2049373" y="2523510"/>
            <a:ext cx="173510" cy="17351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700" i="0">
                <a:solidFill>
                  <a:srgbClr val="000000"/>
                </a:solidFill>
                <a:latin typeface="Calibri"/>
              </a:rPr>
              <a:t>17</a:t>
            </a:r>
          </a:p>
        </p:txBody>
      </p:sp>
      <p:sp>
        <p:nvSpPr>
          <p:cNvPr id="46" name="Rectangle 45"/>
          <p:cNvSpPr/>
          <p:nvPr/>
        </p:nvSpPr>
        <p:spPr>
          <a:xfrm>
            <a:off x="2049373" y="3121159"/>
            <a:ext cx="173510" cy="17351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700" i="0">
                <a:solidFill>
                  <a:srgbClr val="000000"/>
                </a:solidFill>
                <a:latin typeface="Calibri"/>
              </a:rPr>
              <a:t>13</a:t>
            </a:r>
          </a:p>
        </p:txBody>
      </p:sp>
      <p:sp>
        <p:nvSpPr>
          <p:cNvPr id="47" name="Rectangle 46"/>
          <p:cNvSpPr/>
          <p:nvPr/>
        </p:nvSpPr>
        <p:spPr>
          <a:xfrm>
            <a:off x="2049373" y="3294670"/>
            <a:ext cx="173510" cy="17351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700" i="0">
                <a:solidFill>
                  <a:srgbClr val="000000"/>
                </a:solidFill>
                <a:latin typeface="Calibri"/>
              </a:rPr>
              <a:t>13</a:t>
            </a:r>
          </a:p>
        </p:txBody>
      </p:sp>
      <p:sp>
        <p:nvSpPr>
          <p:cNvPr id="48" name="Rectangle 47"/>
          <p:cNvSpPr/>
          <p:nvPr/>
        </p:nvSpPr>
        <p:spPr>
          <a:xfrm>
            <a:off x="2692006" y="4020846"/>
            <a:ext cx="173510" cy="17351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700" i="0">
                <a:solidFill>
                  <a:srgbClr val="000000"/>
                </a:solidFill>
                <a:latin typeface="Calibri"/>
              </a:rPr>
              <a:t>11</a:t>
            </a:r>
          </a:p>
        </p:txBody>
      </p:sp>
      <p:sp>
        <p:nvSpPr>
          <p:cNvPr id="49" name="Rectangle 48"/>
          <p:cNvSpPr/>
          <p:nvPr/>
        </p:nvSpPr>
        <p:spPr>
          <a:xfrm>
            <a:off x="2692006" y="4194357"/>
            <a:ext cx="173510" cy="17351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700" i="0">
                <a:solidFill>
                  <a:srgbClr val="000000"/>
                </a:solidFill>
                <a:latin typeface="Calibri"/>
              </a:rPr>
              <a:t>13</a:t>
            </a:r>
          </a:p>
        </p:txBody>
      </p:sp>
      <p:sp>
        <p:nvSpPr>
          <p:cNvPr id="50" name="Rectangle 49"/>
          <p:cNvSpPr/>
          <p:nvPr/>
        </p:nvSpPr>
        <p:spPr>
          <a:xfrm>
            <a:off x="3206112" y="2928369"/>
            <a:ext cx="173510" cy="17351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700" i="0">
                <a:solidFill>
                  <a:srgbClr val="000000"/>
                </a:solidFill>
                <a:latin typeface="Calibri"/>
              </a:rPr>
              <a:t>21</a:t>
            </a:r>
          </a:p>
        </p:txBody>
      </p:sp>
      <p:sp>
        <p:nvSpPr>
          <p:cNvPr id="51" name="Rectangle 50"/>
          <p:cNvSpPr/>
          <p:nvPr/>
        </p:nvSpPr>
        <p:spPr>
          <a:xfrm>
            <a:off x="3206112" y="3101880"/>
            <a:ext cx="173510" cy="17351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700" i="0">
                <a:solidFill>
                  <a:srgbClr val="000000"/>
                </a:solidFill>
                <a:latin typeface="Calibri"/>
              </a:rPr>
              <a:t>21</a:t>
            </a:r>
          </a:p>
        </p:txBody>
      </p:sp>
      <p:sp>
        <p:nvSpPr>
          <p:cNvPr id="52" name="Rectangle 51"/>
          <p:cNvSpPr/>
          <p:nvPr/>
        </p:nvSpPr>
        <p:spPr>
          <a:xfrm>
            <a:off x="250000" y="4550000"/>
            <a:ext cx="7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Activity</a:t>
            </a:r>
          </a:p>
        </p:txBody>
      </p:sp>
      <p:sp>
        <p:nvSpPr>
          <p:cNvPr id="53" name="Rectangle 52"/>
          <p:cNvSpPr/>
          <p:nvPr/>
        </p:nvSpPr>
        <p:spPr>
          <a:xfrm>
            <a:off x="950000" y="45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A</a:t>
            </a:r>
          </a:p>
        </p:txBody>
      </p:sp>
      <p:sp>
        <p:nvSpPr>
          <p:cNvPr id="54" name="Rectangle 53"/>
          <p:cNvSpPr/>
          <p:nvPr/>
        </p:nvSpPr>
        <p:spPr>
          <a:xfrm>
            <a:off x="1270000" y="45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B</a:t>
            </a:r>
          </a:p>
        </p:txBody>
      </p:sp>
      <p:sp>
        <p:nvSpPr>
          <p:cNvPr id="55" name="Rectangle 54"/>
          <p:cNvSpPr/>
          <p:nvPr/>
        </p:nvSpPr>
        <p:spPr>
          <a:xfrm>
            <a:off x="1590000" y="45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C</a:t>
            </a:r>
          </a:p>
        </p:txBody>
      </p:sp>
      <p:sp>
        <p:nvSpPr>
          <p:cNvPr id="56" name="Rectangle 55"/>
          <p:cNvSpPr/>
          <p:nvPr/>
        </p:nvSpPr>
        <p:spPr>
          <a:xfrm>
            <a:off x="1910000" y="45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D</a:t>
            </a:r>
          </a:p>
        </p:txBody>
      </p:sp>
      <p:sp>
        <p:nvSpPr>
          <p:cNvPr id="57" name="Rectangle 56"/>
          <p:cNvSpPr/>
          <p:nvPr/>
        </p:nvSpPr>
        <p:spPr>
          <a:xfrm>
            <a:off x="2230000" y="45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E</a:t>
            </a:r>
          </a:p>
        </p:txBody>
      </p:sp>
      <p:sp>
        <p:nvSpPr>
          <p:cNvPr id="58" name="Rectangle 57"/>
          <p:cNvSpPr/>
          <p:nvPr/>
        </p:nvSpPr>
        <p:spPr>
          <a:xfrm>
            <a:off x="2550000" y="45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F</a:t>
            </a:r>
          </a:p>
        </p:txBody>
      </p:sp>
      <p:sp>
        <p:nvSpPr>
          <p:cNvPr id="59" name="Rectangle 58"/>
          <p:cNvSpPr/>
          <p:nvPr/>
        </p:nvSpPr>
        <p:spPr>
          <a:xfrm>
            <a:off x="2870000" y="45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G</a:t>
            </a:r>
          </a:p>
        </p:txBody>
      </p:sp>
      <p:sp>
        <p:nvSpPr>
          <p:cNvPr id="60" name="Rectangle 59"/>
          <p:cNvSpPr/>
          <p:nvPr/>
        </p:nvSpPr>
        <p:spPr>
          <a:xfrm>
            <a:off x="3190000" y="45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H</a:t>
            </a:r>
          </a:p>
        </p:txBody>
      </p:sp>
      <p:sp>
        <p:nvSpPr>
          <p:cNvPr id="61" name="Rectangle 60"/>
          <p:cNvSpPr/>
          <p:nvPr/>
        </p:nvSpPr>
        <p:spPr>
          <a:xfrm>
            <a:off x="250000" y="4750000"/>
            <a:ext cx="7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Workers</a:t>
            </a:r>
          </a:p>
        </p:txBody>
      </p:sp>
      <p:sp>
        <p:nvSpPr>
          <p:cNvPr id="62" name="Rectangle 61"/>
          <p:cNvSpPr/>
          <p:nvPr/>
        </p:nvSpPr>
        <p:spPr>
          <a:xfrm>
            <a:off x="950000" y="47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a:t>
            </a:r>
          </a:p>
        </p:txBody>
      </p:sp>
      <p:sp>
        <p:nvSpPr>
          <p:cNvPr id="63" name="Rectangle 62"/>
          <p:cNvSpPr/>
          <p:nvPr/>
        </p:nvSpPr>
        <p:spPr>
          <a:xfrm>
            <a:off x="1270000" y="47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a:t>
            </a:r>
          </a:p>
        </p:txBody>
      </p:sp>
      <p:sp>
        <p:nvSpPr>
          <p:cNvPr id="64" name="Rectangle 63"/>
          <p:cNvSpPr/>
          <p:nvPr/>
        </p:nvSpPr>
        <p:spPr>
          <a:xfrm>
            <a:off x="1590000" y="47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a:t>
            </a:r>
          </a:p>
        </p:txBody>
      </p:sp>
      <p:sp>
        <p:nvSpPr>
          <p:cNvPr id="65" name="Rectangle 64"/>
          <p:cNvSpPr/>
          <p:nvPr/>
        </p:nvSpPr>
        <p:spPr>
          <a:xfrm>
            <a:off x="1910000" y="47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a:t>
            </a:r>
          </a:p>
        </p:txBody>
      </p:sp>
      <p:sp>
        <p:nvSpPr>
          <p:cNvPr id="66" name="Rectangle 65"/>
          <p:cNvSpPr/>
          <p:nvPr/>
        </p:nvSpPr>
        <p:spPr>
          <a:xfrm>
            <a:off x="2230000" y="47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a:t>
            </a:r>
          </a:p>
        </p:txBody>
      </p:sp>
      <p:sp>
        <p:nvSpPr>
          <p:cNvPr id="67" name="Rectangle 66"/>
          <p:cNvSpPr/>
          <p:nvPr/>
        </p:nvSpPr>
        <p:spPr>
          <a:xfrm>
            <a:off x="2550000" y="47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a:t>
            </a:r>
          </a:p>
        </p:txBody>
      </p:sp>
      <p:sp>
        <p:nvSpPr>
          <p:cNvPr id="68" name="Rectangle 67"/>
          <p:cNvSpPr/>
          <p:nvPr/>
        </p:nvSpPr>
        <p:spPr>
          <a:xfrm>
            <a:off x="2870000" y="47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a:t>
            </a:r>
          </a:p>
        </p:txBody>
      </p:sp>
      <p:sp>
        <p:nvSpPr>
          <p:cNvPr id="69" name="Rectangle 68"/>
          <p:cNvSpPr/>
          <p:nvPr/>
        </p:nvSpPr>
        <p:spPr>
          <a:xfrm>
            <a:off x="3190000" y="47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a:t>
            </a:r>
          </a:p>
        </p:txBody>
      </p:sp>
      <p:sp>
        <p:nvSpPr>
          <p:cNvPr id="70" name="TextBox 69"/>
          <p:cNvSpPr txBox="1"/>
          <p:nvPr/>
        </p:nvSpPr>
        <p:spPr>
          <a:xfrm>
            <a:off x="250000" y="5050000"/>
            <a:ext cx="3300000" cy="900000"/>
          </a:xfrm>
          <a:prstGeom prst="rect">
            <a:avLst/>
          </a:prstGeom>
          <a:noFill/>
        </p:spPr>
        <p:txBody>
          <a:bodyPr wrap="square" anchor="t" lIns="45720" rIns="45720">
            <a:spAutoFit/>
          </a:bodyPr>
          <a:lstStyle/>
          <a:p>
            <a:pPr algn="l"/>
            <a:r>
              <a:rPr sz="1000" b="0" i="0">
                <a:solidFill>
                  <a:srgbClr val="000000"/>
                </a:solidFill>
                <a:latin typeface="Calibri"/>
              </a:rPr>
              <a:t>a  Draw a resource histogram to show the number of workers required on each day, and state the total number of workers needed in this situation.</a:t>
            </a:r>
          </a:p>
        </p:txBody>
      </p:sp>
      <p:sp>
        <p:nvSpPr>
          <p:cNvPr id="71" name="Rectangle 70"/>
          <p:cNvSpPr/>
          <p:nvPr/>
        </p:nvSpPr>
        <p:spPr>
          <a:xfrm rot="5400000">
            <a:off x="3110000" y="2136825"/>
            <a:ext cx="198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2" name="TextBox 71"/>
          <p:cNvSpPr txBox="1"/>
          <p:nvPr/>
        </p:nvSpPr>
        <p:spPr>
          <a:xfrm>
            <a:off x="3950000" y="3150000"/>
            <a:ext cx="300000" cy="170000"/>
          </a:xfrm>
          <a:prstGeom prst="rect">
            <a:avLst/>
          </a:prstGeom>
          <a:noFill/>
        </p:spPr>
        <p:txBody>
          <a:bodyPr wrap="none" anchor="ctr" lIns="0" rIns="0" tIns="0" bIns="0">
            <a:spAutoFit/>
          </a:bodyPr>
          <a:lstStyle/>
          <a:p>
            <a:pPr algn="ctr"/>
            <a:r>
              <a:rPr sz="800" i="0" b="0">
                <a:solidFill>
                  <a:srgbClr val="000000"/>
                </a:solidFill>
                <a:latin typeface="Calibri"/>
              </a:rPr>
              <a:t>0</a:t>
            </a:r>
          </a:p>
        </p:txBody>
      </p:sp>
      <p:sp>
        <p:nvSpPr>
          <p:cNvPr id="73" name="Rectangle 72"/>
          <p:cNvSpPr/>
          <p:nvPr/>
        </p:nvSpPr>
        <p:spPr>
          <a:xfrm rot="5400000">
            <a:off x="3335000" y="2136825"/>
            <a:ext cx="198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4" name="Rectangle 73"/>
          <p:cNvSpPr/>
          <p:nvPr/>
        </p:nvSpPr>
        <p:spPr>
          <a:xfrm rot="5400000">
            <a:off x="3560000" y="2136825"/>
            <a:ext cx="198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5" name="TextBox 74"/>
          <p:cNvSpPr txBox="1"/>
          <p:nvPr/>
        </p:nvSpPr>
        <p:spPr>
          <a:xfrm>
            <a:off x="4400000" y="3150000"/>
            <a:ext cx="300000" cy="170000"/>
          </a:xfrm>
          <a:prstGeom prst="rect">
            <a:avLst/>
          </a:prstGeom>
          <a:noFill/>
        </p:spPr>
        <p:txBody>
          <a:bodyPr wrap="none" anchor="ctr" lIns="0" rIns="0" tIns="0" bIns="0">
            <a:spAutoFit/>
          </a:bodyPr>
          <a:lstStyle/>
          <a:p>
            <a:pPr algn="ctr"/>
            <a:r>
              <a:rPr sz="800" i="0" b="0">
                <a:solidFill>
                  <a:srgbClr val="000000"/>
                </a:solidFill>
                <a:latin typeface="Calibri"/>
              </a:rPr>
              <a:t>2</a:t>
            </a:r>
          </a:p>
        </p:txBody>
      </p:sp>
      <p:sp>
        <p:nvSpPr>
          <p:cNvPr id="76" name="Rectangle 75"/>
          <p:cNvSpPr/>
          <p:nvPr/>
        </p:nvSpPr>
        <p:spPr>
          <a:xfrm rot="5400000">
            <a:off x="3785000" y="2136825"/>
            <a:ext cx="198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7" name="Rectangle 76"/>
          <p:cNvSpPr/>
          <p:nvPr/>
        </p:nvSpPr>
        <p:spPr>
          <a:xfrm rot="5400000">
            <a:off x="4010000" y="2136825"/>
            <a:ext cx="198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8" name="TextBox 77"/>
          <p:cNvSpPr txBox="1"/>
          <p:nvPr/>
        </p:nvSpPr>
        <p:spPr>
          <a:xfrm>
            <a:off x="4850000" y="3150000"/>
            <a:ext cx="300000" cy="170000"/>
          </a:xfrm>
          <a:prstGeom prst="rect">
            <a:avLst/>
          </a:prstGeom>
          <a:noFill/>
        </p:spPr>
        <p:txBody>
          <a:bodyPr wrap="none" anchor="ctr" lIns="0" rIns="0" tIns="0" bIns="0">
            <a:spAutoFit/>
          </a:bodyPr>
          <a:lstStyle/>
          <a:p>
            <a:pPr algn="ctr"/>
            <a:r>
              <a:rPr sz="800" i="0" b="0">
                <a:solidFill>
                  <a:srgbClr val="000000"/>
                </a:solidFill>
                <a:latin typeface="Calibri"/>
              </a:rPr>
              <a:t>4</a:t>
            </a:r>
          </a:p>
        </p:txBody>
      </p:sp>
      <p:sp>
        <p:nvSpPr>
          <p:cNvPr id="79" name="Rectangle 78"/>
          <p:cNvSpPr/>
          <p:nvPr/>
        </p:nvSpPr>
        <p:spPr>
          <a:xfrm rot="5400000">
            <a:off x="4235000" y="2136825"/>
            <a:ext cx="198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0" name="Rectangle 79"/>
          <p:cNvSpPr/>
          <p:nvPr/>
        </p:nvSpPr>
        <p:spPr>
          <a:xfrm rot="5400000">
            <a:off x="4460000" y="2136825"/>
            <a:ext cx="198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1" name="TextBox 80"/>
          <p:cNvSpPr txBox="1"/>
          <p:nvPr/>
        </p:nvSpPr>
        <p:spPr>
          <a:xfrm>
            <a:off x="5300000" y="3150000"/>
            <a:ext cx="300000" cy="170000"/>
          </a:xfrm>
          <a:prstGeom prst="rect">
            <a:avLst/>
          </a:prstGeom>
          <a:noFill/>
        </p:spPr>
        <p:txBody>
          <a:bodyPr wrap="none" anchor="ctr" lIns="0" rIns="0" tIns="0" bIns="0">
            <a:spAutoFit/>
          </a:bodyPr>
          <a:lstStyle/>
          <a:p>
            <a:pPr algn="ctr"/>
            <a:r>
              <a:rPr sz="800" i="0" b="0">
                <a:solidFill>
                  <a:srgbClr val="000000"/>
                </a:solidFill>
                <a:latin typeface="Calibri"/>
              </a:rPr>
              <a:t>6</a:t>
            </a:r>
          </a:p>
        </p:txBody>
      </p:sp>
      <p:sp>
        <p:nvSpPr>
          <p:cNvPr id="82" name="Rectangle 81"/>
          <p:cNvSpPr/>
          <p:nvPr/>
        </p:nvSpPr>
        <p:spPr>
          <a:xfrm rot="5400000">
            <a:off x="4685000" y="2136825"/>
            <a:ext cx="198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3" name="Rectangle 82"/>
          <p:cNvSpPr/>
          <p:nvPr/>
        </p:nvSpPr>
        <p:spPr>
          <a:xfrm rot="5400000">
            <a:off x="4910000" y="2136825"/>
            <a:ext cx="198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4" name="TextBox 83"/>
          <p:cNvSpPr txBox="1"/>
          <p:nvPr/>
        </p:nvSpPr>
        <p:spPr>
          <a:xfrm>
            <a:off x="5750000" y="3150000"/>
            <a:ext cx="300000" cy="170000"/>
          </a:xfrm>
          <a:prstGeom prst="rect">
            <a:avLst/>
          </a:prstGeom>
          <a:noFill/>
        </p:spPr>
        <p:txBody>
          <a:bodyPr wrap="none" anchor="ctr" lIns="0" rIns="0" tIns="0" bIns="0">
            <a:spAutoFit/>
          </a:bodyPr>
          <a:lstStyle/>
          <a:p>
            <a:pPr algn="ctr"/>
            <a:r>
              <a:rPr sz="800" i="0" b="0">
                <a:solidFill>
                  <a:srgbClr val="000000"/>
                </a:solidFill>
                <a:latin typeface="Calibri"/>
              </a:rPr>
              <a:t>8</a:t>
            </a:r>
          </a:p>
        </p:txBody>
      </p:sp>
      <p:sp>
        <p:nvSpPr>
          <p:cNvPr id="85" name="Rectangle 84"/>
          <p:cNvSpPr/>
          <p:nvPr/>
        </p:nvSpPr>
        <p:spPr>
          <a:xfrm rot="5400000">
            <a:off x="5135000" y="2136825"/>
            <a:ext cx="198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6" name="Rectangle 85"/>
          <p:cNvSpPr/>
          <p:nvPr/>
        </p:nvSpPr>
        <p:spPr>
          <a:xfrm rot="5400000">
            <a:off x="5360000" y="2136825"/>
            <a:ext cx="198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7" name="TextBox 86"/>
          <p:cNvSpPr txBox="1"/>
          <p:nvPr/>
        </p:nvSpPr>
        <p:spPr>
          <a:xfrm>
            <a:off x="6200000" y="3150000"/>
            <a:ext cx="300000" cy="170000"/>
          </a:xfrm>
          <a:prstGeom prst="rect">
            <a:avLst/>
          </a:prstGeom>
          <a:noFill/>
        </p:spPr>
        <p:txBody>
          <a:bodyPr wrap="none" anchor="ctr" lIns="0" rIns="0" tIns="0" bIns="0">
            <a:spAutoFit/>
          </a:bodyPr>
          <a:lstStyle/>
          <a:p>
            <a:pPr algn="ctr"/>
            <a:r>
              <a:rPr sz="800" i="0" b="0">
                <a:solidFill>
                  <a:srgbClr val="000000"/>
                </a:solidFill>
                <a:latin typeface="Calibri"/>
              </a:rPr>
              <a:t>10</a:t>
            </a:r>
          </a:p>
        </p:txBody>
      </p:sp>
      <p:sp>
        <p:nvSpPr>
          <p:cNvPr id="88" name="Rectangle 87"/>
          <p:cNvSpPr/>
          <p:nvPr/>
        </p:nvSpPr>
        <p:spPr>
          <a:xfrm rot="5400000">
            <a:off x="5585000" y="2136825"/>
            <a:ext cx="198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9" name="Rectangle 88"/>
          <p:cNvSpPr/>
          <p:nvPr/>
        </p:nvSpPr>
        <p:spPr>
          <a:xfrm rot="5400000">
            <a:off x="5810000" y="2136825"/>
            <a:ext cx="198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0" name="TextBox 89"/>
          <p:cNvSpPr txBox="1"/>
          <p:nvPr/>
        </p:nvSpPr>
        <p:spPr>
          <a:xfrm>
            <a:off x="6650000" y="3150000"/>
            <a:ext cx="300000" cy="170000"/>
          </a:xfrm>
          <a:prstGeom prst="rect">
            <a:avLst/>
          </a:prstGeom>
          <a:noFill/>
        </p:spPr>
        <p:txBody>
          <a:bodyPr wrap="none" anchor="ctr" lIns="0" rIns="0" tIns="0" bIns="0">
            <a:spAutoFit/>
          </a:bodyPr>
          <a:lstStyle/>
          <a:p>
            <a:pPr algn="ctr"/>
            <a:r>
              <a:rPr sz="800" i="0" b="0">
                <a:solidFill>
                  <a:srgbClr val="000000"/>
                </a:solidFill>
                <a:latin typeface="Calibri"/>
              </a:rPr>
              <a:t>12</a:t>
            </a:r>
          </a:p>
        </p:txBody>
      </p:sp>
      <p:sp>
        <p:nvSpPr>
          <p:cNvPr id="91" name="Rectangle 90"/>
          <p:cNvSpPr/>
          <p:nvPr/>
        </p:nvSpPr>
        <p:spPr>
          <a:xfrm rot="5400000">
            <a:off x="6035000" y="2136825"/>
            <a:ext cx="198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2" name="Rectangle 91"/>
          <p:cNvSpPr/>
          <p:nvPr/>
        </p:nvSpPr>
        <p:spPr>
          <a:xfrm rot="5400000">
            <a:off x="6260000" y="2136825"/>
            <a:ext cx="198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3" name="TextBox 92"/>
          <p:cNvSpPr txBox="1"/>
          <p:nvPr/>
        </p:nvSpPr>
        <p:spPr>
          <a:xfrm>
            <a:off x="7100000" y="3150000"/>
            <a:ext cx="300000" cy="170000"/>
          </a:xfrm>
          <a:prstGeom prst="rect">
            <a:avLst/>
          </a:prstGeom>
          <a:noFill/>
        </p:spPr>
        <p:txBody>
          <a:bodyPr wrap="none" anchor="ctr" lIns="0" rIns="0" tIns="0" bIns="0">
            <a:spAutoFit/>
          </a:bodyPr>
          <a:lstStyle/>
          <a:p>
            <a:pPr algn="ctr"/>
            <a:r>
              <a:rPr sz="800" i="0" b="0">
                <a:solidFill>
                  <a:srgbClr val="000000"/>
                </a:solidFill>
                <a:latin typeface="Calibri"/>
              </a:rPr>
              <a:t>14</a:t>
            </a:r>
          </a:p>
        </p:txBody>
      </p:sp>
      <p:sp>
        <p:nvSpPr>
          <p:cNvPr id="94" name="Rectangle 93"/>
          <p:cNvSpPr/>
          <p:nvPr/>
        </p:nvSpPr>
        <p:spPr>
          <a:xfrm rot="5400000">
            <a:off x="6485000" y="2136825"/>
            <a:ext cx="198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5" name="Rectangle 94"/>
          <p:cNvSpPr/>
          <p:nvPr/>
        </p:nvSpPr>
        <p:spPr>
          <a:xfrm rot="5400000">
            <a:off x="6710000" y="2136825"/>
            <a:ext cx="198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6" name="TextBox 95"/>
          <p:cNvSpPr txBox="1"/>
          <p:nvPr/>
        </p:nvSpPr>
        <p:spPr>
          <a:xfrm>
            <a:off x="7550000" y="3150000"/>
            <a:ext cx="300000" cy="170000"/>
          </a:xfrm>
          <a:prstGeom prst="rect">
            <a:avLst/>
          </a:prstGeom>
          <a:noFill/>
        </p:spPr>
        <p:txBody>
          <a:bodyPr wrap="none" anchor="ctr" lIns="0" rIns="0" tIns="0" bIns="0">
            <a:spAutoFit/>
          </a:bodyPr>
          <a:lstStyle/>
          <a:p>
            <a:pPr algn="ctr"/>
            <a:r>
              <a:rPr sz="800" i="0" b="0">
                <a:solidFill>
                  <a:srgbClr val="000000"/>
                </a:solidFill>
                <a:latin typeface="Calibri"/>
              </a:rPr>
              <a:t>16</a:t>
            </a:r>
          </a:p>
        </p:txBody>
      </p:sp>
      <p:sp>
        <p:nvSpPr>
          <p:cNvPr id="97" name="Rectangle 96"/>
          <p:cNvSpPr/>
          <p:nvPr/>
        </p:nvSpPr>
        <p:spPr>
          <a:xfrm rot="5400000">
            <a:off x="6935000" y="2136825"/>
            <a:ext cx="198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8" name="Rectangle 97"/>
          <p:cNvSpPr/>
          <p:nvPr/>
        </p:nvSpPr>
        <p:spPr>
          <a:xfrm rot="5400000">
            <a:off x="7160000" y="2136825"/>
            <a:ext cx="198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9" name="TextBox 98"/>
          <p:cNvSpPr txBox="1"/>
          <p:nvPr/>
        </p:nvSpPr>
        <p:spPr>
          <a:xfrm>
            <a:off x="8000000" y="3150000"/>
            <a:ext cx="300000" cy="170000"/>
          </a:xfrm>
          <a:prstGeom prst="rect">
            <a:avLst/>
          </a:prstGeom>
          <a:noFill/>
        </p:spPr>
        <p:txBody>
          <a:bodyPr wrap="none" anchor="ctr" lIns="0" rIns="0" tIns="0" bIns="0">
            <a:spAutoFit/>
          </a:bodyPr>
          <a:lstStyle/>
          <a:p>
            <a:pPr algn="ctr"/>
            <a:r>
              <a:rPr sz="800" i="0" b="0">
                <a:solidFill>
                  <a:srgbClr val="000000"/>
                </a:solidFill>
                <a:latin typeface="Calibri"/>
              </a:rPr>
              <a:t>18</a:t>
            </a:r>
          </a:p>
        </p:txBody>
      </p:sp>
      <p:sp>
        <p:nvSpPr>
          <p:cNvPr id="100" name="Rectangle 99"/>
          <p:cNvSpPr/>
          <p:nvPr/>
        </p:nvSpPr>
        <p:spPr>
          <a:xfrm rot="5400000">
            <a:off x="7385000" y="2136825"/>
            <a:ext cx="198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1" name="Rectangle 100"/>
          <p:cNvSpPr/>
          <p:nvPr/>
        </p:nvSpPr>
        <p:spPr>
          <a:xfrm rot="5400000">
            <a:off x="7610000" y="2136825"/>
            <a:ext cx="198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2" name="TextBox 101"/>
          <p:cNvSpPr txBox="1"/>
          <p:nvPr/>
        </p:nvSpPr>
        <p:spPr>
          <a:xfrm>
            <a:off x="8450000" y="3150000"/>
            <a:ext cx="300000" cy="170000"/>
          </a:xfrm>
          <a:prstGeom prst="rect">
            <a:avLst/>
          </a:prstGeom>
          <a:noFill/>
        </p:spPr>
        <p:txBody>
          <a:bodyPr wrap="none" anchor="ctr" lIns="0" rIns="0" tIns="0" bIns="0">
            <a:spAutoFit/>
          </a:bodyPr>
          <a:lstStyle/>
          <a:p>
            <a:pPr algn="ctr"/>
            <a:r>
              <a:rPr sz="800" i="0" b="0">
                <a:solidFill>
                  <a:srgbClr val="000000"/>
                </a:solidFill>
                <a:latin typeface="Calibri"/>
              </a:rPr>
              <a:t>20</a:t>
            </a:r>
          </a:p>
        </p:txBody>
      </p:sp>
      <p:sp>
        <p:nvSpPr>
          <p:cNvPr id="103" name="Rectangle 102"/>
          <p:cNvSpPr/>
          <p:nvPr/>
        </p:nvSpPr>
        <p:spPr>
          <a:xfrm rot="5400000">
            <a:off x="7835000" y="2136825"/>
            <a:ext cx="198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4" name="TextBox 103"/>
          <p:cNvSpPr txBox="1"/>
          <p:nvPr/>
        </p:nvSpPr>
        <p:spPr>
          <a:xfrm>
            <a:off x="8675000" y="3150000"/>
            <a:ext cx="300000" cy="170000"/>
          </a:xfrm>
          <a:prstGeom prst="rect">
            <a:avLst/>
          </a:prstGeom>
          <a:noFill/>
        </p:spPr>
        <p:txBody>
          <a:bodyPr wrap="none" anchor="ctr" lIns="0" rIns="0" tIns="0" bIns="0">
            <a:spAutoFit/>
          </a:bodyPr>
          <a:lstStyle/>
          <a:p>
            <a:pPr algn="ctr"/>
            <a:r>
              <a:rPr sz="800" i="0" b="0">
                <a:solidFill>
                  <a:srgbClr val="000000"/>
                </a:solidFill>
                <a:latin typeface="Calibri"/>
              </a:rPr>
              <a:t>21</a:t>
            </a:r>
          </a:p>
        </p:txBody>
      </p:sp>
      <p:sp>
        <p:nvSpPr>
          <p:cNvPr id="105" name="Rectangle 104"/>
          <p:cNvSpPr/>
          <p:nvPr/>
        </p:nvSpPr>
        <p:spPr>
          <a:xfrm>
            <a:off x="4100000" y="3126825"/>
            <a:ext cx="4725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6" name="TextBox 105"/>
          <p:cNvSpPr txBox="1"/>
          <p:nvPr/>
        </p:nvSpPr>
        <p:spPr>
          <a:xfrm>
            <a:off x="3870000" y="3045000"/>
            <a:ext cx="180000" cy="170000"/>
          </a:xfrm>
          <a:prstGeom prst="rect">
            <a:avLst/>
          </a:prstGeom>
          <a:noFill/>
        </p:spPr>
        <p:txBody>
          <a:bodyPr wrap="none" anchor="ctr" lIns="0" rIns="0" tIns="0" bIns="0">
            <a:spAutoFit/>
          </a:bodyPr>
          <a:lstStyle/>
          <a:p>
            <a:pPr algn="ctr"/>
            <a:r>
              <a:rPr sz="800" i="0" b="0">
                <a:solidFill>
                  <a:srgbClr val="000000"/>
                </a:solidFill>
                <a:latin typeface="Calibri"/>
              </a:rPr>
              <a:t>0</a:t>
            </a:r>
          </a:p>
        </p:txBody>
      </p:sp>
      <p:sp>
        <p:nvSpPr>
          <p:cNvPr id="107" name="Rectangle 106"/>
          <p:cNvSpPr/>
          <p:nvPr/>
        </p:nvSpPr>
        <p:spPr>
          <a:xfrm>
            <a:off x="4100000" y="2796825"/>
            <a:ext cx="4725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8" name="TextBox 107"/>
          <p:cNvSpPr txBox="1"/>
          <p:nvPr/>
        </p:nvSpPr>
        <p:spPr>
          <a:xfrm>
            <a:off x="3870000" y="2715000"/>
            <a:ext cx="180000" cy="170000"/>
          </a:xfrm>
          <a:prstGeom prst="rect">
            <a:avLst/>
          </a:prstGeom>
          <a:noFill/>
        </p:spPr>
        <p:txBody>
          <a:bodyPr wrap="none" anchor="ctr" lIns="0" rIns="0" tIns="0" bIns="0">
            <a:spAutoFit/>
          </a:bodyPr>
          <a:lstStyle/>
          <a:p>
            <a:pPr algn="ctr"/>
            <a:r>
              <a:rPr sz="800" i="0" b="0">
                <a:solidFill>
                  <a:srgbClr val="000000"/>
                </a:solidFill>
                <a:latin typeface="Calibri"/>
              </a:rPr>
              <a:t>1</a:t>
            </a:r>
          </a:p>
        </p:txBody>
      </p:sp>
      <p:sp>
        <p:nvSpPr>
          <p:cNvPr id="109" name="Rectangle 108"/>
          <p:cNvSpPr/>
          <p:nvPr/>
        </p:nvSpPr>
        <p:spPr>
          <a:xfrm>
            <a:off x="4100000" y="2466825"/>
            <a:ext cx="4725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0" name="TextBox 109"/>
          <p:cNvSpPr txBox="1"/>
          <p:nvPr/>
        </p:nvSpPr>
        <p:spPr>
          <a:xfrm>
            <a:off x="3870000" y="2385000"/>
            <a:ext cx="180000" cy="170000"/>
          </a:xfrm>
          <a:prstGeom prst="rect">
            <a:avLst/>
          </a:prstGeom>
          <a:noFill/>
        </p:spPr>
        <p:txBody>
          <a:bodyPr wrap="none" anchor="ctr" lIns="0" rIns="0" tIns="0" bIns="0">
            <a:spAutoFit/>
          </a:bodyPr>
          <a:lstStyle/>
          <a:p>
            <a:pPr algn="ctr"/>
            <a:r>
              <a:rPr sz="800" i="0" b="0">
                <a:solidFill>
                  <a:srgbClr val="000000"/>
                </a:solidFill>
                <a:latin typeface="Calibri"/>
              </a:rPr>
              <a:t>2</a:t>
            </a:r>
          </a:p>
        </p:txBody>
      </p:sp>
      <p:sp>
        <p:nvSpPr>
          <p:cNvPr id="111" name="Rectangle 110"/>
          <p:cNvSpPr/>
          <p:nvPr/>
        </p:nvSpPr>
        <p:spPr>
          <a:xfrm>
            <a:off x="4100000" y="2136825"/>
            <a:ext cx="4725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2" name="TextBox 111"/>
          <p:cNvSpPr txBox="1"/>
          <p:nvPr/>
        </p:nvSpPr>
        <p:spPr>
          <a:xfrm>
            <a:off x="3870000" y="2055000"/>
            <a:ext cx="180000" cy="170000"/>
          </a:xfrm>
          <a:prstGeom prst="rect">
            <a:avLst/>
          </a:prstGeom>
          <a:noFill/>
        </p:spPr>
        <p:txBody>
          <a:bodyPr wrap="none" anchor="ctr" lIns="0" rIns="0" tIns="0" bIns="0">
            <a:spAutoFit/>
          </a:bodyPr>
          <a:lstStyle/>
          <a:p>
            <a:pPr algn="ctr"/>
            <a:r>
              <a:rPr sz="800" i="0" b="0">
                <a:solidFill>
                  <a:srgbClr val="000000"/>
                </a:solidFill>
                <a:latin typeface="Calibri"/>
              </a:rPr>
              <a:t>3</a:t>
            </a:r>
          </a:p>
        </p:txBody>
      </p:sp>
      <p:sp>
        <p:nvSpPr>
          <p:cNvPr id="113" name="Rectangle 112"/>
          <p:cNvSpPr/>
          <p:nvPr/>
        </p:nvSpPr>
        <p:spPr>
          <a:xfrm>
            <a:off x="4100000" y="1806825"/>
            <a:ext cx="4725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4" name="TextBox 113"/>
          <p:cNvSpPr txBox="1"/>
          <p:nvPr/>
        </p:nvSpPr>
        <p:spPr>
          <a:xfrm>
            <a:off x="3870000" y="1725000"/>
            <a:ext cx="180000" cy="170000"/>
          </a:xfrm>
          <a:prstGeom prst="rect">
            <a:avLst/>
          </a:prstGeom>
          <a:noFill/>
        </p:spPr>
        <p:txBody>
          <a:bodyPr wrap="none" anchor="ctr" lIns="0" rIns="0" tIns="0" bIns="0">
            <a:spAutoFit/>
          </a:bodyPr>
          <a:lstStyle/>
          <a:p>
            <a:pPr algn="ctr"/>
            <a:r>
              <a:rPr sz="800" i="0" b="0">
                <a:solidFill>
                  <a:srgbClr val="000000"/>
                </a:solidFill>
                <a:latin typeface="Calibri"/>
              </a:rPr>
              <a:t>4</a:t>
            </a:r>
          </a:p>
        </p:txBody>
      </p:sp>
      <p:sp>
        <p:nvSpPr>
          <p:cNvPr id="115" name="Rectangle 114"/>
          <p:cNvSpPr/>
          <p:nvPr/>
        </p:nvSpPr>
        <p:spPr>
          <a:xfrm>
            <a:off x="4100000" y="1476825"/>
            <a:ext cx="4725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6" name="TextBox 115"/>
          <p:cNvSpPr txBox="1"/>
          <p:nvPr/>
        </p:nvSpPr>
        <p:spPr>
          <a:xfrm>
            <a:off x="3870000" y="1395000"/>
            <a:ext cx="180000" cy="170000"/>
          </a:xfrm>
          <a:prstGeom prst="rect">
            <a:avLst/>
          </a:prstGeom>
          <a:noFill/>
        </p:spPr>
        <p:txBody>
          <a:bodyPr wrap="none" anchor="ctr" lIns="0" rIns="0" tIns="0" bIns="0">
            <a:spAutoFit/>
          </a:bodyPr>
          <a:lstStyle/>
          <a:p>
            <a:pPr algn="ctr"/>
            <a:r>
              <a:rPr sz="800" i="0" b="0">
                <a:solidFill>
                  <a:srgbClr val="000000"/>
                </a:solidFill>
                <a:latin typeface="Calibri"/>
              </a:rPr>
              <a:t>5</a:t>
            </a:r>
          </a:p>
        </p:txBody>
      </p:sp>
      <p:sp>
        <p:nvSpPr>
          <p:cNvPr id="117" name="Rectangle 116"/>
          <p:cNvSpPr/>
          <p:nvPr/>
        </p:nvSpPr>
        <p:spPr>
          <a:xfrm>
            <a:off x="4100000" y="1146825"/>
            <a:ext cx="4725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8" name="TextBox 117"/>
          <p:cNvSpPr txBox="1"/>
          <p:nvPr/>
        </p:nvSpPr>
        <p:spPr>
          <a:xfrm>
            <a:off x="3870000" y="1065000"/>
            <a:ext cx="180000" cy="170000"/>
          </a:xfrm>
          <a:prstGeom prst="rect">
            <a:avLst/>
          </a:prstGeom>
          <a:noFill/>
        </p:spPr>
        <p:txBody>
          <a:bodyPr wrap="none" anchor="ctr" lIns="0" rIns="0" tIns="0" bIns="0">
            <a:spAutoFit/>
          </a:bodyPr>
          <a:lstStyle/>
          <a:p>
            <a:pPr algn="ctr"/>
            <a:r>
              <a:rPr sz="800" i="0" b="0">
                <a:solidFill>
                  <a:srgbClr val="000000"/>
                </a:solidFill>
                <a:latin typeface="Calibri"/>
              </a:rPr>
              <a:t>6</a:t>
            </a:r>
          </a:p>
        </p:txBody>
      </p:sp>
      <p:sp>
        <p:nvSpPr>
          <p:cNvPr id="119" name="Rectangle 118"/>
          <p:cNvSpPr/>
          <p:nvPr/>
        </p:nvSpPr>
        <p:spPr>
          <a:xfrm>
            <a:off x="4100000" y="3122062"/>
            <a:ext cx="4805000"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0" name="Rectangle 119"/>
          <p:cNvSpPr/>
          <p:nvPr/>
        </p:nvSpPr>
        <p:spPr>
          <a:xfrm rot="16200000">
            <a:off x="3070000" y="2092062"/>
            <a:ext cx="2060000"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1" name="TextBox 120"/>
          <p:cNvSpPr txBox="1"/>
          <p:nvPr/>
        </p:nvSpPr>
        <p:spPr>
          <a:xfrm>
            <a:off x="6162500" y="3310000"/>
            <a:ext cx="600000" cy="170000"/>
          </a:xfrm>
          <a:prstGeom prst="rect">
            <a:avLst/>
          </a:prstGeom>
          <a:noFill/>
        </p:spPr>
        <p:txBody>
          <a:bodyPr wrap="none" anchor="ctr" lIns="0" rIns="0" tIns="0" bIns="0">
            <a:spAutoFit/>
          </a:bodyPr>
          <a:lstStyle/>
          <a:p>
            <a:pPr algn="ctr"/>
            <a:r>
              <a:rPr sz="800" i="0" b="0">
                <a:solidFill>
                  <a:srgbClr val="000000"/>
                </a:solidFill>
                <a:latin typeface="Calibri"/>
              </a:rPr>
              <a:t>Days</a:t>
            </a:r>
          </a:p>
        </p:txBody>
      </p:sp>
      <p:sp>
        <p:nvSpPr>
          <p:cNvPr id="122" name="TextBox 121"/>
          <p:cNvSpPr txBox="1"/>
          <p:nvPr/>
        </p:nvSpPr>
        <p:spPr>
          <a:xfrm rot="16200000">
            <a:off x="3490000" y="2055000"/>
            <a:ext cx="600000" cy="170000"/>
          </a:xfrm>
          <a:prstGeom prst="rect">
            <a:avLst/>
          </a:prstGeom>
          <a:noFill/>
        </p:spPr>
        <p:txBody>
          <a:bodyPr wrap="none" anchor="ctr" lIns="0" rIns="0" tIns="0" bIns="0">
            <a:spAutoFit/>
          </a:bodyPr>
          <a:lstStyle/>
          <a:p>
            <a:pPr algn="ctr"/>
            <a:r>
              <a:rPr sz="800" i="0" b="0">
                <a:solidFill>
                  <a:srgbClr val="000000"/>
                </a:solidFill>
                <a:latin typeface="Calibri"/>
              </a:rPr>
              <a:t>Workers</a:t>
            </a:r>
          </a:p>
        </p:txBody>
      </p:sp>
      <p:sp>
        <p:nvSpPr>
          <p:cNvPr id="123" name="Rectangle 122"/>
          <p:cNvSpPr/>
          <p:nvPr/>
        </p:nvSpPr>
        <p:spPr>
          <a:xfrm>
            <a:off x="4100000" y="280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A</a:t>
            </a:r>
          </a:p>
        </p:txBody>
      </p:sp>
      <p:sp>
        <p:nvSpPr>
          <p:cNvPr id="124" name="Rectangle 123"/>
          <p:cNvSpPr/>
          <p:nvPr/>
        </p:nvSpPr>
        <p:spPr>
          <a:xfrm>
            <a:off x="4325000" y="280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A</a:t>
            </a:r>
          </a:p>
        </p:txBody>
      </p:sp>
      <p:sp>
        <p:nvSpPr>
          <p:cNvPr id="125" name="Rectangle 124"/>
          <p:cNvSpPr/>
          <p:nvPr/>
        </p:nvSpPr>
        <p:spPr>
          <a:xfrm>
            <a:off x="4550000" y="280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A</a:t>
            </a:r>
          </a:p>
        </p:txBody>
      </p:sp>
      <p:sp>
        <p:nvSpPr>
          <p:cNvPr id="126" name="Rectangle 125"/>
          <p:cNvSpPr/>
          <p:nvPr/>
        </p:nvSpPr>
        <p:spPr>
          <a:xfrm>
            <a:off x="4775000" y="280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A</a:t>
            </a:r>
          </a:p>
        </p:txBody>
      </p:sp>
      <p:sp>
        <p:nvSpPr>
          <p:cNvPr id="127" name="Rectangle 126"/>
          <p:cNvSpPr/>
          <p:nvPr/>
        </p:nvSpPr>
        <p:spPr>
          <a:xfrm>
            <a:off x="5000000" y="280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A</a:t>
            </a:r>
          </a:p>
        </p:txBody>
      </p:sp>
      <p:sp>
        <p:nvSpPr>
          <p:cNvPr id="128" name="Rectangle 127"/>
          <p:cNvSpPr/>
          <p:nvPr/>
        </p:nvSpPr>
        <p:spPr>
          <a:xfrm>
            <a:off x="5225000" y="280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A</a:t>
            </a:r>
          </a:p>
        </p:txBody>
      </p:sp>
      <p:sp>
        <p:nvSpPr>
          <p:cNvPr id="129" name="Rectangle 128"/>
          <p:cNvSpPr/>
          <p:nvPr/>
        </p:nvSpPr>
        <p:spPr>
          <a:xfrm>
            <a:off x="5450000" y="280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E</a:t>
            </a:r>
          </a:p>
        </p:txBody>
      </p:sp>
      <p:sp>
        <p:nvSpPr>
          <p:cNvPr id="130" name="Rectangle 129"/>
          <p:cNvSpPr/>
          <p:nvPr/>
        </p:nvSpPr>
        <p:spPr>
          <a:xfrm>
            <a:off x="5675000" y="280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E</a:t>
            </a:r>
          </a:p>
        </p:txBody>
      </p:sp>
      <p:sp>
        <p:nvSpPr>
          <p:cNvPr id="131" name="Rectangle 130"/>
          <p:cNvSpPr/>
          <p:nvPr/>
        </p:nvSpPr>
        <p:spPr>
          <a:xfrm>
            <a:off x="5900000" y="280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E</a:t>
            </a:r>
          </a:p>
        </p:txBody>
      </p:sp>
      <p:sp>
        <p:nvSpPr>
          <p:cNvPr id="132" name="Rectangle 131"/>
          <p:cNvSpPr/>
          <p:nvPr/>
        </p:nvSpPr>
        <p:spPr>
          <a:xfrm>
            <a:off x="6125000" y="280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E</a:t>
            </a:r>
          </a:p>
        </p:txBody>
      </p:sp>
      <p:sp>
        <p:nvSpPr>
          <p:cNvPr id="133" name="Rectangle 132"/>
          <p:cNvSpPr/>
          <p:nvPr/>
        </p:nvSpPr>
        <p:spPr>
          <a:xfrm>
            <a:off x="6350000" y="280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E</a:t>
            </a:r>
          </a:p>
        </p:txBody>
      </p:sp>
      <p:sp>
        <p:nvSpPr>
          <p:cNvPr id="134" name="Rectangle 133"/>
          <p:cNvSpPr/>
          <p:nvPr/>
        </p:nvSpPr>
        <p:spPr>
          <a:xfrm>
            <a:off x="6575000" y="280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E</a:t>
            </a:r>
          </a:p>
        </p:txBody>
      </p:sp>
      <p:sp>
        <p:nvSpPr>
          <p:cNvPr id="135" name="Rectangle 134"/>
          <p:cNvSpPr/>
          <p:nvPr/>
        </p:nvSpPr>
        <p:spPr>
          <a:xfrm>
            <a:off x="6800000" y="280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E</a:t>
            </a:r>
          </a:p>
        </p:txBody>
      </p:sp>
      <p:sp>
        <p:nvSpPr>
          <p:cNvPr id="136" name="Rectangle 135"/>
          <p:cNvSpPr/>
          <p:nvPr/>
        </p:nvSpPr>
        <p:spPr>
          <a:xfrm>
            <a:off x="7025000" y="280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H</a:t>
            </a:r>
          </a:p>
        </p:txBody>
      </p:sp>
      <p:sp>
        <p:nvSpPr>
          <p:cNvPr id="137" name="Rectangle 136"/>
          <p:cNvSpPr/>
          <p:nvPr/>
        </p:nvSpPr>
        <p:spPr>
          <a:xfrm>
            <a:off x="7250000" y="280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H</a:t>
            </a:r>
          </a:p>
        </p:txBody>
      </p:sp>
      <p:sp>
        <p:nvSpPr>
          <p:cNvPr id="138" name="Rectangle 137"/>
          <p:cNvSpPr/>
          <p:nvPr/>
        </p:nvSpPr>
        <p:spPr>
          <a:xfrm>
            <a:off x="7475000" y="280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H</a:t>
            </a:r>
          </a:p>
        </p:txBody>
      </p:sp>
      <p:sp>
        <p:nvSpPr>
          <p:cNvPr id="139" name="Rectangle 138"/>
          <p:cNvSpPr/>
          <p:nvPr/>
        </p:nvSpPr>
        <p:spPr>
          <a:xfrm>
            <a:off x="7700000" y="280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H</a:t>
            </a:r>
          </a:p>
        </p:txBody>
      </p:sp>
      <p:sp>
        <p:nvSpPr>
          <p:cNvPr id="140" name="Rectangle 139"/>
          <p:cNvSpPr/>
          <p:nvPr/>
        </p:nvSpPr>
        <p:spPr>
          <a:xfrm>
            <a:off x="7925000" y="280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H</a:t>
            </a:r>
          </a:p>
        </p:txBody>
      </p:sp>
      <p:sp>
        <p:nvSpPr>
          <p:cNvPr id="141" name="Rectangle 140"/>
          <p:cNvSpPr/>
          <p:nvPr/>
        </p:nvSpPr>
        <p:spPr>
          <a:xfrm>
            <a:off x="8150000" y="280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H</a:t>
            </a:r>
          </a:p>
        </p:txBody>
      </p:sp>
      <p:sp>
        <p:nvSpPr>
          <p:cNvPr id="142" name="Rectangle 141"/>
          <p:cNvSpPr/>
          <p:nvPr/>
        </p:nvSpPr>
        <p:spPr>
          <a:xfrm>
            <a:off x="8375000" y="280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H</a:t>
            </a:r>
          </a:p>
        </p:txBody>
      </p:sp>
      <p:sp>
        <p:nvSpPr>
          <p:cNvPr id="143" name="Rectangle 142"/>
          <p:cNvSpPr/>
          <p:nvPr/>
        </p:nvSpPr>
        <p:spPr>
          <a:xfrm>
            <a:off x="8600000" y="280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H</a:t>
            </a:r>
          </a:p>
        </p:txBody>
      </p:sp>
      <p:sp>
        <p:nvSpPr>
          <p:cNvPr id="144" name="TextBox 143"/>
          <p:cNvSpPr txBox="1"/>
          <p:nvPr/>
        </p:nvSpPr>
        <p:spPr>
          <a:xfrm>
            <a:off x="3750000" y="3650000"/>
            <a:ext cx="5150000" cy="250000"/>
          </a:xfrm>
          <a:prstGeom prst="rect">
            <a:avLst/>
          </a:prstGeom>
          <a:noFill/>
        </p:spPr>
        <p:txBody>
          <a:bodyPr wrap="square" anchor="t" lIns="45720" rIns="45720">
            <a:spAutoFit/>
          </a:bodyPr>
          <a:lstStyle/>
          <a:p>
            <a:pPr algn="l"/>
            <a:r>
              <a:rPr sz="1100" b="0" i="0">
                <a:solidFill>
                  <a:srgbClr val="FF0000"/>
                </a:solidFill>
                <a:latin typeface="Calibri"/>
              </a:rPr>
              <a:t>Start with the critical path A E H along the base: one worker each</a:t>
            </a:r>
          </a:p>
        </p:txBody>
      </p:sp>
      <p:sp>
        <p:nvSpPr>
          <p:cNvPr id="145" name="Rectangle 144"/>
          <p:cNvSpPr/>
          <p:nvPr/>
        </p:nvSpPr>
        <p:spPr>
          <a:xfrm>
            <a:off x="4100000" y="247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B</a:t>
            </a:r>
          </a:p>
        </p:txBody>
      </p:sp>
      <p:sp>
        <p:nvSpPr>
          <p:cNvPr id="146" name="Rectangle 145"/>
          <p:cNvSpPr/>
          <p:nvPr/>
        </p:nvSpPr>
        <p:spPr>
          <a:xfrm>
            <a:off x="4100000" y="214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B</a:t>
            </a:r>
          </a:p>
        </p:txBody>
      </p:sp>
      <p:sp>
        <p:nvSpPr>
          <p:cNvPr id="147" name="Rectangle 146"/>
          <p:cNvSpPr/>
          <p:nvPr/>
        </p:nvSpPr>
        <p:spPr>
          <a:xfrm>
            <a:off x="4325000" y="247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B</a:t>
            </a:r>
          </a:p>
        </p:txBody>
      </p:sp>
      <p:sp>
        <p:nvSpPr>
          <p:cNvPr id="148" name="Rectangle 147"/>
          <p:cNvSpPr/>
          <p:nvPr/>
        </p:nvSpPr>
        <p:spPr>
          <a:xfrm>
            <a:off x="4325000" y="214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B</a:t>
            </a:r>
          </a:p>
        </p:txBody>
      </p:sp>
      <p:sp>
        <p:nvSpPr>
          <p:cNvPr id="149" name="Rectangle 148"/>
          <p:cNvSpPr/>
          <p:nvPr/>
        </p:nvSpPr>
        <p:spPr>
          <a:xfrm>
            <a:off x="4550000" y="247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B</a:t>
            </a:r>
          </a:p>
        </p:txBody>
      </p:sp>
      <p:sp>
        <p:nvSpPr>
          <p:cNvPr id="150" name="Rectangle 149"/>
          <p:cNvSpPr/>
          <p:nvPr/>
        </p:nvSpPr>
        <p:spPr>
          <a:xfrm>
            <a:off x="4550000" y="214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B</a:t>
            </a:r>
          </a:p>
        </p:txBody>
      </p:sp>
      <p:sp>
        <p:nvSpPr>
          <p:cNvPr id="151" name="TextBox 150"/>
          <p:cNvSpPr txBox="1"/>
          <p:nvPr/>
        </p:nvSpPr>
        <p:spPr>
          <a:xfrm>
            <a:off x="3750000" y="3900000"/>
            <a:ext cx="5150000" cy="250000"/>
          </a:xfrm>
          <a:prstGeom prst="rect">
            <a:avLst/>
          </a:prstGeom>
          <a:noFill/>
        </p:spPr>
        <p:txBody>
          <a:bodyPr wrap="square" anchor="t" lIns="45720" rIns="45720">
            <a:spAutoFit/>
          </a:bodyPr>
          <a:lstStyle/>
          <a:p>
            <a:pPr algn="l"/>
            <a:r>
              <a:rPr sz="1100" b="0" i="0">
                <a:solidFill>
                  <a:srgbClr val="FF0000"/>
                </a:solidFill>
                <a:latin typeface="Calibri"/>
              </a:rPr>
              <a:t>B starts at time 0 and needs two workers</a:t>
            </a:r>
          </a:p>
        </p:txBody>
      </p:sp>
      <p:sp>
        <p:nvSpPr>
          <p:cNvPr id="152" name="Rectangle 151"/>
          <p:cNvSpPr/>
          <p:nvPr/>
        </p:nvSpPr>
        <p:spPr>
          <a:xfrm>
            <a:off x="4775000" y="247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F</a:t>
            </a:r>
          </a:p>
        </p:txBody>
      </p:sp>
      <p:sp>
        <p:nvSpPr>
          <p:cNvPr id="153" name="Rectangle 152"/>
          <p:cNvSpPr/>
          <p:nvPr/>
        </p:nvSpPr>
        <p:spPr>
          <a:xfrm>
            <a:off x="5000000" y="247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F</a:t>
            </a:r>
          </a:p>
        </p:txBody>
      </p:sp>
      <p:sp>
        <p:nvSpPr>
          <p:cNvPr id="154" name="Rectangle 153"/>
          <p:cNvSpPr/>
          <p:nvPr/>
        </p:nvSpPr>
        <p:spPr>
          <a:xfrm>
            <a:off x="5225000" y="247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F</a:t>
            </a:r>
          </a:p>
        </p:txBody>
      </p:sp>
      <p:sp>
        <p:nvSpPr>
          <p:cNvPr id="155" name="Rectangle 154"/>
          <p:cNvSpPr/>
          <p:nvPr/>
        </p:nvSpPr>
        <p:spPr>
          <a:xfrm>
            <a:off x="5450000" y="247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F</a:t>
            </a:r>
          </a:p>
        </p:txBody>
      </p:sp>
      <p:sp>
        <p:nvSpPr>
          <p:cNvPr id="156" name="Rectangle 155"/>
          <p:cNvSpPr/>
          <p:nvPr/>
        </p:nvSpPr>
        <p:spPr>
          <a:xfrm>
            <a:off x="5675000" y="247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F</a:t>
            </a:r>
          </a:p>
        </p:txBody>
      </p:sp>
      <p:sp>
        <p:nvSpPr>
          <p:cNvPr id="157" name="Rectangle 156"/>
          <p:cNvSpPr/>
          <p:nvPr/>
        </p:nvSpPr>
        <p:spPr>
          <a:xfrm>
            <a:off x="5900000" y="247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F</a:t>
            </a:r>
          </a:p>
        </p:txBody>
      </p:sp>
      <p:sp>
        <p:nvSpPr>
          <p:cNvPr id="158" name="Rectangle 157"/>
          <p:cNvSpPr/>
          <p:nvPr/>
        </p:nvSpPr>
        <p:spPr>
          <a:xfrm>
            <a:off x="6125000" y="247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F</a:t>
            </a:r>
          </a:p>
        </p:txBody>
      </p:sp>
      <p:sp>
        <p:nvSpPr>
          <p:cNvPr id="159" name="Rectangle 158"/>
          <p:cNvSpPr/>
          <p:nvPr/>
        </p:nvSpPr>
        <p:spPr>
          <a:xfrm>
            <a:off x="6350000" y="247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F</a:t>
            </a:r>
          </a:p>
        </p:txBody>
      </p:sp>
      <p:sp>
        <p:nvSpPr>
          <p:cNvPr id="160" name="Rectangle 159"/>
          <p:cNvSpPr/>
          <p:nvPr/>
        </p:nvSpPr>
        <p:spPr>
          <a:xfrm>
            <a:off x="6575000" y="247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F</a:t>
            </a:r>
          </a:p>
        </p:txBody>
      </p:sp>
      <p:sp>
        <p:nvSpPr>
          <p:cNvPr id="161" name="Rectangle 160"/>
          <p:cNvSpPr/>
          <p:nvPr/>
        </p:nvSpPr>
        <p:spPr>
          <a:xfrm>
            <a:off x="4775000" y="214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62" name="Rectangle 161"/>
          <p:cNvSpPr/>
          <p:nvPr/>
        </p:nvSpPr>
        <p:spPr>
          <a:xfrm>
            <a:off x="4775000" y="181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63" name="Rectangle 162"/>
          <p:cNvSpPr/>
          <p:nvPr/>
        </p:nvSpPr>
        <p:spPr>
          <a:xfrm>
            <a:off x="5000000" y="214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64" name="Rectangle 163"/>
          <p:cNvSpPr/>
          <p:nvPr/>
        </p:nvSpPr>
        <p:spPr>
          <a:xfrm>
            <a:off x="5000000" y="181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65" name="Rectangle 164"/>
          <p:cNvSpPr/>
          <p:nvPr/>
        </p:nvSpPr>
        <p:spPr>
          <a:xfrm>
            <a:off x="5225000" y="214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66" name="Rectangle 165"/>
          <p:cNvSpPr/>
          <p:nvPr/>
        </p:nvSpPr>
        <p:spPr>
          <a:xfrm>
            <a:off x="5225000" y="181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67" name="Rectangle 166"/>
          <p:cNvSpPr/>
          <p:nvPr/>
        </p:nvSpPr>
        <p:spPr>
          <a:xfrm>
            <a:off x="5450000" y="214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68" name="Rectangle 167"/>
          <p:cNvSpPr/>
          <p:nvPr/>
        </p:nvSpPr>
        <p:spPr>
          <a:xfrm>
            <a:off x="5450000" y="181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69" name="Rectangle 168"/>
          <p:cNvSpPr/>
          <p:nvPr/>
        </p:nvSpPr>
        <p:spPr>
          <a:xfrm>
            <a:off x="5675000" y="214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70" name="Rectangle 169"/>
          <p:cNvSpPr/>
          <p:nvPr/>
        </p:nvSpPr>
        <p:spPr>
          <a:xfrm>
            <a:off x="5675000" y="181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71" name="Rectangle 170"/>
          <p:cNvSpPr/>
          <p:nvPr/>
        </p:nvSpPr>
        <p:spPr>
          <a:xfrm>
            <a:off x="5900000" y="214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72" name="Rectangle 171"/>
          <p:cNvSpPr/>
          <p:nvPr/>
        </p:nvSpPr>
        <p:spPr>
          <a:xfrm>
            <a:off x="5900000" y="181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73" name="Rectangle 172"/>
          <p:cNvSpPr/>
          <p:nvPr/>
        </p:nvSpPr>
        <p:spPr>
          <a:xfrm>
            <a:off x="6125000" y="214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74" name="Rectangle 173"/>
          <p:cNvSpPr/>
          <p:nvPr/>
        </p:nvSpPr>
        <p:spPr>
          <a:xfrm>
            <a:off x="6125000" y="181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75" name="Rectangle 174"/>
          <p:cNvSpPr/>
          <p:nvPr/>
        </p:nvSpPr>
        <p:spPr>
          <a:xfrm>
            <a:off x="6350000" y="214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76" name="Rectangle 175"/>
          <p:cNvSpPr/>
          <p:nvPr/>
        </p:nvSpPr>
        <p:spPr>
          <a:xfrm>
            <a:off x="6350000" y="181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77" name="TextBox 176"/>
          <p:cNvSpPr txBox="1"/>
          <p:nvPr/>
        </p:nvSpPr>
        <p:spPr>
          <a:xfrm>
            <a:off x="3750000" y="4150000"/>
            <a:ext cx="5150000" cy="250000"/>
          </a:xfrm>
          <a:prstGeom prst="rect">
            <a:avLst/>
          </a:prstGeom>
          <a:noFill/>
        </p:spPr>
        <p:txBody>
          <a:bodyPr wrap="square" anchor="t" lIns="45720" rIns="45720">
            <a:spAutoFit/>
          </a:bodyPr>
          <a:lstStyle/>
          <a:p>
            <a:pPr algn="l"/>
            <a:r>
              <a:rPr sz="1100" b="0" i="0">
                <a:solidFill>
                  <a:srgbClr val="FF0000"/>
                </a:solidFill>
                <a:latin typeface="Calibri"/>
              </a:rPr>
              <a:t>F and G can start when B finishes at day 3</a:t>
            </a:r>
          </a:p>
        </p:txBody>
      </p:sp>
      <p:sp>
        <p:nvSpPr>
          <p:cNvPr id="178" name="Rectangle 177"/>
          <p:cNvSpPr/>
          <p:nvPr/>
        </p:nvSpPr>
        <p:spPr>
          <a:xfrm>
            <a:off x="5450000" y="148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179" name="Rectangle 178"/>
          <p:cNvSpPr/>
          <p:nvPr/>
        </p:nvSpPr>
        <p:spPr>
          <a:xfrm>
            <a:off x="5450000" y="115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180" name="Rectangle 179"/>
          <p:cNvSpPr/>
          <p:nvPr/>
        </p:nvSpPr>
        <p:spPr>
          <a:xfrm>
            <a:off x="5675000" y="148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181" name="Rectangle 180"/>
          <p:cNvSpPr/>
          <p:nvPr/>
        </p:nvSpPr>
        <p:spPr>
          <a:xfrm>
            <a:off x="5675000" y="115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182" name="Rectangle 181"/>
          <p:cNvSpPr/>
          <p:nvPr/>
        </p:nvSpPr>
        <p:spPr>
          <a:xfrm>
            <a:off x="5900000" y="148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183" name="Rectangle 182"/>
          <p:cNvSpPr/>
          <p:nvPr/>
        </p:nvSpPr>
        <p:spPr>
          <a:xfrm>
            <a:off x="5900000" y="115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184" name="Rectangle 183"/>
          <p:cNvSpPr/>
          <p:nvPr/>
        </p:nvSpPr>
        <p:spPr>
          <a:xfrm>
            <a:off x="6125000" y="148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185" name="Rectangle 184"/>
          <p:cNvSpPr/>
          <p:nvPr/>
        </p:nvSpPr>
        <p:spPr>
          <a:xfrm>
            <a:off x="6125000" y="115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186" name="Rectangle 185"/>
          <p:cNvSpPr/>
          <p:nvPr/>
        </p:nvSpPr>
        <p:spPr>
          <a:xfrm>
            <a:off x="6350000" y="148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187" name="Rectangle 186"/>
          <p:cNvSpPr/>
          <p:nvPr/>
        </p:nvSpPr>
        <p:spPr>
          <a:xfrm>
            <a:off x="6350000" y="115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188" name="Rectangle 187"/>
          <p:cNvSpPr/>
          <p:nvPr/>
        </p:nvSpPr>
        <p:spPr>
          <a:xfrm>
            <a:off x="6575000" y="214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189" name="Rectangle 188"/>
          <p:cNvSpPr/>
          <p:nvPr/>
        </p:nvSpPr>
        <p:spPr>
          <a:xfrm>
            <a:off x="6575000" y="181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190" name="Rectangle 189"/>
          <p:cNvSpPr/>
          <p:nvPr/>
        </p:nvSpPr>
        <p:spPr>
          <a:xfrm>
            <a:off x="6800000" y="247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191" name="Rectangle 190"/>
          <p:cNvSpPr/>
          <p:nvPr/>
        </p:nvSpPr>
        <p:spPr>
          <a:xfrm>
            <a:off x="6800000" y="214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192" name="Rectangle 191"/>
          <p:cNvSpPr/>
          <p:nvPr/>
        </p:nvSpPr>
        <p:spPr>
          <a:xfrm>
            <a:off x="7025000" y="247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193" name="Rectangle 192"/>
          <p:cNvSpPr/>
          <p:nvPr/>
        </p:nvSpPr>
        <p:spPr>
          <a:xfrm>
            <a:off x="7025000" y="214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194" name="TextBox 193"/>
          <p:cNvSpPr txBox="1"/>
          <p:nvPr/>
        </p:nvSpPr>
        <p:spPr>
          <a:xfrm>
            <a:off x="3750000" y="4400000"/>
            <a:ext cx="5150000" cy="250000"/>
          </a:xfrm>
          <a:prstGeom prst="rect">
            <a:avLst/>
          </a:prstGeom>
          <a:noFill/>
        </p:spPr>
        <p:txBody>
          <a:bodyPr wrap="square" anchor="t" lIns="45720" rIns="45720">
            <a:spAutoFit/>
          </a:bodyPr>
          <a:lstStyle/>
          <a:p>
            <a:pPr algn="l"/>
            <a:r>
              <a:rPr sz="1100" b="0" i="0">
                <a:solidFill>
                  <a:srgbClr val="FF0000"/>
                </a:solidFill>
                <a:latin typeface="Calibri"/>
              </a:rPr>
              <a:t>C can start when A finishes at day 6</a:t>
            </a:r>
          </a:p>
        </p:txBody>
      </p:sp>
      <p:sp>
        <p:nvSpPr>
          <p:cNvPr id="195" name="Rectangle 194"/>
          <p:cNvSpPr/>
          <p:nvPr/>
        </p:nvSpPr>
        <p:spPr>
          <a:xfrm>
            <a:off x="7250000" y="247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D</a:t>
            </a:r>
          </a:p>
        </p:txBody>
      </p:sp>
      <p:sp>
        <p:nvSpPr>
          <p:cNvPr id="196" name="Rectangle 195"/>
          <p:cNvSpPr/>
          <p:nvPr/>
        </p:nvSpPr>
        <p:spPr>
          <a:xfrm>
            <a:off x="7475000" y="247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D</a:t>
            </a:r>
          </a:p>
        </p:txBody>
      </p:sp>
      <p:sp>
        <p:nvSpPr>
          <p:cNvPr id="197" name="Rectangle 196"/>
          <p:cNvSpPr/>
          <p:nvPr/>
        </p:nvSpPr>
        <p:spPr>
          <a:xfrm>
            <a:off x="7700000" y="247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D</a:t>
            </a:r>
          </a:p>
        </p:txBody>
      </p:sp>
      <p:sp>
        <p:nvSpPr>
          <p:cNvPr id="198" name="Rectangle 197"/>
          <p:cNvSpPr/>
          <p:nvPr/>
        </p:nvSpPr>
        <p:spPr>
          <a:xfrm>
            <a:off x="7925000" y="2470000"/>
            <a:ext cx="225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D</a:t>
            </a:r>
          </a:p>
        </p:txBody>
      </p:sp>
      <p:sp>
        <p:nvSpPr>
          <p:cNvPr id="199" name="TextBox 198"/>
          <p:cNvSpPr txBox="1"/>
          <p:nvPr/>
        </p:nvSpPr>
        <p:spPr>
          <a:xfrm>
            <a:off x="3750000" y="4650000"/>
            <a:ext cx="5150000" cy="250000"/>
          </a:xfrm>
          <a:prstGeom prst="rect">
            <a:avLst/>
          </a:prstGeom>
          <a:noFill/>
        </p:spPr>
        <p:txBody>
          <a:bodyPr wrap="square" anchor="t" lIns="45720" rIns="45720">
            <a:spAutoFit/>
          </a:bodyPr>
          <a:lstStyle/>
          <a:p>
            <a:pPr algn="l"/>
            <a:r>
              <a:rPr sz="1100" b="0" i="0">
                <a:solidFill>
                  <a:srgbClr val="FF0000"/>
                </a:solidFill>
                <a:latin typeface="Calibri"/>
              </a:rPr>
              <a:t>D starts when C finishes at day 14</a:t>
            </a:r>
          </a:p>
        </p:txBody>
      </p:sp>
      <p:sp>
        <p:nvSpPr>
          <p:cNvPr id="200" name="Rectangle 199"/>
          <p:cNvSpPr/>
          <p:nvPr/>
        </p:nvSpPr>
        <p:spPr>
          <a:xfrm>
            <a:off x="4100000" y="2140000"/>
            <a:ext cx="675000" cy="990000"/>
          </a:xfrm>
          <a:prstGeom prst="rect">
            <a:avLst/>
          </a:prstGeom>
          <a:noFill/>
          <a:ln w="254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p>
        </p:txBody>
      </p:sp>
      <p:sp>
        <p:nvSpPr>
          <p:cNvPr id="201" name="Rectangle 200"/>
          <p:cNvSpPr/>
          <p:nvPr/>
        </p:nvSpPr>
        <p:spPr>
          <a:xfrm>
            <a:off x="4775000" y="1810000"/>
            <a:ext cx="675000" cy="1320000"/>
          </a:xfrm>
          <a:prstGeom prst="rect">
            <a:avLst/>
          </a:prstGeom>
          <a:noFill/>
          <a:ln w="254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p>
        </p:txBody>
      </p:sp>
      <p:sp>
        <p:nvSpPr>
          <p:cNvPr id="202" name="Rectangle 201"/>
          <p:cNvSpPr/>
          <p:nvPr/>
        </p:nvSpPr>
        <p:spPr>
          <a:xfrm>
            <a:off x="5450000" y="1150000"/>
            <a:ext cx="1125000" cy="1980000"/>
          </a:xfrm>
          <a:prstGeom prst="rect">
            <a:avLst/>
          </a:prstGeom>
          <a:noFill/>
          <a:ln w="254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p>
        </p:txBody>
      </p:sp>
      <p:sp>
        <p:nvSpPr>
          <p:cNvPr id="203" name="Rectangle 202"/>
          <p:cNvSpPr/>
          <p:nvPr/>
        </p:nvSpPr>
        <p:spPr>
          <a:xfrm>
            <a:off x="6575000" y="1810000"/>
            <a:ext cx="225000" cy="1320000"/>
          </a:xfrm>
          <a:prstGeom prst="rect">
            <a:avLst/>
          </a:prstGeom>
          <a:noFill/>
          <a:ln w="254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p>
        </p:txBody>
      </p:sp>
      <p:sp>
        <p:nvSpPr>
          <p:cNvPr id="204" name="Rectangle 203"/>
          <p:cNvSpPr/>
          <p:nvPr/>
        </p:nvSpPr>
        <p:spPr>
          <a:xfrm>
            <a:off x="6800000" y="2140000"/>
            <a:ext cx="450000" cy="990000"/>
          </a:xfrm>
          <a:prstGeom prst="rect">
            <a:avLst/>
          </a:prstGeom>
          <a:noFill/>
          <a:ln w="254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p>
        </p:txBody>
      </p:sp>
      <p:sp>
        <p:nvSpPr>
          <p:cNvPr id="205" name="Rectangle 204"/>
          <p:cNvSpPr/>
          <p:nvPr/>
        </p:nvSpPr>
        <p:spPr>
          <a:xfrm>
            <a:off x="7250000" y="2470000"/>
            <a:ext cx="900000" cy="660000"/>
          </a:xfrm>
          <a:prstGeom prst="rect">
            <a:avLst/>
          </a:prstGeom>
          <a:noFill/>
          <a:ln w="254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p>
        </p:txBody>
      </p:sp>
      <p:sp>
        <p:nvSpPr>
          <p:cNvPr id="206" name="Rectangle 205"/>
          <p:cNvSpPr/>
          <p:nvPr/>
        </p:nvSpPr>
        <p:spPr>
          <a:xfrm>
            <a:off x="8150000" y="2800000"/>
            <a:ext cx="675000" cy="330000"/>
          </a:xfrm>
          <a:prstGeom prst="rect">
            <a:avLst/>
          </a:prstGeom>
          <a:noFill/>
          <a:ln w="254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p>
        </p:txBody>
      </p:sp>
      <p:sp>
        <p:nvSpPr>
          <p:cNvPr id="207" name="TextBox 206"/>
          <p:cNvSpPr txBox="1"/>
          <p:nvPr/>
        </p:nvSpPr>
        <p:spPr>
          <a:xfrm>
            <a:off x="3750000" y="5000000"/>
            <a:ext cx="5150000" cy="600000"/>
          </a:xfrm>
          <a:prstGeom prst="rect">
            <a:avLst/>
          </a:prstGeom>
          <a:noFill/>
        </p:spPr>
        <p:txBody>
          <a:bodyPr wrap="square" anchor="t" lIns="45720" rIns="45720">
            <a:spAutoFit/>
          </a:bodyPr>
          <a:lstStyle/>
          <a:p>
            <a:pPr algn="l"/>
            <a:r>
              <a:rPr sz="1200" b="0" i="0">
                <a:solidFill>
                  <a:srgbClr val="FF0000"/>
                </a:solidFill>
                <a:latin typeface="Calibri"/>
              </a:rPr>
              <a:t>6 workers are required to complete the project in 21 days if each activity starts at its earliest time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4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4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4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4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4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4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4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4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5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51"/>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15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5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5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55"/>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56"/>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57"/>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58"/>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59"/>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60"/>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61"/>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62"/>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63"/>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64"/>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65"/>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66"/>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67"/>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68"/>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69"/>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70"/>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71"/>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72"/>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73"/>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74"/>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75"/>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76"/>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77"/>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178"/>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79"/>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80"/>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81"/>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82"/>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83"/>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184"/>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185"/>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186"/>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187"/>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188"/>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189"/>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190"/>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191"/>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192"/>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193"/>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194"/>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grpId="0" nodeType="clickEffect">
                                  <p:stCondLst>
                                    <p:cond delay="0"/>
                                  </p:stCondLst>
                                  <p:childTnLst>
                                    <p:set>
                                      <p:cBhvr>
                                        <p:cTn id="158" dur="1" fill="hold">
                                          <p:stCondLst>
                                            <p:cond delay="0"/>
                                          </p:stCondLst>
                                        </p:cTn>
                                        <p:tgtEl>
                                          <p:spTgt spid="195"/>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196"/>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197"/>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198"/>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199"/>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0" nodeType="clickEffect">
                                  <p:stCondLst>
                                    <p:cond delay="0"/>
                                  </p:stCondLst>
                                  <p:childTnLst>
                                    <p:set>
                                      <p:cBhvr>
                                        <p:cTn id="170" dur="1" fill="hold">
                                          <p:stCondLst>
                                            <p:cond delay="0"/>
                                          </p:stCondLst>
                                        </p:cTn>
                                        <p:tgtEl>
                                          <p:spTgt spid="200"/>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201"/>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202"/>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203"/>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204"/>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205"/>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206"/>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2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P spid="205" grpId="0" animBg="1"/>
      <p:bldP spid="206" grpId="0" animBg="1"/>
      <p:bldP spid="207" grpId="0" animBg="1"/>
    </p:bldLst>
  </p:timing>
</p:sld>
</file>

<file path=ppt/slides/slide6.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Resource Histograms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8H</a:t>
            </a:r>
          </a:p>
        </p:txBody>
      </p:sp>
      <p:sp>
        <p:nvSpPr>
          <p:cNvPr id="4" name="TextBox 3"/>
          <p:cNvSpPr txBox="1"/>
          <p:nvPr/>
        </p:nvSpPr>
        <p:spPr>
          <a:xfrm>
            <a:off x="250000" y="1000000"/>
            <a:ext cx="3300000" cy="1300000"/>
          </a:xfrm>
          <a:prstGeom prst="rect">
            <a:avLst/>
          </a:prstGeom>
          <a:noFill/>
        </p:spPr>
        <p:txBody>
          <a:bodyPr wrap="square" anchor="t" lIns="45720" rIns="45720">
            <a:spAutoFit/>
          </a:bodyPr>
          <a:lstStyle/>
          <a:p>
            <a:pPr algn="l"/>
            <a:r>
              <a:rPr sz="1000" b="0" i="0">
                <a:solidFill>
                  <a:srgbClr val="000000"/>
                </a:solidFill>
                <a:latin typeface="Calibri"/>
              </a:rPr>
              <a:t>The diagram shows a project modelled by an activity network. The number on each arc gives the time, in days, required to complete each activity. The number of workers needed for each activity is shown in the table. Each activity starts at its earliest possible time.</a:t>
            </a:r>
          </a:p>
        </p:txBody>
      </p:sp>
      <p:sp>
        <p:nvSpPr>
          <p:cNvPr id="5" name="Rectangle 4"/>
          <p:cNvSpPr/>
          <p:nvPr/>
        </p:nvSpPr>
        <p:spPr>
          <a:xfrm rot="19211666">
            <a:off x="333353" y="3285145"/>
            <a:ext cx="777964"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Isosceles Triangle 5"/>
          <p:cNvSpPr/>
          <p:nvPr/>
        </p:nvSpPr>
        <p:spPr>
          <a:xfrm rot="3011666">
            <a:off x="674835" y="3247170"/>
            <a:ext cx="95000" cy="95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90054" y="3085933"/>
            <a:ext cx="700000" cy="220000"/>
          </a:xfrm>
          <a:prstGeom prst="rect">
            <a:avLst/>
          </a:prstGeom>
          <a:noFill/>
        </p:spPr>
        <p:txBody>
          <a:bodyPr wrap="none" anchor="ctr" lIns="0" rIns="0" tIns="0" bIns="0">
            <a:spAutoFit/>
          </a:bodyPr>
          <a:lstStyle/>
          <a:p>
            <a:pPr algn="ctr"/>
            <a:r>
              <a:rPr sz="800" i="1" b="0">
                <a:solidFill>
                  <a:srgbClr val="000000"/>
                </a:solidFill>
                <a:latin typeface="Times New Roman"/>
              </a:rPr>
              <a:t>A(6)</a:t>
            </a:r>
          </a:p>
        </p:txBody>
      </p:sp>
      <p:sp>
        <p:nvSpPr>
          <p:cNvPr id="8" name="Rectangle 7"/>
          <p:cNvSpPr/>
          <p:nvPr/>
        </p:nvSpPr>
        <p:spPr>
          <a:xfrm rot="1593903">
            <a:off x="365483" y="3895647"/>
            <a:ext cx="109928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Isosceles Triangle 8"/>
          <p:cNvSpPr/>
          <p:nvPr/>
        </p:nvSpPr>
        <p:spPr>
          <a:xfrm rot="6993903">
            <a:off x="867625" y="3857672"/>
            <a:ext cx="95000" cy="95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07646" y="3910130"/>
            <a:ext cx="700000" cy="220000"/>
          </a:xfrm>
          <a:prstGeom prst="rect">
            <a:avLst/>
          </a:prstGeom>
          <a:noFill/>
        </p:spPr>
        <p:txBody>
          <a:bodyPr wrap="none" anchor="ctr" lIns="0" rIns="0" tIns="0" bIns="0">
            <a:spAutoFit/>
          </a:bodyPr>
          <a:lstStyle/>
          <a:p>
            <a:pPr algn="ctr"/>
            <a:r>
              <a:rPr sz="800" i="1" b="0">
                <a:solidFill>
                  <a:srgbClr val="000000"/>
                </a:solidFill>
                <a:latin typeface="Times New Roman"/>
              </a:rPr>
              <a:t>B(3)</a:t>
            </a:r>
          </a:p>
        </p:txBody>
      </p:sp>
      <p:sp>
        <p:nvSpPr>
          <p:cNvPr id="11" name="Rectangle 10"/>
          <p:cNvSpPr/>
          <p:nvPr/>
        </p:nvSpPr>
        <p:spPr>
          <a:xfrm rot="20182237">
            <a:off x="1155561" y="2738907"/>
            <a:ext cx="932920"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Isosceles Triangle 11"/>
          <p:cNvSpPr/>
          <p:nvPr/>
        </p:nvSpPr>
        <p:spPr>
          <a:xfrm rot="3982237">
            <a:off x="1574521" y="2700932"/>
            <a:ext cx="95000" cy="95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220506" y="2520681"/>
            <a:ext cx="700000" cy="220000"/>
          </a:xfrm>
          <a:prstGeom prst="rect">
            <a:avLst/>
          </a:prstGeom>
          <a:noFill/>
        </p:spPr>
        <p:txBody>
          <a:bodyPr wrap="none" anchor="ctr" lIns="0" rIns="0" tIns="0" bIns="0">
            <a:spAutoFit/>
          </a:bodyPr>
          <a:lstStyle/>
          <a:p>
            <a:pPr algn="ctr"/>
            <a:r>
              <a:rPr sz="800" i="1" b="0">
                <a:solidFill>
                  <a:srgbClr val="000000"/>
                </a:solidFill>
                <a:latin typeface="Times New Roman"/>
              </a:rPr>
              <a:t>C(8)</a:t>
            </a:r>
          </a:p>
        </p:txBody>
      </p:sp>
      <p:sp>
        <p:nvSpPr>
          <p:cNvPr id="14" name="Rectangle 13"/>
          <p:cNvSpPr/>
          <p:nvPr/>
        </p:nvSpPr>
        <p:spPr>
          <a:xfrm rot="1041241">
            <a:off x="1174290" y="3124487"/>
            <a:ext cx="89546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Isosceles Triangle 14"/>
          <p:cNvSpPr/>
          <p:nvPr/>
        </p:nvSpPr>
        <p:spPr>
          <a:xfrm rot="6441241">
            <a:off x="1574521" y="3086512"/>
            <a:ext cx="95000" cy="95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233685" y="3146688"/>
            <a:ext cx="700000" cy="220000"/>
          </a:xfrm>
          <a:prstGeom prst="rect">
            <a:avLst/>
          </a:prstGeom>
          <a:noFill/>
        </p:spPr>
        <p:txBody>
          <a:bodyPr wrap="none" anchor="ctr" lIns="0" rIns="0" tIns="0" bIns="0">
            <a:spAutoFit/>
          </a:bodyPr>
          <a:lstStyle/>
          <a:p>
            <a:pPr algn="ctr"/>
            <a:r>
              <a:rPr sz="800" i="1" b="0">
                <a:solidFill>
                  <a:srgbClr val="000000"/>
                </a:solidFill>
                <a:latin typeface="Times New Roman"/>
              </a:rPr>
              <a:t>E(7)</a:t>
            </a:r>
          </a:p>
        </p:txBody>
      </p:sp>
      <p:sp>
        <p:nvSpPr>
          <p:cNvPr id="17" name="Rectangle 16"/>
          <p:cNvSpPr/>
          <p:nvPr/>
        </p:nvSpPr>
        <p:spPr>
          <a:xfrm rot="18332261">
            <a:off x="1411257" y="3734989"/>
            <a:ext cx="807108"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Isosceles Triangle 17"/>
          <p:cNvSpPr/>
          <p:nvPr/>
        </p:nvSpPr>
        <p:spPr>
          <a:xfrm rot="2132261">
            <a:off x="1767311" y="3697014"/>
            <a:ext cx="95000" cy="95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360225" y="3559809"/>
            <a:ext cx="700000" cy="220000"/>
          </a:xfrm>
          <a:prstGeom prst="rect">
            <a:avLst/>
          </a:prstGeom>
          <a:noFill/>
        </p:spPr>
        <p:txBody>
          <a:bodyPr wrap="none" anchor="ctr" lIns="0" rIns="0" tIns="0" bIns="0">
            <a:spAutoFit/>
          </a:bodyPr>
          <a:lstStyle/>
          <a:p>
            <a:pPr algn="ctr"/>
            <a:r>
              <a:rPr sz="800" i="1" b="0">
                <a:solidFill>
                  <a:srgbClr val="000000"/>
                </a:solidFill>
                <a:latin typeface="Times New Roman"/>
              </a:rPr>
              <a:t>F(9)</a:t>
            </a:r>
          </a:p>
        </p:txBody>
      </p:sp>
      <p:sp>
        <p:nvSpPr>
          <p:cNvPr id="20" name="Rectangle 19"/>
          <p:cNvSpPr/>
          <p:nvPr/>
        </p:nvSpPr>
        <p:spPr>
          <a:xfrm>
            <a:off x="1580250" y="4184832"/>
            <a:ext cx="1111755"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Isosceles Triangle 20"/>
          <p:cNvSpPr/>
          <p:nvPr/>
        </p:nvSpPr>
        <p:spPr>
          <a:xfrm rot="5400000">
            <a:off x="2088628" y="4146857"/>
            <a:ext cx="95000" cy="95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786128" y="4212884"/>
            <a:ext cx="700000" cy="220000"/>
          </a:xfrm>
          <a:prstGeom prst="rect">
            <a:avLst/>
          </a:prstGeom>
          <a:noFill/>
        </p:spPr>
        <p:txBody>
          <a:bodyPr wrap="none" anchor="ctr" lIns="0" rIns="0" tIns="0" bIns="0">
            <a:spAutoFit/>
          </a:bodyPr>
          <a:lstStyle/>
          <a:p>
            <a:pPr algn="ctr"/>
            <a:r>
              <a:rPr sz="800" i="1" b="0">
                <a:solidFill>
                  <a:srgbClr val="000000"/>
                </a:solidFill>
                <a:latin typeface="Times New Roman"/>
              </a:rPr>
              <a:t>G(8)</a:t>
            </a:r>
          </a:p>
        </p:txBody>
      </p:sp>
      <p:sp>
        <p:nvSpPr>
          <p:cNvPr id="23" name="Rectangle 22"/>
          <p:cNvSpPr/>
          <p:nvPr/>
        </p:nvSpPr>
        <p:spPr>
          <a:xfrm rot="14067739">
            <a:off x="2635186" y="4022326"/>
            <a:ext cx="55000"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rot="14067739">
            <a:off x="2576545" y="3940230"/>
            <a:ext cx="54999"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rot="14067739">
            <a:off x="2517905" y="3858133"/>
            <a:ext cx="55000"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rot="14067739">
            <a:off x="2459265" y="3776037"/>
            <a:ext cx="55000"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rot="14067739">
            <a:off x="2400624" y="3693940"/>
            <a:ext cx="55000"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rot="14067739">
            <a:off x="2341984" y="3611844"/>
            <a:ext cx="55000"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rot="14067739">
            <a:off x="2283344" y="3529748"/>
            <a:ext cx="54999"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rot="14067739">
            <a:off x="2224704" y="3447651"/>
            <a:ext cx="55000"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Isosceles Triangle 30"/>
          <p:cNvSpPr/>
          <p:nvPr/>
        </p:nvSpPr>
        <p:spPr>
          <a:xfrm rot="19467739">
            <a:off x="2409945" y="3697014"/>
            <a:ext cx="95000" cy="95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rot="1593903">
            <a:off x="2164856" y="2803170"/>
            <a:ext cx="1099283"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Isosceles Triangle 32"/>
          <p:cNvSpPr/>
          <p:nvPr/>
        </p:nvSpPr>
        <p:spPr>
          <a:xfrm rot="6993903">
            <a:off x="2666998" y="2765195"/>
            <a:ext cx="95000" cy="95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2421977" y="2587738"/>
            <a:ext cx="700000" cy="220000"/>
          </a:xfrm>
          <a:prstGeom prst="rect">
            <a:avLst/>
          </a:prstGeom>
          <a:noFill/>
        </p:spPr>
        <p:txBody>
          <a:bodyPr wrap="none" anchor="ctr" lIns="0" rIns="0" tIns="0" bIns="0">
            <a:spAutoFit/>
          </a:bodyPr>
          <a:lstStyle/>
          <a:p>
            <a:pPr algn="ctr"/>
            <a:r>
              <a:rPr sz="800" i="1" b="0">
                <a:solidFill>
                  <a:srgbClr val="000000"/>
                </a:solidFill>
                <a:latin typeface="Times New Roman"/>
              </a:rPr>
              <a:t>D(4)</a:t>
            </a:r>
          </a:p>
        </p:txBody>
      </p:sp>
      <p:sp>
        <p:nvSpPr>
          <p:cNvPr id="35" name="Rectangle 34"/>
          <p:cNvSpPr/>
          <p:nvPr/>
        </p:nvSpPr>
        <p:spPr>
          <a:xfrm rot="21032261">
            <a:off x="2216102" y="3188750"/>
            <a:ext cx="996791" cy="1905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Isosceles Triangle 35"/>
          <p:cNvSpPr/>
          <p:nvPr/>
        </p:nvSpPr>
        <p:spPr>
          <a:xfrm rot="4832261">
            <a:off x="2666998" y="3150775"/>
            <a:ext cx="95000" cy="95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2385628" y="3215053"/>
            <a:ext cx="700000" cy="220000"/>
          </a:xfrm>
          <a:prstGeom prst="rect">
            <a:avLst/>
          </a:prstGeom>
          <a:noFill/>
        </p:spPr>
        <p:txBody>
          <a:bodyPr wrap="none" anchor="ctr" lIns="0" rIns="0" tIns="0" bIns="0">
            <a:spAutoFit/>
          </a:bodyPr>
          <a:lstStyle/>
          <a:p>
            <a:pPr algn="ctr"/>
            <a:r>
              <a:rPr sz="800" i="1" b="0">
                <a:solidFill>
                  <a:srgbClr val="000000"/>
                </a:solidFill>
                <a:latin typeface="Times New Roman"/>
              </a:rPr>
              <a:t>H(8)</a:t>
            </a:r>
          </a:p>
        </p:txBody>
      </p:sp>
      <p:sp>
        <p:nvSpPr>
          <p:cNvPr id="38" name="Rectangle 37"/>
          <p:cNvSpPr/>
          <p:nvPr/>
        </p:nvSpPr>
        <p:spPr>
          <a:xfrm>
            <a:off x="250000" y="3442476"/>
            <a:ext cx="173510" cy="17351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700" i="0">
                <a:solidFill>
                  <a:srgbClr val="000000"/>
                </a:solidFill>
                <a:latin typeface="Calibri"/>
              </a:rPr>
              <a:t>0</a:t>
            </a:r>
          </a:p>
        </p:txBody>
      </p:sp>
      <p:sp>
        <p:nvSpPr>
          <p:cNvPr id="39" name="Rectangle 38"/>
          <p:cNvSpPr/>
          <p:nvPr/>
        </p:nvSpPr>
        <p:spPr>
          <a:xfrm>
            <a:off x="250000" y="3615987"/>
            <a:ext cx="173510" cy="17351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700" i="0">
                <a:solidFill>
                  <a:srgbClr val="000000"/>
                </a:solidFill>
                <a:latin typeface="Calibri"/>
              </a:rPr>
              <a:t>0</a:t>
            </a:r>
          </a:p>
        </p:txBody>
      </p:sp>
      <p:sp>
        <p:nvSpPr>
          <p:cNvPr id="40" name="Rectangle 39"/>
          <p:cNvSpPr/>
          <p:nvPr/>
        </p:nvSpPr>
        <p:spPr>
          <a:xfrm>
            <a:off x="1021159" y="2799843"/>
            <a:ext cx="173510" cy="17351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700" i="0">
                <a:solidFill>
                  <a:srgbClr val="000000"/>
                </a:solidFill>
                <a:latin typeface="Calibri"/>
              </a:rPr>
              <a:t>6</a:t>
            </a:r>
          </a:p>
        </p:txBody>
      </p:sp>
      <p:sp>
        <p:nvSpPr>
          <p:cNvPr id="41" name="Rectangle 40"/>
          <p:cNvSpPr/>
          <p:nvPr/>
        </p:nvSpPr>
        <p:spPr>
          <a:xfrm>
            <a:off x="1021159" y="2973354"/>
            <a:ext cx="173510" cy="17351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700" i="0">
                <a:solidFill>
                  <a:srgbClr val="000000"/>
                </a:solidFill>
                <a:latin typeface="Calibri"/>
              </a:rPr>
              <a:t>6</a:t>
            </a:r>
          </a:p>
        </p:txBody>
      </p:sp>
      <p:sp>
        <p:nvSpPr>
          <p:cNvPr id="42" name="Rectangle 41"/>
          <p:cNvSpPr/>
          <p:nvPr/>
        </p:nvSpPr>
        <p:spPr>
          <a:xfrm>
            <a:off x="1406739" y="4020846"/>
            <a:ext cx="173510" cy="17351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700" i="0">
                <a:solidFill>
                  <a:srgbClr val="000000"/>
                </a:solidFill>
                <a:latin typeface="Calibri"/>
              </a:rPr>
              <a:t>3</a:t>
            </a:r>
          </a:p>
        </p:txBody>
      </p:sp>
      <p:sp>
        <p:nvSpPr>
          <p:cNvPr id="43" name="Rectangle 42"/>
          <p:cNvSpPr/>
          <p:nvPr/>
        </p:nvSpPr>
        <p:spPr>
          <a:xfrm>
            <a:off x="1406739" y="4194357"/>
            <a:ext cx="173510" cy="17351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700" i="0">
                <a:solidFill>
                  <a:srgbClr val="000000"/>
                </a:solidFill>
                <a:latin typeface="Calibri"/>
              </a:rPr>
              <a:t>4</a:t>
            </a:r>
          </a:p>
        </p:txBody>
      </p:sp>
      <p:sp>
        <p:nvSpPr>
          <p:cNvPr id="44" name="Rectangle 43"/>
          <p:cNvSpPr/>
          <p:nvPr/>
        </p:nvSpPr>
        <p:spPr>
          <a:xfrm>
            <a:off x="2049373" y="2350000"/>
            <a:ext cx="173510" cy="17351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700" i="0">
                <a:solidFill>
                  <a:srgbClr val="000000"/>
                </a:solidFill>
                <a:latin typeface="Calibri"/>
              </a:rPr>
              <a:t>14</a:t>
            </a:r>
          </a:p>
        </p:txBody>
      </p:sp>
      <p:sp>
        <p:nvSpPr>
          <p:cNvPr id="45" name="Rectangle 44"/>
          <p:cNvSpPr/>
          <p:nvPr/>
        </p:nvSpPr>
        <p:spPr>
          <a:xfrm>
            <a:off x="2049373" y="2523510"/>
            <a:ext cx="173510" cy="17351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700" i="0">
                <a:solidFill>
                  <a:srgbClr val="000000"/>
                </a:solidFill>
                <a:latin typeface="Calibri"/>
              </a:rPr>
              <a:t>17</a:t>
            </a:r>
          </a:p>
        </p:txBody>
      </p:sp>
      <p:sp>
        <p:nvSpPr>
          <p:cNvPr id="46" name="Rectangle 45"/>
          <p:cNvSpPr/>
          <p:nvPr/>
        </p:nvSpPr>
        <p:spPr>
          <a:xfrm>
            <a:off x="2049373" y="3121159"/>
            <a:ext cx="173510" cy="17351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700" i="0">
                <a:solidFill>
                  <a:srgbClr val="000000"/>
                </a:solidFill>
                <a:latin typeface="Calibri"/>
              </a:rPr>
              <a:t>13</a:t>
            </a:r>
          </a:p>
        </p:txBody>
      </p:sp>
      <p:sp>
        <p:nvSpPr>
          <p:cNvPr id="47" name="Rectangle 46"/>
          <p:cNvSpPr/>
          <p:nvPr/>
        </p:nvSpPr>
        <p:spPr>
          <a:xfrm>
            <a:off x="2049373" y="3294670"/>
            <a:ext cx="173510" cy="17351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700" i="0">
                <a:solidFill>
                  <a:srgbClr val="000000"/>
                </a:solidFill>
                <a:latin typeface="Calibri"/>
              </a:rPr>
              <a:t>13</a:t>
            </a:r>
          </a:p>
        </p:txBody>
      </p:sp>
      <p:sp>
        <p:nvSpPr>
          <p:cNvPr id="48" name="Rectangle 47"/>
          <p:cNvSpPr/>
          <p:nvPr/>
        </p:nvSpPr>
        <p:spPr>
          <a:xfrm>
            <a:off x="2692006" y="4020846"/>
            <a:ext cx="173510" cy="17351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700" i="0">
                <a:solidFill>
                  <a:srgbClr val="000000"/>
                </a:solidFill>
                <a:latin typeface="Calibri"/>
              </a:rPr>
              <a:t>11</a:t>
            </a:r>
          </a:p>
        </p:txBody>
      </p:sp>
      <p:sp>
        <p:nvSpPr>
          <p:cNvPr id="49" name="Rectangle 48"/>
          <p:cNvSpPr/>
          <p:nvPr/>
        </p:nvSpPr>
        <p:spPr>
          <a:xfrm>
            <a:off x="2692006" y="4194357"/>
            <a:ext cx="173510" cy="17351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700" i="0">
                <a:solidFill>
                  <a:srgbClr val="000000"/>
                </a:solidFill>
                <a:latin typeface="Calibri"/>
              </a:rPr>
              <a:t>13</a:t>
            </a:r>
          </a:p>
        </p:txBody>
      </p:sp>
      <p:sp>
        <p:nvSpPr>
          <p:cNvPr id="50" name="Rectangle 49"/>
          <p:cNvSpPr/>
          <p:nvPr/>
        </p:nvSpPr>
        <p:spPr>
          <a:xfrm>
            <a:off x="3206112" y="2928369"/>
            <a:ext cx="173510" cy="17351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700" i="0">
                <a:solidFill>
                  <a:srgbClr val="000000"/>
                </a:solidFill>
                <a:latin typeface="Calibri"/>
              </a:rPr>
              <a:t>21</a:t>
            </a:r>
          </a:p>
        </p:txBody>
      </p:sp>
      <p:sp>
        <p:nvSpPr>
          <p:cNvPr id="51" name="Rectangle 50"/>
          <p:cNvSpPr/>
          <p:nvPr/>
        </p:nvSpPr>
        <p:spPr>
          <a:xfrm>
            <a:off x="3206112" y="3101880"/>
            <a:ext cx="173510" cy="173510"/>
          </a:xfrm>
          <a:prstGeom prst="rect">
            <a:avLst/>
          </a:prstGeom>
          <a:solidFill>
            <a:srgbClr val="FFFFFF"/>
          </a:solid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700" i="0">
                <a:solidFill>
                  <a:srgbClr val="000000"/>
                </a:solidFill>
                <a:latin typeface="Calibri"/>
              </a:rPr>
              <a:t>21</a:t>
            </a:r>
          </a:p>
        </p:txBody>
      </p:sp>
      <p:sp>
        <p:nvSpPr>
          <p:cNvPr id="52" name="Rectangle 51"/>
          <p:cNvSpPr/>
          <p:nvPr/>
        </p:nvSpPr>
        <p:spPr>
          <a:xfrm>
            <a:off x="250000" y="4550000"/>
            <a:ext cx="7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Activity</a:t>
            </a:r>
          </a:p>
        </p:txBody>
      </p:sp>
      <p:sp>
        <p:nvSpPr>
          <p:cNvPr id="53" name="Rectangle 52"/>
          <p:cNvSpPr/>
          <p:nvPr/>
        </p:nvSpPr>
        <p:spPr>
          <a:xfrm>
            <a:off x="950000" y="45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A</a:t>
            </a:r>
          </a:p>
        </p:txBody>
      </p:sp>
      <p:sp>
        <p:nvSpPr>
          <p:cNvPr id="54" name="Rectangle 53"/>
          <p:cNvSpPr/>
          <p:nvPr/>
        </p:nvSpPr>
        <p:spPr>
          <a:xfrm>
            <a:off x="1270000" y="45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B</a:t>
            </a:r>
          </a:p>
        </p:txBody>
      </p:sp>
      <p:sp>
        <p:nvSpPr>
          <p:cNvPr id="55" name="Rectangle 54"/>
          <p:cNvSpPr/>
          <p:nvPr/>
        </p:nvSpPr>
        <p:spPr>
          <a:xfrm>
            <a:off x="1590000" y="45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C</a:t>
            </a:r>
          </a:p>
        </p:txBody>
      </p:sp>
      <p:sp>
        <p:nvSpPr>
          <p:cNvPr id="56" name="Rectangle 55"/>
          <p:cNvSpPr/>
          <p:nvPr/>
        </p:nvSpPr>
        <p:spPr>
          <a:xfrm>
            <a:off x="1910000" y="45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D</a:t>
            </a:r>
          </a:p>
        </p:txBody>
      </p:sp>
      <p:sp>
        <p:nvSpPr>
          <p:cNvPr id="57" name="Rectangle 56"/>
          <p:cNvSpPr/>
          <p:nvPr/>
        </p:nvSpPr>
        <p:spPr>
          <a:xfrm>
            <a:off x="2230000" y="45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E</a:t>
            </a:r>
          </a:p>
        </p:txBody>
      </p:sp>
      <p:sp>
        <p:nvSpPr>
          <p:cNvPr id="58" name="Rectangle 57"/>
          <p:cNvSpPr/>
          <p:nvPr/>
        </p:nvSpPr>
        <p:spPr>
          <a:xfrm>
            <a:off x="2550000" y="45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F</a:t>
            </a:r>
          </a:p>
        </p:txBody>
      </p:sp>
      <p:sp>
        <p:nvSpPr>
          <p:cNvPr id="59" name="Rectangle 58"/>
          <p:cNvSpPr/>
          <p:nvPr/>
        </p:nvSpPr>
        <p:spPr>
          <a:xfrm>
            <a:off x="2870000" y="45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G</a:t>
            </a:r>
          </a:p>
        </p:txBody>
      </p:sp>
      <p:sp>
        <p:nvSpPr>
          <p:cNvPr id="60" name="Rectangle 59"/>
          <p:cNvSpPr/>
          <p:nvPr/>
        </p:nvSpPr>
        <p:spPr>
          <a:xfrm>
            <a:off x="3190000" y="45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000000"/>
                </a:solidFill>
                <a:latin typeface="Calibri"/>
              </a:rPr>
              <a:t>H</a:t>
            </a:r>
          </a:p>
        </p:txBody>
      </p:sp>
      <p:sp>
        <p:nvSpPr>
          <p:cNvPr id="61" name="Rectangle 60"/>
          <p:cNvSpPr/>
          <p:nvPr/>
        </p:nvSpPr>
        <p:spPr>
          <a:xfrm>
            <a:off x="250000" y="4750000"/>
            <a:ext cx="70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Workers</a:t>
            </a:r>
          </a:p>
        </p:txBody>
      </p:sp>
      <p:sp>
        <p:nvSpPr>
          <p:cNvPr id="62" name="Rectangle 61"/>
          <p:cNvSpPr/>
          <p:nvPr/>
        </p:nvSpPr>
        <p:spPr>
          <a:xfrm>
            <a:off x="950000" y="47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a:t>
            </a:r>
          </a:p>
        </p:txBody>
      </p:sp>
      <p:sp>
        <p:nvSpPr>
          <p:cNvPr id="63" name="Rectangle 62"/>
          <p:cNvSpPr/>
          <p:nvPr/>
        </p:nvSpPr>
        <p:spPr>
          <a:xfrm>
            <a:off x="1270000" y="47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a:t>
            </a:r>
          </a:p>
        </p:txBody>
      </p:sp>
      <p:sp>
        <p:nvSpPr>
          <p:cNvPr id="64" name="Rectangle 63"/>
          <p:cNvSpPr/>
          <p:nvPr/>
        </p:nvSpPr>
        <p:spPr>
          <a:xfrm>
            <a:off x="1590000" y="47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a:t>
            </a:r>
          </a:p>
        </p:txBody>
      </p:sp>
      <p:sp>
        <p:nvSpPr>
          <p:cNvPr id="65" name="Rectangle 64"/>
          <p:cNvSpPr/>
          <p:nvPr/>
        </p:nvSpPr>
        <p:spPr>
          <a:xfrm>
            <a:off x="1910000" y="47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a:t>
            </a:r>
          </a:p>
        </p:txBody>
      </p:sp>
      <p:sp>
        <p:nvSpPr>
          <p:cNvPr id="66" name="Rectangle 65"/>
          <p:cNvSpPr/>
          <p:nvPr/>
        </p:nvSpPr>
        <p:spPr>
          <a:xfrm>
            <a:off x="2230000" y="47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a:t>
            </a:r>
          </a:p>
        </p:txBody>
      </p:sp>
      <p:sp>
        <p:nvSpPr>
          <p:cNvPr id="67" name="Rectangle 66"/>
          <p:cNvSpPr/>
          <p:nvPr/>
        </p:nvSpPr>
        <p:spPr>
          <a:xfrm>
            <a:off x="2550000" y="47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a:t>
            </a:r>
          </a:p>
        </p:txBody>
      </p:sp>
      <p:sp>
        <p:nvSpPr>
          <p:cNvPr id="68" name="Rectangle 67"/>
          <p:cNvSpPr/>
          <p:nvPr/>
        </p:nvSpPr>
        <p:spPr>
          <a:xfrm>
            <a:off x="2870000" y="47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2</a:t>
            </a:r>
          </a:p>
        </p:txBody>
      </p:sp>
      <p:sp>
        <p:nvSpPr>
          <p:cNvPr id="69" name="Rectangle 68"/>
          <p:cNvSpPr/>
          <p:nvPr/>
        </p:nvSpPr>
        <p:spPr>
          <a:xfrm>
            <a:off x="3190000" y="4750000"/>
            <a:ext cx="320000" cy="2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000000"/>
                </a:solidFill>
                <a:latin typeface="Calibri"/>
              </a:rPr>
              <a:t>1</a:t>
            </a:r>
          </a:p>
        </p:txBody>
      </p:sp>
      <p:sp>
        <p:nvSpPr>
          <p:cNvPr id="70" name="TextBox 69"/>
          <p:cNvSpPr txBox="1"/>
          <p:nvPr/>
        </p:nvSpPr>
        <p:spPr>
          <a:xfrm>
            <a:off x="250000" y="5050000"/>
            <a:ext cx="3300000" cy="1000000"/>
          </a:xfrm>
          <a:prstGeom prst="rect">
            <a:avLst/>
          </a:prstGeom>
          <a:noFill/>
        </p:spPr>
        <p:txBody>
          <a:bodyPr wrap="square" anchor="t" lIns="45720" rIns="45720">
            <a:spAutoFit/>
          </a:bodyPr>
          <a:lstStyle/>
          <a:p>
            <a:pPr algn="l"/>
            <a:r>
              <a:rPr sz="1000" b="0" i="0">
                <a:solidFill>
                  <a:srgbClr val="000000"/>
                </a:solidFill>
                <a:latin typeface="Calibri"/>
              </a:rPr>
              <a:t>Only four workers are available.  b  Use resource levelling to show how the project can be completed with just 4 workers, and state the time required.</a:t>
            </a:r>
          </a:p>
        </p:txBody>
      </p:sp>
      <p:sp>
        <p:nvSpPr>
          <p:cNvPr id="71" name="TextBox 70"/>
          <p:cNvSpPr txBox="1"/>
          <p:nvPr/>
        </p:nvSpPr>
        <p:spPr>
          <a:xfrm>
            <a:off x="3750000" y="1000000"/>
            <a:ext cx="5150000" cy="500000"/>
          </a:xfrm>
          <a:prstGeom prst="rect">
            <a:avLst/>
          </a:prstGeom>
          <a:noFill/>
        </p:spPr>
        <p:txBody>
          <a:bodyPr wrap="square" anchor="t" lIns="45720" rIns="45720">
            <a:spAutoFit/>
          </a:bodyPr>
          <a:lstStyle/>
          <a:p>
            <a:pPr algn="l"/>
            <a:r>
              <a:rPr sz="1100" b="0" i="0">
                <a:solidFill>
                  <a:srgbClr val="000000"/>
                </a:solidFill>
                <a:latin typeface="Calibri"/>
              </a:rPr>
              <a:t>More than 4 workers are only needed between days 6 and 11, when C, E, F and G are active.</a:t>
            </a:r>
          </a:p>
        </p:txBody>
      </p:sp>
      <p:sp>
        <p:nvSpPr>
          <p:cNvPr id="72" name="Rectangle 71"/>
          <p:cNvSpPr/>
          <p:nvPr/>
        </p:nvSpPr>
        <p:spPr>
          <a:xfrm>
            <a:off x="4050000" y="1550000"/>
            <a:ext cx="8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Activity</a:t>
            </a:r>
          </a:p>
        </p:txBody>
      </p:sp>
      <p:sp>
        <p:nvSpPr>
          <p:cNvPr id="73" name="Rectangle 72"/>
          <p:cNvSpPr/>
          <p:nvPr/>
        </p:nvSpPr>
        <p:spPr>
          <a:xfrm>
            <a:off x="4850000" y="1550000"/>
            <a:ext cx="1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Total float</a:t>
            </a:r>
          </a:p>
        </p:txBody>
      </p:sp>
      <p:sp>
        <p:nvSpPr>
          <p:cNvPr id="74" name="Rectangle 73"/>
          <p:cNvSpPr/>
          <p:nvPr/>
        </p:nvSpPr>
        <p:spPr>
          <a:xfrm>
            <a:off x="4050000" y="1780000"/>
            <a:ext cx="8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C</a:t>
            </a:r>
          </a:p>
        </p:txBody>
      </p:sp>
      <p:sp>
        <p:nvSpPr>
          <p:cNvPr id="75" name="Rectangle 74"/>
          <p:cNvSpPr/>
          <p:nvPr/>
        </p:nvSpPr>
        <p:spPr>
          <a:xfrm>
            <a:off x="4850000" y="1780000"/>
            <a:ext cx="1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17 − 8 − 6 = 3</a:t>
            </a:r>
          </a:p>
        </p:txBody>
      </p:sp>
      <p:sp>
        <p:nvSpPr>
          <p:cNvPr id="76" name="Rectangle 75"/>
          <p:cNvSpPr/>
          <p:nvPr/>
        </p:nvSpPr>
        <p:spPr>
          <a:xfrm>
            <a:off x="4050000" y="2010000"/>
            <a:ext cx="8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E</a:t>
            </a:r>
          </a:p>
        </p:txBody>
      </p:sp>
      <p:sp>
        <p:nvSpPr>
          <p:cNvPr id="77" name="Rectangle 76"/>
          <p:cNvSpPr/>
          <p:nvPr/>
        </p:nvSpPr>
        <p:spPr>
          <a:xfrm>
            <a:off x="4850000" y="2010000"/>
            <a:ext cx="1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13 − 7 − 6 = 0</a:t>
            </a:r>
          </a:p>
        </p:txBody>
      </p:sp>
      <p:sp>
        <p:nvSpPr>
          <p:cNvPr id="78" name="Rectangle 77"/>
          <p:cNvSpPr/>
          <p:nvPr/>
        </p:nvSpPr>
        <p:spPr>
          <a:xfrm>
            <a:off x="4050000" y="2240000"/>
            <a:ext cx="8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F</a:t>
            </a:r>
          </a:p>
        </p:txBody>
      </p:sp>
      <p:sp>
        <p:nvSpPr>
          <p:cNvPr id="79" name="Rectangle 78"/>
          <p:cNvSpPr/>
          <p:nvPr/>
        </p:nvSpPr>
        <p:spPr>
          <a:xfrm>
            <a:off x="4850000" y="2240000"/>
            <a:ext cx="1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13 − 9 − 3 = 1</a:t>
            </a:r>
          </a:p>
        </p:txBody>
      </p:sp>
      <p:sp>
        <p:nvSpPr>
          <p:cNvPr id="80" name="Rectangle 79"/>
          <p:cNvSpPr/>
          <p:nvPr/>
        </p:nvSpPr>
        <p:spPr>
          <a:xfrm>
            <a:off x="4050000" y="2470000"/>
            <a:ext cx="8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G</a:t>
            </a:r>
          </a:p>
        </p:txBody>
      </p:sp>
      <p:sp>
        <p:nvSpPr>
          <p:cNvPr id="81" name="Rectangle 80"/>
          <p:cNvSpPr/>
          <p:nvPr/>
        </p:nvSpPr>
        <p:spPr>
          <a:xfrm>
            <a:off x="4850000" y="2470000"/>
            <a:ext cx="1500000" cy="23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FF0000"/>
                </a:solidFill>
                <a:latin typeface="Calibri"/>
              </a:rPr>
              <a:t>13 − 8 − 3 = 2</a:t>
            </a:r>
          </a:p>
        </p:txBody>
      </p:sp>
      <p:sp>
        <p:nvSpPr>
          <p:cNvPr id="82" name="TextBox 81"/>
          <p:cNvSpPr txBox="1"/>
          <p:nvPr/>
        </p:nvSpPr>
        <p:spPr>
          <a:xfrm>
            <a:off x="6500000" y="1550000"/>
            <a:ext cx="2400000" cy="1150000"/>
          </a:xfrm>
          <a:prstGeom prst="rect">
            <a:avLst/>
          </a:prstGeom>
          <a:noFill/>
        </p:spPr>
        <p:txBody>
          <a:bodyPr wrap="square" anchor="t" lIns="45720" rIns="45720">
            <a:spAutoFit/>
          </a:bodyPr>
          <a:lstStyle/>
          <a:p>
            <a:pPr algn="l"/>
            <a:r>
              <a:rPr sz="1100" b="0" i="0">
                <a:solidFill>
                  <a:srgbClr val="FF0000"/>
                </a:solidFill>
                <a:latin typeface="Calibri"/>
              </a:rPr>
              <a:t>C has the largest float and needs 2 workers. Delay C by 5 days: it now starts at day 11 and D at day 19.</a:t>
            </a:r>
          </a:p>
        </p:txBody>
      </p:sp>
      <p:sp>
        <p:nvSpPr>
          <p:cNvPr id="83" name="Rectangle 82"/>
          <p:cNvSpPr/>
          <p:nvPr/>
        </p:nvSpPr>
        <p:spPr>
          <a:xfrm rot="5400000">
            <a:off x="3440000" y="3606825"/>
            <a:ext cx="132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4" name="TextBox 83"/>
          <p:cNvSpPr txBox="1"/>
          <p:nvPr/>
        </p:nvSpPr>
        <p:spPr>
          <a:xfrm>
            <a:off x="3950000" y="4290000"/>
            <a:ext cx="300000" cy="170000"/>
          </a:xfrm>
          <a:prstGeom prst="rect">
            <a:avLst/>
          </a:prstGeom>
          <a:noFill/>
        </p:spPr>
        <p:txBody>
          <a:bodyPr wrap="none" anchor="ctr" lIns="0" rIns="0" tIns="0" bIns="0">
            <a:spAutoFit/>
          </a:bodyPr>
          <a:lstStyle/>
          <a:p>
            <a:pPr algn="ctr"/>
            <a:r>
              <a:rPr sz="800" i="0" b="0">
                <a:solidFill>
                  <a:srgbClr val="000000"/>
                </a:solidFill>
                <a:latin typeface="Calibri"/>
              </a:rPr>
              <a:t>0</a:t>
            </a:r>
          </a:p>
        </p:txBody>
      </p:sp>
      <p:sp>
        <p:nvSpPr>
          <p:cNvPr id="85" name="Rectangle 84"/>
          <p:cNvSpPr/>
          <p:nvPr/>
        </p:nvSpPr>
        <p:spPr>
          <a:xfrm rot="5400000">
            <a:off x="3650000" y="3606825"/>
            <a:ext cx="132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6" name="Rectangle 85"/>
          <p:cNvSpPr/>
          <p:nvPr/>
        </p:nvSpPr>
        <p:spPr>
          <a:xfrm rot="5400000">
            <a:off x="3860000" y="3606825"/>
            <a:ext cx="132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7" name="TextBox 86"/>
          <p:cNvSpPr txBox="1"/>
          <p:nvPr/>
        </p:nvSpPr>
        <p:spPr>
          <a:xfrm>
            <a:off x="4370000" y="4290000"/>
            <a:ext cx="300000" cy="170000"/>
          </a:xfrm>
          <a:prstGeom prst="rect">
            <a:avLst/>
          </a:prstGeom>
          <a:noFill/>
        </p:spPr>
        <p:txBody>
          <a:bodyPr wrap="none" anchor="ctr" lIns="0" rIns="0" tIns="0" bIns="0">
            <a:spAutoFit/>
          </a:bodyPr>
          <a:lstStyle/>
          <a:p>
            <a:pPr algn="ctr"/>
            <a:r>
              <a:rPr sz="800" i="0" b="0">
                <a:solidFill>
                  <a:srgbClr val="000000"/>
                </a:solidFill>
                <a:latin typeface="Calibri"/>
              </a:rPr>
              <a:t>2</a:t>
            </a:r>
          </a:p>
        </p:txBody>
      </p:sp>
      <p:sp>
        <p:nvSpPr>
          <p:cNvPr id="88" name="Rectangle 87"/>
          <p:cNvSpPr/>
          <p:nvPr/>
        </p:nvSpPr>
        <p:spPr>
          <a:xfrm rot="5400000">
            <a:off x="4070000" y="3606825"/>
            <a:ext cx="132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9" name="Rectangle 88"/>
          <p:cNvSpPr/>
          <p:nvPr/>
        </p:nvSpPr>
        <p:spPr>
          <a:xfrm rot="5400000">
            <a:off x="4280000" y="3606825"/>
            <a:ext cx="132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0" name="TextBox 89"/>
          <p:cNvSpPr txBox="1"/>
          <p:nvPr/>
        </p:nvSpPr>
        <p:spPr>
          <a:xfrm>
            <a:off x="4790000" y="4290000"/>
            <a:ext cx="300000" cy="170000"/>
          </a:xfrm>
          <a:prstGeom prst="rect">
            <a:avLst/>
          </a:prstGeom>
          <a:noFill/>
        </p:spPr>
        <p:txBody>
          <a:bodyPr wrap="none" anchor="ctr" lIns="0" rIns="0" tIns="0" bIns="0">
            <a:spAutoFit/>
          </a:bodyPr>
          <a:lstStyle/>
          <a:p>
            <a:pPr algn="ctr"/>
            <a:r>
              <a:rPr sz="800" i="0" b="0">
                <a:solidFill>
                  <a:srgbClr val="000000"/>
                </a:solidFill>
                <a:latin typeface="Calibri"/>
              </a:rPr>
              <a:t>4</a:t>
            </a:r>
          </a:p>
        </p:txBody>
      </p:sp>
      <p:sp>
        <p:nvSpPr>
          <p:cNvPr id="91" name="Rectangle 90"/>
          <p:cNvSpPr/>
          <p:nvPr/>
        </p:nvSpPr>
        <p:spPr>
          <a:xfrm rot="5400000">
            <a:off x="4490000" y="3606825"/>
            <a:ext cx="132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2" name="Rectangle 91"/>
          <p:cNvSpPr/>
          <p:nvPr/>
        </p:nvSpPr>
        <p:spPr>
          <a:xfrm rot="5400000">
            <a:off x="4700000" y="3606825"/>
            <a:ext cx="132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3" name="TextBox 92"/>
          <p:cNvSpPr txBox="1"/>
          <p:nvPr/>
        </p:nvSpPr>
        <p:spPr>
          <a:xfrm>
            <a:off x="5210000" y="4290000"/>
            <a:ext cx="300000" cy="170000"/>
          </a:xfrm>
          <a:prstGeom prst="rect">
            <a:avLst/>
          </a:prstGeom>
          <a:noFill/>
        </p:spPr>
        <p:txBody>
          <a:bodyPr wrap="none" anchor="ctr" lIns="0" rIns="0" tIns="0" bIns="0">
            <a:spAutoFit/>
          </a:bodyPr>
          <a:lstStyle/>
          <a:p>
            <a:pPr algn="ctr"/>
            <a:r>
              <a:rPr sz="800" i="0" b="0">
                <a:solidFill>
                  <a:srgbClr val="000000"/>
                </a:solidFill>
                <a:latin typeface="Calibri"/>
              </a:rPr>
              <a:t>6</a:t>
            </a:r>
          </a:p>
        </p:txBody>
      </p:sp>
      <p:sp>
        <p:nvSpPr>
          <p:cNvPr id="94" name="Rectangle 93"/>
          <p:cNvSpPr/>
          <p:nvPr/>
        </p:nvSpPr>
        <p:spPr>
          <a:xfrm rot="5400000">
            <a:off x="4910000" y="3606825"/>
            <a:ext cx="132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5" name="Rectangle 94"/>
          <p:cNvSpPr/>
          <p:nvPr/>
        </p:nvSpPr>
        <p:spPr>
          <a:xfrm rot="5400000">
            <a:off x="5120000" y="3606825"/>
            <a:ext cx="132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6" name="TextBox 95"/>
          <p:cNvSpPr txBox="1"/>
          <p:nvPr/>
        </p:nvSpPr>
        <p:spPr>
          <a:xfrm>
            <a:off x="5630000" y="4290000"/>
            <a:ext cx="300000" cy="170000"/>
          </a:xfrm>
          <a:prstGeom prst="rect">
            <a:avLst/>
          </a:prstGeom>
          <a:noFill/>
        </p:spPr>
        <p:txBody>
          <a:bodyPr wrap="none" anchor="ctr" lIns="0" rIns="0" tIns="0" bIns="0">
            <a:spAutoFit/>
          </a:bodyPr>
          <a:lstStyle/>
          <a:p>
            <a:pPr algn="ctr"/>
            <a:r>
              <a:rPr sz="800" i="0" b="0">
                <a:solidFill>
                  <a:srgbClr val="000000"/>
                </a:solidFill>
                <a:latin typeface="Calibri"/>
              </a:rPr>
              <a:t>8</a:t>
            </a:r>
          </a:p>
        </p:txBody>
      </p:sp>
      <p:sp>
        <p:nvSpPr>
          <p:cNvPr id="97" name="Rectangle 96"/>
          <p:cNvSpPr/>
          <p:nvPr/>
        </p:nvSpPr>
        <p:spPr>
          <a:xfrm rot="5400000">
            <a:off x="5330000" y="3606825"/>
            <a:ext cx="132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8" name="Rectangle 97"/>
          <p:cNvSpPr/>
          <p:nvPr/>
        </p:nvSpPr>
        <p:spPr>
          <a:xfrm rot="5400000">
            <a:off x="5540000" y="3606825"/>
            <a:ext cx="132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9" name="TextBox 98"/>
          <p:cNvSpPr txBox="1"/>
          <p:nvPr/>
        </p:nvSpPr>
        <p:spPr>
          <a:xfrm>
            <a:off x="6050000" y="4290000"/>
            <a:ext cx="300000" cy="170000"/>
          </a:xfrm>
          <a:prstGeom prst="rect">
            <a:avLst/>
          </a:prstGeom>
          <a:noFill/>
        </p:spPr>
        <p:txBody>
          <a:bodyPr wrap="none" anchor="ctr" lIns="0" rIns="0" tIns="0" bIns="0">
            <a:spAutoFit/>
          </a:bodyPr>
          <a:lstStyle/>
          <a:p>
            <a:pPr algn="ctr"/>
            <a:r>
              <a:rPr sz="800" i="0" b="0">
                <a:solidFill>
                  <a:srgbClr val="000000"/>
                </a:solidFill>
                <a:latin typeface="Calibri"/>
              </a:rPr>
              <a:t>10</a:t>
            </a:r>
          </a:p>
        </p:txBody>
      </p:sp>
      <p:sp>
        <p:nvSpPr>
          <p:cNvPr id="100" name="Rectangle 99"/>
          <p:cNvSpPr/>
          <p:nvPr/>
        </p:nvSpPr>
        <p:spPr>
          <a:xfrm rot="5400000">
            <a:off x="5750000" y="3606825"/>
            <a:ext cx="132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1" name="Rectangle 100"/>
          <p:cNvSpPr/>
          <p:nvPr/>
        </p:nvSpPr>
        <p:spPr>
          <a:xfrm rot="5400000">
            <a:off x="5960000" y="3606825"/>
            <a:ext cx="132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2" name="TextBox 101"/>
          <p:cNvSpPr txBox="1"/>
          <p:nvPr/>
        </p:nvSpPr>
        <p:spPr>
          <a:xfrm>
            <a:off x="6470000" y="4290000"/>
            <a:ext cx="300000" cy="170000"/>
          </a:xfrm>
          <a:prstGeom prst="rect">
            <a:avLst/>
          </a:prstGeom>
          <a:noFill/>
        </p:spPr>
        <p:txBody>
          <a:bodyPr wrap="none" anchor="ctr" lIns="0" rIns="0" tIns="0" bIns="0">
            <a:spAutoFit/>
          </a:bodyPr>
          <a:lstStyle/>
          <a:p>
            <a:pPr algn="ctr"/>
            <a:r>
              <a:rPr sz="800" i="0" b="0">
                <a:solidFill>
                  <a:srgbClr val="000000"/>
                </a:solidFill>
                <a:latin typeface="Calibri"/>
              </a:rPr>
              <a:t>12</a:t>
            </a:r>
          </a:p>
        </p:txBody>
      </p:sp>
      <p:sp>
        <p:nvSpPr>
          <p:cNvPr id="103" name="Rectangle 102"/>
          <p:cNvSpPr/>
          <p:nvPr/>
        </p:nvSpPr>
        <p:spPr>
          <a:xfrm rot="5400000">
            <a:off x="6170000" y="3606825"/>
            <a:ext cx="132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4" name="Rectangle 103"/>
          <p:cNvSpPr/>
          <p:nvPr/>
        </p:nvSpPr>
        <p:spPr>
          <a:xfrm rot="5400000">
            <a:off x="6380000" y="3606825"/>
            <a:ext cx="132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5" name="TextBox 104"/>
          <p:cNvSpPr txBox="1"/>
          <p:nvPr/>
        </p:nvSpPr>
        <p:spPr>
          <a:xfrm>
            <a:off x="6890000" y="4290000"/>
            <a:ext cx="300000" cy="170000"/>
          </a:xfrm>
          <a:prstGeom prst="rect">
            <a:avLst/>
          </a:prstGeom>
          <a:noFill/>
        </p:spPr>
        <p:txBody>
          <a:bodyPr wrap="none" anchor="ctr" lIns="0" rIns="0" tIns="0" bIns="0">
            <a:spAutoFit/>
          </a:bodyPr>
          <a:lstStyle/>
          <a:p>
            <a:pPr algn="ctr"/>
            <a:r>
              <a:rPr sz="800" i="0" b="0">
                <a:solidFill>
                  <a:srgbClr val="000000"/>
                </a:solidFill>
                <a:latin typeface="Calibri"/>
              </a:rPr>
              <a:t>14</a:t>
            </a:r>
          </a:p>
        </p:txBody>
      </p:sp>
      <p:sp>
        <p:nvSpPr>
          <p:cNvPr id="106" name="Rectangle 105"/>
          <p:cNvSpPr/>
          <p:nvPr/>
        </p:nvSpPr>
        <p:spPr>
          <a:xfrm rot="5400000">
            <a:off x="6590000" y="3606825"/>
            <a:ext cx="132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7" name="Rectangle 106"/>
          <p:cNvSpPr/>
          <p:nvPr/>
        </p:nvSpPr>
        <p:spPr>
          <a:xfrm rot="5400000">
            <a:off x="6800000" y="3606825"/>
            <a:ext cx="132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8" name="TextBox 107"/>
          <p:cNvSpPr txBox="1"/>
          <p:nvPr/>
        </p:nvSpPr>
        <p:spPr>
          <a:xfrm>
            <a:off x="7310000" y="4290000"/>
            <a:ext cx="300000" cy="170000"/>
          </a:xfrm>
          <a:prstGeom prst="rect">
            <a:avLst/>
          </a:prstGeom>
          <a:noFill/>
        </p:spPr>
        <p:txBody>
          <a:bodyPr wrap="none" anchor="ctr" lIns="0" rIns="0" tIns="0" bIns="0">
            <a:spAutoFit/>
          </a:bodyPr>
          <a:lstStyle/>
          <a:p>
            <a:pPr algn="ctr"/>
            <a:r>
              <a:rPr sz="800" i="0" b="0">
                <a:solidFill>
                  <a:srgbClr val="000000"/>
                </a:solidFill>
                <a:latin typeface="Calibri"/>
              </a:rPr>
              <a:t>16</a:t>
            </a:r>
          </a:p>
        </p:txBody>
      </p:sp>
      <p:sp>
        <p:nvSpPr>
          <p:cNvPr id="109" name="Rectangle 108"/>
          <p:cNvSpPr/>
          <p:nvPr/>
        </p:nvSpPr>
        <p:spPr>
          <a:xfrm rot="5400000">
            <a:off x="7010000" y="3606825"/>
            <a:ext cx="132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0" name="Rectangle 109"/>
          <p:cNvSpPr/>
          <p:nvPr/>
        </p:nvSpPr>
        <p:spPr>
          <a:xfrm rot="5400000">
            <a:off x="7220000" y="3606825"/>
            <a:ext cx="132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1" name="TextBox 110"/>
          <p:cNvSpPr txBox="1"/>
          <p:nvPr/>
        </p:nvSpPr>
        <p:spPr>
          <a:xfrm>
            <a:off x="7730000" y="4290000"/>
            <a:ext cx="300000" cy="170000"/>
          </a:xfrm>
          <a:prstGeom prst="rect">
            <a:avLst/>
          </a:prstGeom>
          <a:noFill/>
        </p:spPr>
        <p:txBody>
          <a:bodyPr wrap="none" anchor="ctr" lIns="0" rIns="0" tIns="0" bIns="0">
            <a:spAutoFit/>
          </a:bodyPr>
          <a:lstStyle/>
          <a:p>
            <a:pPr algn="ctr"/>
            <a:r>
              <a:rPr sz="800" i="0" b="0">
                <a:solidFill>
                  <a:srgbClr val="000000"/>
                </a:solidFill>
                <a:latin typeface="Calibri"/>
              </a:rPr>
              <a:t>18</a:t>
            </a:r>
          </a:p>
        </p:txBody>
      </p:sp>
      <p:sp>
        <p:nvSpPr>
          <p:cNvPr id="112" name="Rectangle 111"/>
          <p:cNvSpPr/>
          <p:nvPr/>
        </p:nvSpPr>
        <p:spPr>
          <a:xfrm rot="5400000">
            <a:off x="7430000" y="3606825"/>
            <a:ext cx="132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3" name="Rectangle 112"/>
          <p:cNvSpPr/>
          <p:nvPr/>
        </p:nvSpPr>
        <p:spPr>
          <a:xfrm rot="5400000">
            <a:off x="7640000" y="3606825"/>
            <a:ext cx="132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4" name="TextBox 113"/>
          <p:cNvSpPr txBox="1"/>
          <p:nvPr/>
        </p:nvSpPr>
        <p:spPr>
          <a:xfrm>
            <a:off x="8150000" y="4290000"/>
            <a:ext cx="300000" cy="170000"/>
          </a:xfrm>
          <a:prstGeom prst="rect">
            <a:avLst/>
          </a:prstGeom>
          <a:noFill/>
        </p:spPr>
        <p:txBody>
          <a:bodyPr wrap="none" anchor="ctr" lIns="0" rIns="0" tIns="0" bIns="0">
            <a:spAutoFit/>
          </a:bodyPr>
          <a:lstStyle/>
          <a:p>
            <a:pPr algn="ctr"/>
            <a:r>
              <a:rPr sz="800" i="0" b="0">
                <a:solidFill>
                  <a:srgbClr val="000000"/>
                </a:solidFill>
                <a:latin typeface="Calibri"/>
              </a:rPr>
              <a:t>20</a:t>
            </a:r>
          </a:p>
        </p:txBody>
      </p:sp>
      <p:sp>
        <p:nvSpPr>
          <p:cNvPr id="115" name="Rectangle 114"/>
          <p:cNvSpPr/>
          <p:nvPr/>
        </p:nvSpPr>
        <p:spPr>
          <a:xfrm rot="5400000">
            <a:off x="7850000" y="3606825"/>
            <a:ext cx="132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6" name="Rectangle 115"/>
          <p:cNvSpPr/>
          <p:nvPr/>
        </p:nvSpPr>
        <p:spPr>
          <a:xfrm rot="5400000">
            <a:off x="8060000" y="3606825"/>
            <a:ext cx="132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7" name="TextBox 116"/>
          <p:cNvSpPr txBox="1"/>
          <p:nvPr/>
        </p:nvSpPr>
        <p:spPr>
          <a:xfrm>
            <a:off x="8570000" y="4290000"/>
            <a:ext cx="300000" cy="170000"/>
          </a:xfrm>
          <a:prstGeom prst="rect">
            <a:avLst/>
          </a:prstGeom>
          <a:noFill/>
        </p:spPr>
        <p:txBody>
          <a:bodyPr wrap="none" anchor="ctr" lIns="0" rIns="0" tIns="0" bIns="0">
            <a:spAutoFit/>
          </a:bodyPr>
          <a:lstStyle/>
          <a:p>
            <a:pPr algn="ctr"/>
            <a:r>
              <a:rPr sz="800" i="0" b="0">
                <a:solidFill>
                  <a:srgbClr val="000000"/>
                </a:solidFill>
                <a:latin typeface="Calibri"/>
              </a:rPr>
              <a:t>22</a:t>
            </a:r>
          </a:p>
        </p:txBody>
      </p:sp>
      <p:sp>
        <p:nvSpPr>
          <p:cNvPr id="118" name="Rectangle 117"/>
          <p:cNvSpPr/>
          <p:nvPr/>
        </p:nvSpPr>
        <p:spPr>
          <a:xfrm rot="5400000">
            <a:off x="8270000" y="3606825"/>
            <a:ext cx="132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9" name="TextBox 118"/>
          <p:cNvSpPr txBox="1"/>
          <p:nvPr/>
        </p:nvSpPr>
        <p:spPr>
          <a:xfrm>
            <a:off x="8780000" y="4290000"/>
            <a:ext cx="300000" cy="170000"/>
          </a:xfrm>
          <a:prstGeom prst="rect">
            <a:avLst/>
          </a:prstGeom>
          <a:noFill/>
        </p:spPr>
        <p:txBody>
          <a:bodyPr wrap="none" anchor="ctr" lIns="0" rIns="0" tIns="0" bIns="0">
            <a:spAutoFit/>
          </a:bodyPr>
          <a:lstStyle/>
          <a:p>
            <a:pPr algn="ctr"/>
            <a:r>
              <a:rPr sz="800" i="0" b="0">
                <a:solidFill>
                  <a:srgbClr val="000000"/>
                </a:solidFill>
                <a:latin typeface="Calibri"/>
              </a:rPr>
              <a:t>23</a:t>
            </a:r>
          </a:p>
        </p:txBody>
      </p:sp>
      <p:sp>
        <p:nvSpPr>
          <p:cNvPr id="120" name="Rectangle 119"/>
          <p:cNvSpPr/>
          <p:nvPr/>
        </p:nvSpPr>
        <p:spPr>
          <a:xfrm>
            <a:off x="4100000" y="4266825"/>
            <a:ext cx="483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1" name="TextBox 120"/>
          <p:cNvSpPr txBox="1"/>
          <p:nvPr/>
        </p:nvSpPr>
        <p:spPr>
          <a:xfrm>
            <a:off x="3870000" y="4185000"/>
            <a:ext cx="180000" cy="170000"/>
          </a:xfrm>
          <a:prstGeom prst="rect">
            <a:avLst/>
          </a:prstGeom>
          <a:noFill/>
        </p:spPr>
        <p:txBody>
          <a:bodyPr wrap="none" anchor="ctr" lIns="0" rIns="0" tIns="0" bIns="0">
            <a:spAutoFit/>
          </a:bodyPr>
          <a:lstStyle/>
          <a:p>
            <a:pPr algn="ctr"/>
            <a:r>
              <a:rPr sz="800" i="0" b="0">
                <a:solidFill>
                  <a:srgbClr val="000000"/>
                </a:solidFill>
                <a:latin typeface="Calibri"/>
              </a:rPr>
              <a:t>0</a:t>
            </a:r>
          </a:p>
        </p:txBody>
      </p:sp>
      <p:sp>
        <p:nvSpPr>
          <p:cNvPr id="122" name="Rectangle 121"/>
          <p:cNvSpPr/>
          <p:nvPr/>
        </p:nvSpPr>
        <p:spPr>
          <a:xfrm>
            <a:off x="4100000" y="3936825"/>
            <a:ext cx="483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3" name="TextBox 122"/>
          <p:cNvSpPr txBox="1"/>
          <p:nvPr/>
        </p:nvSpPr>
        <p:spPr>
          <a:xfrm>
            <a:off x="3870000" y="3855000"/>
            <a:ext cx="180000" cy="170000"/>
          </a:xfrm>
          <a:prstGeom prst="rect">
            <a:avLst/>
          </a:prstGeom>
          <a:noFill/>
        </p:spPr>
        <p:txBody>
          <a:bodyPr wrap="none" anchor="ctr" lIns="0" rIns="0" tIns="0" bIns="0">
            <a:spAutoFit/>
          </a:bodyPr>
          <a:lstStyle/>
          <a:p>
            <a:pPr algn="ctr"/>
            <a:r>
              <a:rPr sz="800" i="0" b="0">
                <a:solidFill>
                  <a:srgbClr val="000000"/>
                </a:solidFill>
                <a:latin typeface="Calibri"/>
              </a:rPr>
              <a:t>1</a:t>
            </a:r>
          </a:p>
        </p:txBody>
      </p:sp>
      <p:sp>
        <p:nvSpPr>
          <p:cNvPr id="124" name="Rectangle 123"/>
          <p:cNvSpPr/>
          <p:nvPr/>
        </p:nvSpPr>
        <p:spPr>
          <a:xfrm>
            <a:off x="4100000" y="3606825"/>
            <a:ext cx="483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5" name="TextBox 124"/>
          <p:cNvSpPr txBox="1"/>
          <p:nvPr/>
        </p:nvSpPr>
        <p:spPr>
          <a:xfrm>
            <a:off x="3870000" y="3525000"/>
            <a:ext cx="180000" cy="170000"/>
          </a:xfrm>
          <a:prstGeom prst="rect">
            <a:avLst/>
          </a:prstGeom>
          <a:noFill/>
        </p:spPr>
        <p:txBody>
          <a:bodyPr wrap="none" anchor="ctr" lIns="0" rIns="0" tIns="0" bIns="0">
            <a:spAutoFit/>
          </a:bodyPr>
          <a:lstStyle/>
          <a:p>
            <a:pPr algn="ctr"/>
            <a:r>
              <a:rPr sz="800" i="0" b="0">
                <a:solidFill>
                  <a:srgbClr val="000000"/>
                </a:solidFill>
                <a:latin typeface="Calibri"/>
              </a:rPr>
              <a:t>2</a:t>
            </a:r>
          </a:p>
        </p:txBody>
      </p:sp>
      <p:sp>
        <p:nvSpPr>
          <p:cNvPr id="126" name="Rectangle 125"/>
          <p:cNvSpPr/>
          <p:nvPr/>
        </p:nvSpPr>
        <p:spPr>
          <a:xfrm>
            <a:off x="4100000" y="3276825"/>
            <a:ext cx="483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7" name="TextBox 126"/>
          <p:cNvSpPr txBox="1"/>
          <p:nvPr/>
        </p:nvSpPr>
        <p:spPr>
          <a:xfrm>
            <a:off x="3870000" y="3195000"/>
            <a:ext cx="180000" cy="170000"/>
          </a:xfrm>
          <a:prstGeom prst="rect">
            <a:avLst/>
          </a:prstGeom>
          <a:noFill/>
        </p:spPr>
        <p:txBody>
          <a:bodyPr wrap="none" anchor="ctr" lIns="0" rIns="0" tIns="0" bIns="0">
            <a:spAutoFit/>
          </a:bodyPr>
          <a:lstStyle/>
          <a:p>
            <a:pPr algn="ctr"/>
            <a:r>
              <a:rPr sz="800" i="0" b="0">
                <a:solidFill>
                  <a:srgbClr val="000000"/>
                </a:solidFill>
                <a:latin typeface="Calibri"/>
              </a:rPr>
              <a:t>3</a:t>
            </a:r>
          </a:p>
        </p:txBody>
      </p:sp>
      <p:sp>
        <p:nvSpPr>
          <p:cNvPr id="128" name="Rectangle 127"/>
          <p:cNvSpPr/>
          <p:nvPr/>
        </p:nvSpPr>
        <p:spPr>
          <a:xfrm>
            <a:off x="4100000" y="2946825"/>
            <a:ext cx="4830000" cy="6350"/>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9" name="TextBox 128"/>
          <p:cNvSpPr txBox="1"/>
          <p:nvPr/>
        </p:nvSpPr>
        <p:spPr>
          <a:xfrm>
            <a:off x="3870000" y="2865000"/>
            <a:ext cx="180000" cy="170000"/>
          </a:xfrm>
          <a:prstGeom prst="rect">
            <a:avLst/>
          </a:prstGeom>
          <a:noFill/>
        </p:spPr>
        <p:txBody>
          <a:bodyPr wrap="none" anchor="ctr" lIns="0" rIns="0" tIns="0" bIns="0">
            <a:spAutoFit/>
          </a:bodyPr>
          <a:lstStyle/>
          <a:p>
            <a:pPr algn="ctr"/>
            <a:r>
              <a:rPr sz="800" i="0" b="0">
                <a:solidFill>
                  <a:srgbClr val="000000"/>
                </a:solidFill>
                <a:latin typeface="Calibri"/>
              </a:rPr>
              <a:t>4</a:t>
            </a:r>
          </a:p>
        </p:txBody>
      </p:sp>
      <p:sp>
        <p:nvSpPr>
          <p:cNvPr id="130" name="Rectangle 129"/>
          <p:cNvSpPr/>
          <p:nvPr/>
        </p:nvSpPr>
        <p:spPr>
          <a:xfrm>
            <a:off x="4100000" y="4262062"/>
            <a:ext cx="4910000"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1" name="Rectangle 130"/>
          <p:cNvSpPr/>
          <p:nvPr/>
        </p:nvSpPr>
        <p:spPr>
          <a:xfrm rot="16200000">
            <a:off x="3400000" y="3562062"/>
            <a:ext cx="1400000"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2" name="TextBox 131"/>
          <p:cNvSpPr txBox="1"/>
          <p:nvPr/>
        </p:nvSpPr>
        <p:spPr>
          <a:xfrm>
            <a:off x="6215000" y="4450000"/>
            <a:ext cx="600000" cy="170000"/>
          </a:xfrm>
          <a:prstGeom prst="rect">
            <a:avLst/>
          </a:prstGeom>
          <a:noFill/>
        </p:spPr>
        <p:txBody>
          <a:bodyPr wrap="none" anchor="ctr" lIns="0" rIns="0" tIns="0" bIns="0">
            <a:spAutoFit/>
          </a:bodyPr>
          <a:lstStyle/>
          <a:p>
            <a:pPr algn="ctr"/>
            <a:r>
              <a:rPr sz="800" i="0" b="0">
                <a:solidFill>
                  <a:srgbClr val="000000"/>
                </a:solidFill>
                <a:latin typeface="Calibri"/>
              </a:rPr>
              <a:t>Days</a:t>
            </a:r>
          </a:p>
        </p:txBody>
      </p:sp>
      <p:sp>
        <p:nvSpPr>
          <p:cNvPr id="133" name="TextBox 132"/>
          <p:cNvSpPr txBox="1"/>
          <p:nvPr/>
        </p:nvSpPr>
        <p:spPr>
          <a:xfrm rot="16200000">
            <a:off x="3490000" y="3525000"/>
            <a:ext cx="600000" cy="170000"/>
          </a:xfrm>
          <a:prstGeom prst="rect">
            <a:avLst/>
          </a:prstGeom>
          <a:noFill/>
        </p:spPr>
        <p:txBody>
          <a:bodyPr wrap="none" anchor="ctr" lIns="0" rIns="0" tIns="0" bIns="0">
            <a:spAutoFit/>
          </a:bodyPr>
          <a:lstStyle/>
          <a:p>
            <a:pPr algn="ctr"/>
            <a:r>
              <a:rPr sz="800" i="0" b="0">
                <a:solidFill>
                  <a:srgbClr val="000000"/>
                </a:solidFill>
                <a:latin typeface="Calibri"/>
              </a:rPr>
              <a:t>Workers</a:t>
            </a:r>
          </a:p>
        </p:txBody>
      </p:sp>
      <p:sp>
        <p:nvSpPr>
          <p:cNvPr id="134" name="Rectangle 133"/>
          <p:cNvSpPr/>
          <p:nvPr/>
        </p:nvSpPr>
        <p:spPr>
          <a:xfrm>
            <a:off x="4100000" y="394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A</a:t>
            </a:r>
          </a:p>
        </p:txBody>
      </p:sp>
      <p:sp>
        <p:nvSpPr>
          <p:cNvPr id="135" name="Rectangle 134"/>
          <p:cNvSpPr/>
          <p:nvPr/>
        </p:nvSpPr>
        <p:spPr>
          <a:xfrm>
            <a:off x="4310000" y="394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A</a:t>
            </a:r>
          </a:p>
        </p:txBody>
      </p:sp>
      <p:sp>
        <p:nvSpPr>
          <p:cNvPr id="136" name="Rectangle 135"/>
          <p:cNvSpPr/>
          <p:nvPr/>
        </p:nvSpPr>
        <p:spPr>
          <a:xfrm>
            <a:off x="4520000" y="394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A</a:t>
            </a:r>
          </a:p>
        </p:txBody>
      </p:sp>
      <p:sp>
        <p:nvSpPr>
          <p:cNvPr id="137" name="Rectangle 136"/>
          <p:cNvSpPr/>
          <p:nvPr/>
        </p:nvSpPr>
        <p:spPr>
          <a:xfrm>
            <a:off x="4730000" y="394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A</a:t>
            </a:r>
          </a:p>
        </p:txBody>
      </p:sp>
      <p:sp>
        <p:nvSpPr>
          <p:cNvPr id="138" name="Rectangle 137"/>
          <p:cNvSpPr/>
          <p:nvPr/>
        </p:nvSpPr>
        <p:spPr>
          <a:xfrm>
            <a:off x="4940000" y="394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A</a:t>
            </a:r>
          </a:p>
        </p:txBody>
      </p:sp>
      <p:sp>
        <p:nvSpPr>
          <p:cNvPr id="139" name="Rectangle 138"/>
          <p:cNvSpPr/>
          <p:nvPr/>
        </p:nvSpPr>
        <p:spPr>
          <a:xfrm>
            <a:off x="5150000" y="394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A</a:t>
            </a:r>
          </a:p>
        </p:txBody>
      </p:sp>
      <p:sp>
        <p:nvSpPr>
          <p:cNvPr id="140" name="Rectangle 139"/>
          <p:cNvSpPr/>
          <p:nvPr/>
        </p:nvSpPr>
        <p:spPr>
          <a:xfrm>
            <a:off x="5360000" y="394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E</a:t>
            </a:r>
          </a:p>
        </p:txBody>
      </p:sp>
      <p:sp>
        <p:nvSpPr>
          <p:cNvPr id="141" name="Rectangle 140"/>
          <p:cNvSpPr/>
          <p:nvPr/>
        </p:nvSpPr>
        <p:spPr>
          <a:xfrm>
            <a:off x="5570000" y="394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E</a:t>
            </a:r>
          </a:p>
        </p:txBody>
      </p:sp>
      <p:sp>
        <p:nvSpPr>
          <p:cNvPr id="142" name="Rectangle 141"/>
          <p:cNvSpPr/>
          <p:nvPr/>
        </p:nvSpPr>
        <p:spPr>
          <a:xfrm>
            <a:off x="5780000" y="394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E</a:t>
            </a:r>
          </a:p>
        </p:txBody>
      </p:sp>
      <p:sp>
        <p:nvSpPr>
          <p:cNvPr id="143" name="Rectangle 142"/>
          <p:cNvSpPr/>
          <p:nvPr/>
        </p:nvSpPr>
        <p:spPr>
          <a:xfrm>
            <a:off x="5990000" y="394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E</a:t>
            </a:r>
          </a:p>
        </p:txBody>
      </p:sp>
      <p:sp>
        <p:nvSpPr>
          <p:cNvPr id="144" name="Rectangle 143"/>
          <p:cNvSpPr/>
          <p:nvPr/>
        </p:nvSpPr>
        <p:spPr>
          <a:xfrm>
            <a:off x="6200000" y="394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E</a:t>
            </a:r>
          </a:p>
        </p:txBody>
      </p:sp>
      <p:sp>
        <p:nvSpPr>
          <p:cNvPr id="145" name="Rectangle 144"/>
          <p:cNvSpPr/>
          <p:nvPr/>
        </p:nvSpPr>
        <p:spPr>
          <a:xfrm>
            <a:off x="6410000" y="394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E</a:t>
            </a:r>
          </a:p>
        </p:txBody>
      </p:sp>
      <p:sp>
        <p:nvSpPr>
          <p:cNvPr id="146" name="Rectangle 145"/>
          <p:cNvSpPr/>
          <p:nvPr/>
        </p:nvSpPr>
        <p:spPr>
          <a:xfrm>
            <a:off x="6620000" y="394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E</a:t>
            </a:r>
          </a:p>
        </p:txBody>
      </p:sp>
      <p:sp>
        <p:nvSpPr>
          <p:cNvPr id="147" name="Rectangle 146"/>
          <p:cNvSpPr/>
          <p:nvPr/>
        </p:nvSpPr>
        <p:spPr>
          <a:xfrm>
            <a:off x="6830000" y="394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H</a:t>
            </a:r>
          </a:p>
        </p:txBody>
      </p:sp>
      <p:sp>
        <p:nvSpPr>
          <p:cNvPr id="148" name="Rectangle 147"/>
          <p:cNvSpPr/>
          <p:nvPr/>
        </p:nvSpPr>
        <p:spPr>
          <a:xfrm>
            <a:off x="7040000" y="394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H</a:t>
            </a:r>
          </a:p>
        </p:txBody>
      </p:sp>
      <p:sp>
        <p:nvSpPr>
          <p:cNvPr id="149" name="Rectangle 148"/>
          <p:cNvSpPr/>
          <p:nvPr/>
        </p:nvSpPr>
        <p:spPr>
          <a:xfrm>
            <a:off x="7250000" y="394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H</a:t>
            </a:r>
          </a:p>
        </p:txBody>
      </p:sp>
      <p:sp>
        <p:nvSpPr>
          <p:cNvPr id="150" name="Rectangle 149"/>
          <p:cNvSpPr/>
          <p:nvPr/>
        </p:nvSpPr>
        <p:spPr>
          <a:xfrm>
            <a:off x="7460000" y="394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H</a:t>
            </a:r>
          </a:p>
        </p:txBody>
      </p:sp>
      <p:sp>
        <p:nvSpPr>
          <p:cNvPr id="151" name="Rectangle 150"/>
          <p:cNvSpPr/>
          <p:nvPr/>
        </p:nvSpPr>
        <p:spPr>
          <a:xfrm>
            <a:off x="7670000" y="394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H</a:t>
            </a:r>
          </a:p>
        </p:txBody>
      </p:sp>
      <p:sp>
        <p:nvSpPr>
          <p:cNvPr id="152" name="Rectangle 151"/>
          <p:cNvSpPr/>
          <p:nvPr/>
        </p:nvSpPr>
        <p:spPr>
          <a:xfrm>
            <a:off x="7880000" y="394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H</a:t>
            </a:r>
          </a:p>
        </p:txBody>
      </p:sp>
      <p:sp>
        <p:nvSpPr>
          <p:cNvPr id="153" name="Rectangle 152"/>
          <p:cNvSpPr/>
          <p:nvPr/>
        </p:nvSpPr>
        <p:spPr>
          <a:xfrm>
            <a:off x="8090000" y="394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H</a:t>
            </a:r>
          </a:p>
        </p:txBody>
      </p:sp>
      <p:sp>
        <p:nvSpPr>
          <p:cNvPr id="154" name="Rectangle 153"/>
          <p:cNvSpPr/>
          <p:nvPr/>
        </p:nvSpPr>
        <p:spPr>
          <a:xfrm>
            <a:off x="8300000" y="394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H</a:t>
            </a:r>
          </a:p>
        </p:txBody>
      </p:sp>
      <p:sp>
        <p:nvSpPr>
          <p:cNvPr id="155" name="Rectangle 154"/>
          <p:cNvSpPr/>
          <p:nvPr/>
        </p:nvSpPr>
        <p:spPr>
          <a:xfrm>
            <a:off x="4100000" y="361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B</a:t>
            </a:r>
          </a:p>
        </p:txBody>
      </p:sp>
      <p:sp>
        <p:nvSpPr>
          <p:cNvPr id="156" name="Rectangle 155"/>
          <p:cNvSpPr/>
          <p:nvPr/>
        </p:nvSpPr>
        <p:spPr>
          <a:xfrm>
            <a:off x="4100000" y="328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B</a:t>
            </a:r>
          </a:p>
        </p:txBody>
      </p:sp>
      <p:sp>
        <p:nvSpPr>
          <p:cNvPr id="157" name="Rectangle 156"/>
          <p:cNvSpPr/>
          <p:nvPr/>
        </p:nvSpPr>
        <p:spPr>
          <a:xfrm>
            <a:off x="4310000" y="361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B</a:t>
            </a:r>
          </a:p>
        </p:txBody>
      </p:sp>
      <p:sp>
        <p:nvSpPr>
          <p:cNvPr id="158" name="Rectangle 157"/>
          <p:cNvSpPr/>
          <p:nvPr/>
        </p:nvSpPr>
        <p:spPr>
          <a:xfrm>
            <a:off x="4310000" y="328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B</a:t>
            </a:r>
          </a:p>
        </p:txBody>
      </p:sp>
      <p:sp>
        <p:nvSpPr>
          <p:cNvPr id="159" name="Rectangle 158"/>
          <p:cNvSpPr/>
          <p:nvPr/>
        </p:nvSpPr>
        <p:spPr>
          <a:xfrm>
            <a:off x="4520000" y="361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B</a:t>
            </a:r>
          </a:p>
        </p:txBody>
      </p:sp>
      <p:sp>
        <p:nvSpPr>
          <p:cNvPr id="160" name="Rectangle 159"/>
          <p:cNvSpPr/>
          <p:nvPr/>
        </p:nvSpPr>
        <p:spPr>
          <a:xfrm>
            <a:off x="4520000" y="328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B</a:t>
            </a:r>
          </a:p>
        </p:txBody>
      </p:sp>
      <p:sp>
        <p:nvSpPr>
          <p:cNvPr id="161" name="Rectangle 160"/>
          <p:cNvSpPr/>
          <p:nvPr/>
        </p:nvSpPr>
        <p:spPr>
          <a:xfrm>
            <a:off x="4730000" y="361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F</a:t>
            </a:r>
          </a:p>
        </p:txBody>
      </p:sp>
      <p:sp>
        <p:nvSpPr>
          <p:cNvPr id="162" name="Rectangle 161"/>
          <p:cNvSpPr/>
          <p:nvPr/>
        </p:nvSpPr>
        <p:spPr>
          <a:xfrm>
            <a:off x="4940000" y="361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F</a:t>
            </a:r>
          </a:p>
        </p:txBody>
      </p:sp>
      <p:sp>
        <p:nvSpPr>
          <p:cNvPr id="163" name="Rectangle 162"/>
          <p:cNvSpPr/>
          <p:nvPr/>
        </p:nvSpPr>
        <p:spPr>
          <a:xfrm>
            <a:off x="5150000" y="361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F</a:t>
            </a:r>
          </a:p>
        </p:txBody>
      </p:sp>
      <p:sp>
        <p:nvSpPr>
          <p:cNvPr id="164" name="Rectangle 163"/>
          <p:cNvSpPr/>
          <p:nvPr/>
        </p:nvSpPr>
        <p:spPr>
          <a:xfrm>
            <a:off x="5360000" y="361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F</a:t>
            </a:r>
          </a:p>
        </p:txBody>
      </p:sp>
      <p:sp>
        <p:nvSpPr>
          <p:cNvPr id="165" name="Rectangle 164"/>
          <p:cNvSpPr/>
          <p:nvPr/>
        </p:nvSpPr>
        <p:spPr>
          <a:xfrm>
            <a:off x="5570000" y="361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F</a:t>
            </a:r>
          </a:p>
        </p:txBody>
      </p:sp>
      <p:sp>
        <p:nvSpPr>
          <p:cNvPr id="166" name="Rectangle 165"/>
          <p:cNvSpPr/>
          <p:nvPr/>
        </p:nvSpPr>
        <p:spPr>
          <a:xfrm>
            <a:off x="5780000" y="361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F</a:t>
            </a:r>
          </a:p>
        </p:txBody>
      </p:sp>
      <p:sp>
        <p:nvSpPr>
          <p:cNvPr id="167" name="Rectangle 166"/>
          <p:cNvSpPr/>
          <p:nvPr/>
        </p:nvSpPr>
        <p:spPr>
          <a:xfrm>
            <a:off x="5990000" y="361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F</a:t>
            </a:r>
          </a:p>
        </p:txBody>
      </p:sp>
      <p:sp>
        <p:nvSpPr>
          <p:cNvPr id="168" name="Rectangle 167"/>
          <p:cNvSpPr/>
          <p:nvPr/>
        </p:nvSpPr>
        <p:spPr>
          <a:xfrm>
            <a:off x="6200000" y="361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F</a:t>
            </a:r>
          </a:p>
        </p:txBody>
      </p:sp>
      <p:sp>
        <p:nvSpPr>
          <p:cNvPr id="169" name="Rectangle 168"/>
          <p:cNvSpPr/>
          <p:nvPr/>
        </p:nvSpPr>
        <p:spPr>
          <a:xfrm>
            <a:off x="6410000" y="361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F</a:t>
            </a:r>
          </a:p>
        </p:txBody>
      </p:sp>
      <p:sp>
        <p:nvSpPr>
          <p:cNvPr id="170" name="Rectangle 169"/>
          <p:cNvSpPr/>
          <p:nvPr/>
        </p:nvSpPr>
        <p:spPr>
          <a:xfrm>
            <a:off x="4730000" y="328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71" name="Rectangle 170"/>
          <p:cNvSpPr/>
          <p:nvPr/>
        </p:nvSpPr>
        <p:spPr>
          <a:xfrm>
            <a:off x="4730000" y="295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72" name="Rectangle 171"/>
          <p:cNvSpPr/>
          <p:nvPr/>
        </p:nvSpPr>
        <p:spPr>
          <a:xfrm>
            <a:off x="4940000" y="328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73" name="Rectangle 172"/>
          <p:cNvSpPr/>
          <p:nvPr/>
        </p:nvSpPr>
        <p:spPr>
          <a:xfrm>
            <a:off x="4940000" y="295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74" name="Rectangle 173"/>
          <p:cNvSpPr/>
          <p:nvPr/>
        </p:nvSpPr>
        <p:spPr>
          <a:xfrm>
            <a:off x="5150000" y="328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75" name="Rectangle 174"/>
          <p:cNvSpPr/>
          <p:nvPr/>
        </p:nvSpPr>
        <p:spPr>
          <a:xfrm>
            <a:off x="5150000" y="295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76" name="Rectangle 175"/>
          <p:cNvSpPr/>
          <p:nvPr/>
        </p:nvSpPr>
        <p:spPr>
          <a:xfrm>
            <a:off x="5360000" y="328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77" name="Rectangle 176"/>
          <p:cNvSpPr/>
          <p:nvPr/>
        </p:nvSpPr>
        <p:spPr>
          <a:xfrm>
            <a:off x="5360000" y="295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78" name="Rectangle 177"/>
          <p:cNvSpPr/>
          <p:nvPr/>
        </p:nvSpPr>
        <p:spPr>
          <a:xfrm>
            <a:off x="5570000" y="328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79" name="Rectangle 178"/>
          <p:cNvSpPr/>
          <p:nvPr/>
        </p:nvSpPr>
        <p:spPr>
          <a:xfrm>
            <a:off x="5570000" y="295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80" name="Rectangle 179"/>
          <p:cNvSpPr/>
          <p:nvPr/>
        </p:nvSpPr>
        <p:spPr>
          <a:xfrm>
            <a:off x="5780000" y="328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81" name="Rectangle 180"/>
          <p:cNvSpPr/>
          <p:nvPr/>
        </p:nvSpPr>
        <p:spPr>
          <a:xfrm>
            <a:off x="5780000" y="295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82" name="Rectangle 181"/>
          <p:cNvSpPr/>
          <p:nvPr/>
        </p:nvSpPr>
        <p:spPr>
          <a:xfrm>
            <a:off x="5990000" y="328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83" name="Rectangle 182"/>
          <p:cNvSpPr/>
          <p:nvPr/>
        </p:nvSpPr>
        <p:spPr>
          <a:xfrm>
            <a:off x="5990000" y="295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84" name="Rectangle 183"/>
          <p:cNvSpPr/>
          <p:nvPr/>
        </p:nvSpPr>
        <p:spPr>
          <a:xfrm>
            <a:off x="6200000" y="328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85" name="Rectangle 184"/>
          <p:cNvSpPr/>
          <p:nvPr/>
        </p:nvSpPr>
        <p:spPr>
          <a:xfrm>
            <a:off x="6200000" y="295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G</a:t>
            </a:r>
          </a:p>
        </p:txBody>
      </p:sp>
      <p:sp>
        <p:nvSpPr>
          <p:cNvPr id="186" name="Rectangle 185"/>
          <p:cNvSpPr/>
          <p:nvPr/>
        </p:nvSpPr>
        <p:spPr>
          <a:xfrm>
            <a:off x="6410000" y="328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187" name="Rectangle 186"/>
          <p:cNvSpPr/>
          <p:nvPr/>
        </p:nvSpPr>
        <p:spPr>
          <a:xfrm>
            <a:off x="6410000" y="295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188" name="Rectangle 187"/>
          <p:cNvSpPr/>
          <p:nvPr/>
        </p:nvSpPr>
        <p:spPr>
          <a:xfrm>
            <a:off x="6620000" y="361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189" name="Rectangle 188"/>
          <p:cNvSpPr/>
          <p:nvPr/>
        </p:nvSpPr>
        <p:spPr>
          <a:xfrm>
            <a:off x="6620000" y="328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190" name="Rectangle 189"/>
          <p:cNvSpPr/>
          <p:nvPr/>
        </p:nvSpPr>
        <p:spPr>
          <a:xfrm>
            <a:off x="6830000" y="361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191" name="Rectangle 190"/>
          <p:cNvSpPr/>
          <p:nvPr/>
        </p:nvSpPr>
        <p:spPr>
          <a:xfrm>
            <a:off x="6830000" y="328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192" name="Rectangle 191"/>
          <p:cNvSpPr/>
          <p:nvPr/>
        </p:nvSpPr>
        <p:spPr>
          <a:xfrm>
            <a:off x="7040000" y="361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193" name="Rectangle 192"/>
          <p:cNvSpPr/>
          <p:nvPr/>
        </p:nvSpPr>
        <p:spPr>
          <a:xfrm>
            <a:off x="7040000" y="328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194" name="Rectangle 193"/>
          <p:cNvSpPr/>
          <p:nvPr/>
        </p:nvSpPr>
        <p:spPr>
          <a:xfrm>
            <a:off x="7250000" y="361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195" name="Rectangle 194"/>
          <p:cNvSpPr/>
          <p:nvPr/>
        </p:nvSpPr>
        <p:spPr>
          <a:xfrm>
            <a:off x="7250000" y="328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196" name="Rectangle 195"/>
          <p:cNvSpPr/>
          <p:nvPr/>
        </p:nvSpPr>
        <p:spPr>
          <a:xfrm>
            <a:off x="7460000" y="361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197" name="Rectangle 196"/>
          <p:cNvSpPr/>
          <p:nvPr/>
        </p:nvSpPr>
        <p:spPr>
          <a:xfrm>
            <a:off x="7460000" y="328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198" name="Rectangle 197"/>
          <p:cNvSpPr/>
          <p:nvPr/>
        </p:nvSpPr>
        <p:spPr>
          <a:xfrm>
            <a:off x="7670000" y="361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199" name="Rectangle 198"/>
          <p:cNvSpPr/>
          <p:nvPr/>
        </p:nvSpPr>
        <p:spPr>
          <a:xfrm>
            <a:off x="7670000" y="328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200" name="Rectangle 199"/>
          <p:cNvSpPr/>
          <p:nvPr/>
        </p:nvSpPr>
        <p:spPr>
          <a:xfrm>
            <a:off x="7880000" y="361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201" name="Rectangle 200"/>
          <p:cNvSpPr/>
          <p:nvPr/>
        </p:nvSpPr>
        <p:spPr>
          <a:xfrm>
            <a:off x="7880000" y="328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C</a:t>
            </a:r>
          </a:p>
        </p:txBody>
      </p:sp>
      <p:sp>
        <p:nvSpPr>
          <p:cNvPr id="202" name="Rectangle 201"/>
          <p:cNvSpPr/>
          <p:nvPr/>
        </p:nvSpPr>
        <p:spPr>
          <a:xfrm>
            <a:off x="8090000" y="361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D</a:t>
            </a:r>
          </a:p>
        </p:txBody>
      </p:sp>
      <p:sp>
        <p:nvSpPr>
          <p:cNvPr id="203" name="Rectangle 202"/>
          <p:cNvSpPr/>
          <p:nvPr/>
        </p:nvSpPr>
        <p:spPr>
          <a:xfrm>
            <a:off x="8300000" y="361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D</a:t>
            </a:r>
          </a:p>
        </p:txBody>
      </p:sp>
      <p:sp>
        <p:nvSpPr>
          <p:cNvPr id="204" name="Rectangle 203"/>
          <p:cNvSpPr/>
          <p:nvPr/>
        </p:nvSpPr>
        <p:spPr>
          <a:xfrm>
            <a:off x="8510000" y="394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D</a:t>
            </a:r>
          </a:p>
        </p:txBody>
      </p:sp>
      <p:sp>
        <p:nvSpPr>
          <p:cNvPr id="205" name="Rectangle 204"/>
          <p:cNvSpPr/>
          <p:nvPr/>
        </p:nvSpPr>
        <p:spPr>
          <a:xfrm>
            <a:off x="8720000" y="3940000"/>
            <a:ext cx="210000" cy="330000"/>
          </a:xfrm>
          <a:prstGeom prst="rect">
            <a:avLst/>
          </a:prstGeom>
          <a:solidFill>
            <a:srgbClr val="D9D9D9"/>
          </a:solidFill>
          <a:ln w="6350">
            <a:solidFill>
              <a:srgbClr val="80808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r>
              <a:rPr sz="800" i="1">
                <a:solidFill>
                  <a:srgbClr val="000000"/>
                </a:solidFill>
                <a:latin typeface="Times New Roman"/>
              </a:rPr>
              <a:t>D</a:t>
            </a:r>
          </a:p>
        </p:txBody>
      </p:sp>
      <p:sp>
        <p:nvSpPr>
          <p:cNvPr id="206" name="Rectangle 205"/>
          <p:cNvSpPr/>
          <p:nvPr/>
        </p:nvSpPr>
        <p:spPr>
          <a:xfrm>
            <a:off x="4100000" y="3280000"/>
            <a:ext cx="630000" cy="990000"/>
          </a:xfrm>
          <a:prstGeom prst="rect">
            <a:avLst/>
          </a:prstGeom>
          <a:noFill/>
          <a:ln w="254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p>
        </p:txBody>
      </p:sp>
      <p:sp>
        <p:nvSpPr>
          <p:cNvPr id="207" name="Rectangle 206"/>
          <p:cNvSpPr/>
          <p:nvPr/>
        </p:nvSpPr>
        <p:spPr>
          <a:xfrm>
            <a:off x="4730000" y="2950000"/>
            <a:ext cx="1890000" cy="1320000"/>
          </a:xfrm>
          <a:prstGeom prst="rect">
            <a:avLst/>
          </a:prstGeom>
          <a:noFill/>
          <a:ln w="254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p>
        </p:txBody>
      </p:sp>
      <p:sp>
        <p:nvSpPr>
          <p:cNvPr id="208" name="Rectangle 207"/>
          <p:cNvSpPr/>
          <p:nvPr/>
        </p:nvSpPr>
        <p:spPr>
          <a:xfrm>
            <a:off x="6620000" y="3280000"/>
            <a:ext cx="1470000" cy="990000"/>
          </a:xfrm>
          <a:prstGeom prst="rect">
            <a:avLst/>
          </a:prstGeom>
          <a:noFill/>
          <a:ln w="254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p>
        </p:txBody>
      </p:sp>
      <p:sp>
        <p:nvSpPr>
          <p:cNvPr id="209" name="Rectangle 208"/>
          <p:cNvSpPr/>
          <p:nvPr/>
        </p:nvSpPr>
        <p:spPr>
          <a:xfrm>
            <a:off x="8090000" y="3610000"/>
            <a:ext cx="420000" cy="660000"/>
          </a:xfrm>
          <a:prstGeom prst="rect">
            <a:avLst/>
          </a:prstGeom>
          <a:noFill/>
          <a:ln w="254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p>
        </p:txBody>
      </p:sp>
      <p:sp>
        <p:nvSpPr>
          <p:cNvPr id="210" name="Rectangle 209"/>
          <p:cNvSpPr/>
          <p:nvPr/>
        </p:nvSpPr>
        <p:spPr>
          <a:xfrm>
            <a:off x="8510000" y="3940000"/>
            <a:ext cx="420000" cy="330000"/>
          </a:xfrm>
          <a:prstGeom prst="rect">
            <a:avLst/>
          </a:prstGeom>
          <a:noFill/>
          <a:ln w="254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noAutofit/>
          </a:bodyPr>
          <a:lstStyle/>
          <a:p>
            <a:pPr algn="ctr"/>
          </a:p>
        </p:txBody>
      </p:sp>
      <p:sp>
        <p:nvSpPr>
          <p:cNvPr id="211" name="TextBox 210"/>
          <p:cNvSpPr txBox="1"/>
          <p:nvPr/>
        </p:nvSpPr>
        <p:spPr>
          <a:xfrm>
            <a:off x="3750000" y="5400000"/>
            <a:ext cx="5150000" cy="600000"/>
          </a:xfrm>
          <a:prstGeom prst="rect">
            <a:avLst/>
          </a:prstGeom>
          <a:noFill/>
        </p:spPr>
        <p:txBody>
          <a:bodyPr wrap="square" anchor="t" lIns="45720" rIns="45720">
            <a:spAutoFit/>
          </a:bodyPr>
          <a:lstStyle/>
          <a:p>
            <a:pPr algn="l"/>
            <a:r>
              <a:rPr sz="1200" b="0" i="0">
                <a:solidFill>
                  <a:srgbClr val="FF0000"/>
                </a:solidFill>
                <a:latin typeface="Calibri"/>
              </a:rPr>
              <a:t>C finishes 2 days after its late time, so with 4 workers the project takes 23 days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3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4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4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4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4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4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4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4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4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4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4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5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5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52"/>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5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5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5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5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5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58"/>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5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6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61"/>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6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63"/>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6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65"/>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66"/>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67"/>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68"/>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69"/>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70"/>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71"/>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72"/>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73"/>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74"/>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75"/>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76"/>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77"/>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78"/>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79"/>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80"/>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81"/>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82"/>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83"/>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184"/>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185"/>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186"/>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187"/>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188"/>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189"/>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190"/>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191"/>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192"/>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193"/>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194"/>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195"/>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196"/>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197"/>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198"/>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199"/>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200"/>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201"/>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202"/>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203"/>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204"/>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205"/>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206"/>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207"/>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208"/>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209"/>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210"/>
                                        </p:tgtEl>
                                        <p:attrNameLst>
                                          <p:attrName>style.visibility</p:attrName>
                                        </p:attrNameLst>
                                      </p:cBhvr>
                                      <p:to>
                                        <p:strVal val="visible"/>
                                      </p:to>
                                    </p:set>
                                  </p:childTnLst>
                                </p:cTn>
                              </p:par>
                            </p:childTnLst>
                          </p:cTn>
                        </p:par>
                      </p:childTnLst>
                    </p:cTn>
                  </p:par>
                  <p:par>
                    <p:cTn id="187" fill="hold">
                      <p:stCondLst>
                        <p:cond delay="indefinite"/>
                      </p:stCondLst>
                      <p:childTnLst>
                        <p:par>
                          <p:cTn id="188" fill="hold">
                            <p:stCondLst>
                              <p:cond delay="0"/>
                            </p:stCondLst>
                            <p:childTnLst>
                              <p:par>
                                <p:cTn id="189" presetID="1" presetClass="entr" presetSubtype="0" fill="hold" grpId="0" nodeType="clickEffect">
                                  <p:stCondLst>
                                    <p:cond delay="0"/>
                                  </p:stCondLst>
                                  <p:childTnLst>
                                    <p:set>
                                      <p:cBhvr>
                                        <p:cTn id="190" dur="1" fill="hold">
                                          <p:stCondLst>
                                            <p:cond delay="0"/>
                                          </p:stCondLst>
                                        </p:cTn>
                                        <p:tgtEl>
                                          <p:spTgt spid="2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76" grpId="0" animBg="1"/>
      <p:bldP spid="77" grpId="0" animBg="1"/>
      <p:bldP spid="78" grpId="0" animBg="1"/>
      <p:bldP spid="79" grpId="0" animBg="1"/>
      <p:bldP spid="80" grpId="0" animBg="1"/>
      <p:bldP spid="81" grpId="0" animBg="1"/>
      <p:bldP spid="82"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P spid="205" grpId="0" animBg="1"/>
      <p:bldP spid="206" grpId="0" animBg="1"/>
      <p:bldP spid="207" grpId="0" animBg="1"/>
      <p:bldP spid="208" grpId="0" animBg="1"/>
      <p:bldP spid="209" grpId="0" animBg="1"/>
      <p:bldP spid="210" grpId="0" animBg="1"/>
      <p:bldP spid="211"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