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Critical Path Analysis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8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Exercises 8F and 8G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Gantt Charts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A Gantt (cascade) chart shows the range of possible start and finish times for all activities on one diagram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scale shows elapsed time: the first hour is between 0 and 1, and so on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Critical activities go in a line at the top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Each other activity starts at its earliest start time; its total float is shown with a dotted box up to its latest finish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Early and late event times are shown in hours at the nodes. Draw a Gantt chart to represent the project.</a:t>
            </a:r>
          </a:p>
        </p:txBody>
      </p:sp>
      <p:sp>
        <p:nvSpPr>
          <p:cNvPr id="6" name="Rectangle 5"/>
          <p:cNvSpPr/>
          <p:nvPr/>
        </p:nvSpPr>
        <p:spPr>
          <a:xfrm>
            <a:off x="4508823" y="2502239"/>
            <a:ext cx="60588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5400000">
            <a:off x="4764264" y="2464264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461764" y="2284117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A(4)</a:t>
            </a:r>
          </a:p>
        </p:txBody>
      </p:sp>
      <p:sp>
        <p:nvSpPr>
          <p:cNvPr id="9" name="Rectangle 8"/>
          <p:cNvSpPr/>
          <p:nvPr/>
        </p:nvSpPr>
        <p:spPr>
          <a:xfrm rot="17984693">
            <a:off x="5115220" y="2090475"/>
            <a:ext cx="62838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1784693">
            <a:off x="5381911" y="2052500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977265" y="1931630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B(3)</a:t>
            </a:r>
          </a:p>
        </p:txBody>
      </p:sp>
      <p:sp>
        <p:nvSpPr>
          <p:cNvPr id="12" name="Rectangle 11"/>
          <p:cNvSpPr/>
          <p:nvPr/>
        </p:nvSpPr>
        <p:spPr>
          <a:xfrm rot="1857825">
            <a:off x="5213407" y="2766945"/>
            <a:ext cx="84377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7257825">
            <a:off x="5587794" y="2728970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24765" y="2767352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C(5)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44117" y="1678710"/>
            <a:ext cx="131176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5400000">
            <a:off x="6352500" y="1640735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50000" y="1460588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D(2)</a:t>
            </a:r>
          </a:p>
        </p:txBody>
      </p:sp>
      <p:sp>
        <p:nvSpPr>
          <p:cNvPr id="18" name="Rectangle 17"/>
          <p:cNvSpPr/>
          <p:nvPr/>
        </p:nvSpPr>
        <p:spPr>
          <a:xfrm rot="18900000">
            <a:off x="6066948" y="2737533"/>
            <a:ext cx="60727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2700000">
            <a:off x="6323088" y="2699558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37399" y="2553869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E(3)</a:t>
            </a:r>
          </a:p>
        </p:txBody>
      </p:sp>
      <p:sp>
        <p:nvSpPr>
          <p:cNvPr id="21" name="Rectangle 20"/>
          <p:cNvSpPr/>
          <p:nvPr/>
        </p:nvSpPr>
        <p:spPr>
          <a:xfrm rot="18096450">
            <a:off x="6602569" y="2061063"/>
            <a:ext cx="59486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Isosceles Triangle 21"/>
          <p:cNvSpPr/>
          <p:nvPr/>
        </p:nvSpPr>
        <p:spPr>
          <a:xfrm rot="1896450">
            <a:off x="6852500" y="2023088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49804" y="1898929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F(2)</a:t>
            </a:r>
          </a:p>
        </p:txBody>
      </p:sp>
      <p:sp>
        <p:nvSpPr>
          <p:cNvPr id="24" name="Rectangle 23"/>
          <p:cNvSpPr/>
          <p:nvPr/>
        </p:nvSpPr>
        <p:spPr>
          <a:xfrm rot="21128801">
            <a:off x="6148558" y="2914004"/>
            <a:ext cx="156170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4928801">
            <a:off x="6881911" y="2876029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95486" y="2930073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G(3)</a:t>
            </a:r>
          </a:p>
        </p:txBody>
      </p:sp>
      <p:sp>
        <p:nvSpPr>
          <p:cNvPr id="27" name="Rectangle 26"/>
          <p:cNvSpPr/>
          <p:nvPr/>
        </p:nvSpPr>
        <p:spPr>
          <a:xfrm rot="3595885">
            <a:off x="6971598" y="2237533"/>
            <a:ext cx="97445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Isosceles Triangle 27"/>
          <p:cNvSpPr/>
          <p:nvPr/>
        </p:nvSpPr>
        <p:spPr>
          <a:xfrm rot="8995885">
            <a:off x="7411323" y="2199558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007008" y="2196004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H(2)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350000" y="2352941"/>
            <a:ext cx="158823" cy="15882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350000" y="2511764"/>
            <a:ext cx="158823" cy="15882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114705" y="2352941"/>
            <a:ext cx="158823" cy="15882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114705" y="2511764"/>
            <a:ext cx="158823" cy="15882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585294" y="1529411"/>
            <a:ext cx="158823" cy="15882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585294" y="1688235"/>
            <a:ext cx="158823" cy="15882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997058" y="2882352"/>
            <a:ext cx="158823" cy="15882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997058" y="3041176"/>
            <a:ext cx="158823" cy="15882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585294" y="2294117"/>
            <a:ext cx="158823" cy="15882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585294" y="2452941"/>
            <a:ext cx="158823" cy="15882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055882" y="1529411"/>
            <a:ext cx="158823" cy="15882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055882" y="1688235"/>
            <a:ext cx="158823" cy="15882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702941" y="2647058"/>
            <a:ext cx="158823" cy="15882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702941" y="2805882"/>
            <a:ext cx="158823" cy="15882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800" i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44" name="Rectangle 43"/>
          <p:cNvSpPr/>
          <p:nvPr/>
        </p:nvSpPr>
        <p:spPr>
          <a:xfrm rot="5400000">
            <a:off x="3030000" y="4266825"/>
            <a:ext cx="14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3600000" y="335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6" name="Rectangle 45"/>
          <p:cNvSpPr/>
          <p:nvPr/>
        </p:nvSpPr>
        <p:spPr>
          <a:xfrm rot="5400000">
            <a:off x="3330000" y="4266825"/>
            <a:ext cx="14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900000" y="335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8" name="Rectangle 47"/>
          <p:cNvSpPr/>
          <p:nvPr/>
        </p:nvSpPr>
        <p:spPr>
          <a:xfrm rot="5400000">
            <a:off x="3630000" y="4266825"/>
            <a:ext cx="14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200000" y="335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50" name="Rectangle 49"/>
          <p:cNvSpPr/>
          <p:nvPr/>
        </p:nvSpPr>
        <p:spPr>
          <a:xfrm rot="5400000">
            <a:off x="3930000" y="4266825"/>
            <a:ext cx="14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4500000" y="335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52" name="Rectangle 51"/>
          <p:cNvSpPr/>
          <p:nvPr/>
        </p:nvSpPr>
        <p:spPr>
          <a:xfrm rot="5400000">
            <a:off x="4230000" y="4266825"/>
            <a:ext cx="14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4800000" y="335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54" name="Rectangle 53"/>
          <p:cNvSpPr/>
          <p:nvPr/>
        </p:nvSpPr>
        <p:spPr>
          <a:xfrm rot="5400000">
            <a:off x="4530000" y="4266825"/>
            <a:ext cx="14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5100000" y="335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56" name="Rectangle 55"/>
          <p:cNvSpPr/>
          <p:nvPr/>
        </p:nvSpPr>
        <p:spPr>
          <a:xfrm rot="5400000">
            <a:off x="4830000" y="4266825"/>
            <a:ext cx="14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5400000" y="335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58" name="Rectangle 57"/>
          <p:cNvSpPr/>
          <p:nvPr/>
        </p:nvSpPr>
        <p:spPr>
          <a:xfrm rot="5400000">
            <a:off x="5130000" y="4266825"/>
            <a:ext cx="14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5700000" y="335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60" name="Rectangle 59"/>
          <p:cNvSpPr/>
          <p:nvPr/>
        </p:nvSpPr>
        <p:spPr>
          <a:xfrm rot="5400000">
            <a:off x="5430000" y="4266825"/>
            <a:ext cx="14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000000" y="335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62" name="Rectangle 61"/>
          <p:cNvSpPr/>
          <p:nvPr/>
        </p:nvSpPr>
        <p:spPr>
          <a:xfrm rot="5400000">
            <a:off x="5730000" y="4266825"/>
            <a:ext cx="14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00000" y="335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64" name="Rectangle 63"/>
          <p:cNvSpPr/>
          <p:nvPr/>
        </p:nvSpPr>
        <p:spPr>
          <a:xfrm rot="5400000">
            <a:off x="6030000" y="4266825"/>
            <a:ext cx="14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6600000" y="335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66" name="Rectangle 65"/>
          <p:cNvSpPr/>
          <p:nvPr/>
        </p:nvSpPr>
        <p:spPr>
          <a:xfrm rot="5400000">
            <a:off x="6330000" y="4266825"/>
            <a:ext cx="14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900000" y="335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68" name="Rectangle 67"/>
          <p:cNvSpPr/>
          <p:nvPr/>
        </p:nvSpPr>
        <p:spPr>
          <a:xfrm rot="5400000">
            <a:off x="6630000" y="4266825"/>
            <a:ext cx="14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200000" y="335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70" name="Rectangle 69"/>
          <p:cNvSpPr/>
          <p:nvPr/>
        </p:nvSpPr>
        <p:spPr>
          <a:xfrm rot="5400000">
            <a:off x="6930000" y="4266825"/>
            <a:ext cx="14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7500000" y="335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72" name="Rectangle 71"/>
          <p:cNvSpPr/>
          <p:nvPr/>
        </p:nvSpPr>
        <p:spPr>
          <a:xfrm rot="5400000">
            <a:off x="7230000" y="4266825"/>
            <a:ext cx="14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7800000" y="335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74" name="Rectangle 73"/>
          <p:cNvSpPr/>
          <p:nvPr/>
        </p:nvSpPr>
        <p:spPr>
          <a:xfrm rot="5400000">
            <a:off x="7530000" y="4266825"/>
            <a:ext cx="14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8100000" y="335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76" name="Rectangle 75"/>
          <p:cNvSpPr/>
          <p:nvPr/>
        </p:nvSpPr>
        <p:spPr>
          <a:xfrm rot="5400000">
            <a:off x="7830000" y="4266825"/>
            <a:ext cx="144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8400000" y="335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750000" y="4986825"/>
            <a:ext cx="480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3750000" y="3546825"/>
            <a:ext cx="480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3750000" y="3658000"/>
            <a:ext cx="1200000" cy="204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100" i="1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950000" y="3658000"/>
            <a:ext cx="1500000" cy="204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100" i="1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450000" y="3658000"/>
            <a:ext cx="900000" cy="204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100" i="1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83" name="Rectangle 82"/>
          <p:cNvSpPr/>
          <p:nvPr/>
        </p:nvSpPr>
        <p:spPr>
          <a:xfrm>
            <a:off x="7350000" y="3658000"/>
            <a:ext cx="600000" cy="204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100" i="1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950000" y="3658000"/>
            <a:ext cx="600000" cy="204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100" i="1">
                <a:solidFill>
                  <a:srgbClr val="000000"/>
                </a:solidFill>
                <a:latin typeface="Times New Roman"/>
              </a:rPr>
              <a:t>H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3750000" y="5050000"/>
            <a:ext cx="51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Critical activities A, C, E, F, H along the top</a:t>
            </a:r>
          </a:p>
        </p:txBody>
      </p:sp>
      <p:sp>
        <p:nvSpPr>
          <p:cNvPr id="86" name="Rectangle 85"/>
          <p:cNvSpPr/>
          <p:nvPr/>
        </p:nvSpPr>
        <p:spPr>
          <a:xfrm>
            <a:off x="4950000" y="3998000"/>
            <a:ext cx="900000" cy="204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100" i="1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87" name="Rectangle 86"/>
          <p:cNvSpPr/>
          <p:nvPr/>
        </p:nvSpPr>
        <p:spPr>
          <a:xfrm>
            <a:off x="5850000" y="3998000"/>
            <a:ext cx="1500000" cy="204000"/>
          </a:xfrm>
          <a:prstGeom prst="rect">
            <a:avLst/>
          </a:prstGeom>
          <a:noFill/>
          <a:ln w="12700">
            <a:solidFill>
              <a:srgbClr val="00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3750000" y="5330000"/>
            <a:ext cx="51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B: earliest start 4, duration 3, latest finish 12</a:t>
            </a:r>
          </a:p>
        </p:txBody>
      </p:sp>
      <p:sp>
        <p:nvSpPr>
          <p:cNvPr id="89" name="Rectangle 88"/>
          <p:cNvSpPr/>
          <p:nvPr/>
        </p:nvSpPr>
        <p:spPr>
          <a:xfrm>
            <a:off x="5850000" y="4338000"/>
            <a:ext cx="600000" cy="204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100" i="1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450000" y="4338000"/>
            <a:ext cx="1500000" cy="204000"/>
          </a:xfrm>
          <a:prstGeom prst="rect">
            <a:avLst/>
          </a:prstGeom>
          <a:noFill/>
          <a:ln w="12700">
            <a:solidFill>
              <a:srgbClr val="00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3750000" y="5590000"/>
            <a:ext cx="51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D: earliest start 7, duration 2, latest finish 14</a:t>
            </a:r>
          </a:p>
        </p:txBody>
      </p:sp>
      <p:sp>
        <p:nvSpPr>
          <p:cNvPr id="92" name="Rectangle 91"/>
          <p:cNvSpPr/>
          <p:nvPr/>
        </p:nvSpPr>
        <p:spPr>
          <a:xfrm>
            <a:off x="6450000" y="4678000"/>
            <a:ext cx="900000" cy="204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100" i="1">
                <a:solidFill>
                  <a:srgbClr val="000000"/>
                </a:solidFill>
                <a:latin typeface="Times New Roman"/>
              </a:rPr>
              <a:t>G</a:t>
            </a:r>
          </a:p>
        </p:txBody>
      </p:sp>
      <p:sp>
        <p:nvSpPr>
          <p:cNvPr id="93" name="Rectangle 92"/>
          <p:cNvSpPr/>
          <p:nvPr/>
        </p:nvSpPr>
        <p:spPr>
          <a:xfrm>
            <a:off x="7350000" y="4678000"/>
            <a:ext cx="1200000" cy="204000"/>
          </a:xfrm>
          <a:prstGeom prst="rect">
            <a:avLst/>
          </a:prstGeom>
          <a:noFill/>
          <a:ln w="12700">
            <a:solidFill>
              <a:srgbClr val="00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3750000" y="5850000"/>
            <a:ext cx="51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G: earliest start 9, duration 3, latest finish 16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Gantt Charts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A Gantt chart shows which activities must be happening at a given time and which may be happening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An activity must be happening if it is happening wherever it is placed within its float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Midday on day 10 is 9.5 on the elapsed time scale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Gantt chart represents a project that must be completed within 25 days. Given that the project is on time,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determine 3 activities that must be happening at midday on day 10.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determine 1 additional activity that may be happening at midday on day 10.</a:t>
            </a:r>
          </a:p>
        </p:txBody>
      </p:sp>
      <p:sp>
        <p:nvSpPr>
          <p:cNvPr id="6" name="Rectangle 5"/>
          <p:cNvSpPr/>
          <p:nvPr/>
        </p:nvSpPr>
        <p:spPr>
          <a:xfrm rot="5400000">
            <a:off x="2660000" y="3286825"/>
            <a:ext cx="218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00000" y="20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" name="Rectangle 7"/>
          <p:cNvSpPr/>
          <p:nvPr/>
        </p:nvSpPr>
        <p:spPr>
          <a:xfrm rot="5400000">
            <a:off x="2856000" y="3286825"/>
            <a:ext cx="218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96000" y="20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0" name="Rectangle 9"/>
          <p:cNvSpPr/>
          <p:nvPr/>
        </p:nvSpPr>
        <p:spPr>
          <a:xfrm rot="5400000">
            <a:off x="3052000" y="3286825"/>
            <a:ext cx="218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992000" y="20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2" name="Rectangle 11"/>
          <p:cNvSpPr/>
          <p:nvPr/>
        </p:nvSpPr>
        <p:spPr>
          <a:xfrm rot="5400000">
            <a:off x="3248000" y="3286825"/>
            <a:ext cx="218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88000" y="20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4" name="Rectangle 13"/>
          <p:cNvSpPr/>
          <p:nvPr/>
        </p:nvSpPr>
        <p:spPr>
          <a:xfrm rot="5400000">
            <a:off x="3444000" y="3286825"/>
            <a:ext cx="218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384000" y="20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6" name="Rectangle 15"/>
          <p:cNvSpPr/>
          <p:nvPr/>
        </p:nvSpPr>
        <p:spPr>
          <a:xfrm rot="5400000">
            <a:off x="3640000" y="3286825"/>
            <a:ext cx="218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80000" y="20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8" name="Rectangle 17"/>
          <p:cNvSpPr/>
          <p:nvPr/>
        </p:nvSpPr>
        <p:spPr>
          <a:xfrm rot="5400000">
            <a:off x="3836000" y="3286825"/>
            <a:ext cx="218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776000" y="20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20" name="Rectangle 19"/>
          <p:cNvSpPr/>
          <p:nvPr/>
        </p:nvSpPr>
        <p:spPr>
          <a:xfrm rot="5400000">
            <a:off x="4032000" y="3286825"/>
            <a:ext cx="218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972000" y="20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22" name="Rectangle 21"/>
          <p:cNvSpPr/>
          <p:nvPr/>
        </p:nvSpPr>
        <p:spPr>
          <a:xfrm rot="5400000">
            <a:off x="4228000" y="3286825"/>
            <a:ext cx="218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168000" y="20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4" name="Rectangle 23"/>
          <p:cNvSpPr/>
          <p:nvPr/>
        </p:nvSpPr>
        <p:spPr>
          <a:xfrm rot="5400000">
            <a:off x="4424000" y="3286825"/>
            <a:ext cx="218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364000" y="20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26" name="Rectangle 25"/>
          <p:cNvSpPr/>
          <p:nvPr/>
        </p:nvSpPr>
        <p:spPr>
          <a:xfrm rot="5400000">
            <a:off x="4620000" y="3286825"/>
            <a:ext cx="218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560000" y="20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28" name="Rectangle 27"/>
          <p:cNvSpPr/>
          <p:nvPr/>
        </p:nvSpPr>
        <p:spPr>
          <a:xfrm rot="5400000">
            <a:off x="4816000" y="3286825"/>
            <a:ext cx="218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756000" y="20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0" name="Rectangle 29"/>
          <p:cNvSpPr/>
          <p:nvPr/>
        </p:nvSpPr>
        <p:spPr>
          <a:xfrm rot="5400000">
            <a:off x="5012000" y="3286825"/>
            <a:ext cx="218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952000" y="20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32" name="Rectangle 31"/>
          <p:cNvSpPr/>
          <p:nvPr/>
        </p:nvSpPr>
        <p:spPr>
          <a:xfrm rot="5400000">
            <a:off x="5208000" y="3286825"/>
            <a:ext cx="218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148000" y="20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34" name="Rectangle 33"/>
          <p:cNvSpPr/>
          <p:nvPr/>
        </p:nvSpPr>
        <p:spPr>
          <a:xfrm rot="5400000">
            <a:off x="5404000" y="3286825"/>
            <a:ext cx="218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344000" y="20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36" name="Rectangle 35"/>
          <p:cNvSpPr/>
          <p:nvPr/>
        </p:nvSpPr>
        <p:spPr>
          <a:xfrm rot="5400000">
            <a:off x="5600000" y="3286825"/>
            <a:ext cx="218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540000" y="20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38" name="Rectangle 37"/>
          <p:cNvSpPr/>
          <p:nvPr/>
        </p:nvSpPr>
        <p:spPr>
          <a:xfrm rot="5400000">
            <a:off x="5796000" y="3286825"/>
            <a:ext cx="218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736000" y="20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40" name="Rectangle 39"/>
          <p:cNvSpPr/>
          <p:nvPr/>
        </p:nvSpPr>
        <p:spPr>
          <a:xfrm rot="5400000">
            <a:off x="5992000" y="3286825"/>
            <a:ext cx="218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932000" y="20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42" name="Rectangle 41"/>
          <p:cNvSpPr/>
          <p:nvPr/>
        </p:nvSpPr>
        <p:spPr>
          <a:xfrm rot="5400000">
            <a:off x="6188000" y="3286825"/>
            <a:ext cx="218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128000" y="20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44" name="Rectangle 43"/>
          <p:cNvSpPr/>
          <p:nvPr/>
        </p:nvSpPr>
        <p:spPr>
          <a:xfrm rot="5400000">
            <a:off x="6384000" y="3286825"/>
            <a:ext cx="218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324000" y="20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19</a:t>
            </a:r>
          </a:p>
        </p:txBody>
      </p:sp>
      <p:sp>
        <p:nvSpPr>
          <p:cNvPr id="46" name="Rectangle 45"/>
          <p:cNvSpPr/>
          <p:nvPr/>
        </p:nvSpPr>
        <p:spPr>
          <a:xfrm rot="5400000">
            <a:off x="6580000" y="3286825"/>
            <a:ext cx="218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520000" y="20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48" name="Rectangle 47"/>
          <p:cNvSpPr/>
          <p:nvPr/>
        </p:nvSpPr>
        <p:spPr>
          <a:xfrm rot="5400000">
            <a:off x="6776000" y="3286825"/>
            <a:ext cx="218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716000" y="20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50" name="Rectangle 49"/>
          <p:cNvSpPr/>
          <p:nvPr/>
        </p:nvSpPr>
        <p:spPr>
          <a:xfrm rot="5400000">
            <a:off x="6972000" y="3286825"/>
            <a:ext cx="218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912000" y="20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52" name="Rectangle 51"/>
          <p:cNvSpPr/>
          <p:nvPr/>
        </p:nvSpPr>
        <p:spPr>
          <a:xfrm rot="5400000">
            <a:off x="7168000" y="3286825"/>
            <a:ext cx="218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8108000" y="20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23</a:t>
            </a:r>
          </a:p>
        </p:txBody>
      </p:sp>
      <p:sp>
        <p:nvSpPr>
          <p:cNvPr id="54" name="Rectangle 53"/>
          <p:cNvSpPr/>
          <p:nvPr/>
        </p:nvSpPr>
        <p:spPr>
          <a:xfrm rot="5400000">
            <a:off x="7364000" y="3286825"/>
            <a:ext cx="218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8304000" y="20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56" name="Rectangle 55"/>
          <p:cNvSpPr/>
          <p:nvPr/>
        </p:nvSpPr>
        <p:spPr>
          <a:xfrm rot="5400000">
            <a:off x="7560000" y="3286825"/>
            <a:ext cx="218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8500000" y="2000000"/>
            <a:ext cx="30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25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750000" y="4376825"/>
            <a:ext cx="490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3750000" y="2196825"/>
            <a:ext cx="4900000" cy="6350"/>
          </a:xfrm>
          <a:prstGeom prst="rect">
            <a:avLst/>
          </a:prstGeom>
          <a:solidFill>
            <a:srgbClr val="A0A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3750000" y="2300000"/>
            <a:ext cx="1568000" cy="180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1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61" name="Rectangle 60"/>
          <p:cNvSpPr/>
          <p:nvPr/>
        </p:nvSpPr>
        <p:spPr>
          <a:xfrm>
            <a:off x="5318000" y="2300000"/>
            <a:ext cx="1568000" cy="180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1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886000" y="2300000"/>
            <a:ext cx="980000" cy="180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1">
                <a:solidFill>
                  <a:srgbClr val="000000"/>
                </a:solidFill>
                <a:latin typeface="Times New Roman"/>
              </a:rPr>
              <a:t>G</a:t>
            </a:r>
          </a:p>
        </p:txBody>
      </p:sp>
      <p:sp>
        <p:nvSpPr>
          <p:cNvPr id="63" name="Rectangle 62"/>
          <p:cNvSpPr/>
          <p:nvPr/>
        </p:nvSpPr>
        <p:spPr>
          <a:xfrm>
            <a:off x="7866000" y="2300000"/>
            <a:ext cx="784000" cy="180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1">
                <a:solidFill>
                  <a:srgbClr val="000000"/>
                </a:solidFill>
                <a:latin typeface="Times New Roman"/>
              </a:rPr>
              <a:t>J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750000" y="2600000"/>
            <a:ext cx="1176000" cy="180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1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926000" y="2600000"/>
            <a:ext cx="196000" cy="180000"/>
          </a:xfrm>
          <a:prstGeom prst="rect">
            <a:avLst/>
          </a:prstGeom>
          <a:noFill/>
          <a:ln w="12700">
            <a:solidFill>
              <a:srgbClr val="00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4926000" y="2900000"/>
            <a:ext cx="1372000" cy="180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1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298000" y="2900000"/>
            <a:ext cx="588000" cy="180000"/>
          </a:xfrm>
          <a:prstGeom prst="rect">
            <a:avLst/>
          </a:prstGeom>
          <a:noFill/>
          <a:ln w="12700">
            <a:solidFill>
              <a:srgbClr val="00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4926000" y="3200000"/>
            <a:ext cx="2156000" cy="180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1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7082000" y="3200000"/>
            <a:ext cx="196000" cy="180000"/>
          </a:xfrm>
          <a:prstGeom prst="rect">
            <a:avLst/>
          </a:prstGeom>
          <a:noFill/>
          <a:ln w="12700">
            <a:solidFill>
              <a:srgbClr val="00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5318000" y="3500000"/>
            <a:ext cx="1960000" cy="180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1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71" name="Rectangle 70"/>
          <p:cNvSpPr/>
          <p:nvPr/>
        </p:nvSpPr>
        <p:spPr>
          <a:xfrm>
            <a:off x="7278000" y="3500000"/>
            <a:ext cx="980000" cy="180000"/>
          </a:xfrm>
          <a:prstGeom prst="rect">
            <a:avLst/>
          </a:prstGeom>
          <a:noFill/>
          <a:ln w="12700">
            <a:solidFill>
              <a:srgbClr val="00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7278000" y="3800000"/>
            <a:ext cx="588000" cy="180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1">
                <a:solidFill>
                  <a:srgbClr val="000000"/>
                </a:solidFill>
                <a:latin typeface="Times New Roman"/>
              </a:rPr>
              <a:t>H</a:t>
            </a:r>
          </a:p>
        </p:txBody>
      </p:sp>
      <p:sp>
        <p:nvSpPr>
          <p:cNvPr id="73" name="Rectangle 72"/>
          <p:cNvSpPr/>
          <p:nvPr/>
        </p:nvSpPr>
        <p:spPr>
          <a:xfrm>
            <a:off x="7866000" y="3800000"/>
            <a:ext cx="392000" cy="180000"/>
          </a:xfrm>
          <a:prstGeom prst="rect">
            <a:avLst/>
          </a:prstGeom>
          <a:noFill/>
          <a:ln w="12700">
            <a:solidFill>
              <a:srgbClr val="00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7278000" y="4100000"/>
            <a:ext cx="784000" cy="180000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1">
                <a:solidFill>
                  <a:srgbClr val="000000"/>
                </a:solidFill>
                <a:latin typeface="Times New Roman"/>
              </a:rPr>
              <a:t>I</a:t>
            </a:r>
          </a:p>
        </p:txBody>
      </p:sp>
      <p:sp>
        <p:nvSpPr>
          <p:cNvPr id="75" name="Rectangle 74"/>
          <p:cNvSpPr/>
          <p:nvPr/>
        </p:nvSpPr>
        <p:spPr>
          <a:xfrm>
            <a:off x="8062000" y="4100000"/>
            <a:ext cx="588000" cy="180000"/>
          </a:xfrm>
          <a:prstGeom prst="rect">
            <a:avLst/>
          </a:prstGeom>
          <a:noFill/>
          <a:ln w="12700">
            <a:solidFill>
              <a:srgbClr val="00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 rot="5400000">
            <a:off x="4492000" y="3277300"/>
            <a:ext cx="2240000" cy="254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3750000" y="440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  C is critical, so it must be happening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750000" y="4680000"/>
            <a:ext cx="5150000" cy="5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    D (latest start 9) and E (latest start 7) are still happening at 9.5 even if they are delayed as long as possible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750000" y="520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    So C, D and E must be happening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750000" y="5500000"/>
            <a:ext cx="515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b  F may be happening: it has a total float of 5, so its start could be delayed until the start of day 14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78" grpId="0" animBg="1"/>
      <p:bldP spid="79" grpId="0" animBg="1"/>
      <p:bldP spid="8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