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Critical Path Analysis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1 Chapter 8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8E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Float of an Activity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8E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The total float of an activity is the amount of time that its start may be delayed without affecting the duration of the project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total float = latest finish time − duration − earliest start time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Earliest start: early time at the start of the arc. Latest finish: late time at the end of the arc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total float of any critical activity is 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Determine the total float of each activity in this activity network.</a:t>
            </a:r>
          </a:p>
        </p:txBody>
      </p:sp>
      <p:sp>
        <p:nvSpPr>
          <p:cNvPr id="6" name="Rectangle 5"/>
          <p:cNvSpPr/>
          <p:nvPr/>
        </p:nvSpPr>
        <p:spPr>
          <a:xfrm>
            <a:off x="4153225" y="2860905"/>
            <a:ext cx="700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5400000">
            <a:off x="4455725" y="2822930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53225" y="2609892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A(3)</a:t>
            </a:r>
          </a:p>
        </p:txBody>
      </p:sp>
      <p:sp>
        <p:nvSpPr>
          <p:cNvPr id="9" name="Rectangle 8"/>
          <p:cNvSpPr/>
          <p:nvPr/>
        </p:nvSpPr>
        <p:spPr>
          <a:xfrm rot="18444321">
            <a:off x="4805952" y="2221120"/>
            <a:ext cx="127626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Isosceles Triangle 9"/>
          <p:cNvSpPr/>
          <p:nvPr/>
        </p:nvSpPr>
        <p:spPr>
          <a:xfrm rot="2244321">
            <a:off x="5396586" y="2183145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974505" y="2029201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B(6)</a:t>
            </a:r>
          </a:p>
        </p:txBody>
      </p:sp>
      <p:sp>
        <p:nvSpPr>
          <p:cNvPr id="12" name="Rectangle 11"/>
          <p:cNvSpPr/>
          <p:nvPr/>
        </p:nvSpPr>
        <p:spPr>
          <a:xfrm rot="931447">
            <a:off x="5034649" y="3049077"/>
            <a:ext cx="119521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6331447">
            <a:off x="5584758" y="3011102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41967" y="3093647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C(4)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34946" y="1581335"/>
            <a:ext cx="92580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 rot="5400000">
            <a:off x="6450349" y="1543360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147849" y="1330322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D(2)</a:t>
            </a:r>
          </a:p>
        </p:txBody>
      </p:sp>
      <p:sp>
        <p:nvSpPr>
          <p:cNvPr id="18" name="Rectangle 17"/>
          <p:cNvSpPr/>
          <p:nvPr/>
        </p:nvSpPr>
        <p:spPr>
          <a:xfrm rot="2021404">
            <a:off x="6049528" y="1677131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 rot="2021404">
            <a:off x="6133692" y="1733241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 rot="2021404">
            <a:off x="6217856" y="1789350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 rot="2021404">
            <a:off x="6302021" y="1845460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 rot="2021404">
            <a:off x="6386185" y="1901569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 rot="2021404">
            <a:off x="6470349" y="1957679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 rot="2021404">
            <a:off x="6554513" y="2013788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 rot="2021404">
            <a:off x="6638677" y="2069898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 rot="2021404">
            <a:off x="6722842" y="2126007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 rot="2021404">
            <a:off x="6807006" y="2182117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 rot="2021404">
            <a:off x="6891170" y="2238226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Isosceles Triangle 28"/>
          <p:cNvSpPr/>
          <p:nvPr/>
        </p:nvSpPr>
        <p:spPr>
          <a:xfrm rot="7421404">
            <a:off x="6450349" y="1919704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 rot="18588334">
            <a:off x="6256877" y="2785636"/>
            <a:ext cx="85828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Isosceles Triangle 30"/>
          <p:cNvSpPr/>
          <p:nvPr/>
        </p:nvSpPr>
        <p:spPr>
          <a:xfrm rot="2388334">
            <a:off x="6638521" y="2747661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220375" y="2588789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E(1)</a:t>
            </a:r>
          </a:p>
        </p:txBody>
      </p:sp>
      <p:sp>
        <p:nvSpPr>
          <p:cNvPr id="33" name="Rectangle 32"/>
          <p:cNvSpPr/>
          <p:nvPr/>
        </p:nvSpPr>
        <p:spPr>
          <a:xfrm rot="21172499">
            <a:off x="6405051" y="3124345"/>
            <a:ext cx="1615702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Isosceles Triangle 33"/>
          <p:cNvSpPr/>
          <p:nvPr/>
        </p:nvSpPr>
        <p:spPr>
          <a:xfrm rot="4972499">
            <a:off x="7165403" y="3086370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881575" y="3173246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F(4)</a:t>
            </a:r>
          </a:p>
        </p:txBody>
      </p:sp>
      <p:sp>
        <p:nvSpPr>
          <p:cNvPr id="36" name="Rectangle 35"/>
          <p:cNvSpPr/>
          <p:nvPr/>
        </p:nvSpPr>
        <p:spPr>
          <a:xfrm rot="3216939">
            <a:off x="6872339" y="2296388"/>
            <a:ext cx="1433814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Isosceles Triangle 36"/>
          <p:cNvSpPr/>
          <p:nvPr/>
        </p:nvSpPr>
        <p:spPr>
          <a:xfrm rot="8616939">
            <a:off x="7541747" y="2258413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390736" y="2084290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G(5)</a:t>
            </a:r>
          </a:p>
        </p:txBody>
      </p:sp>
      <p:sp>
        <p:nvSpPr>
          <p:cNvPr id="39" name="Rectangle 38"/>
          <p:cNvSpPr/>
          <p:nvPr/>
        </p:nvSpPr>
        <p:spPr>
          <a:xfrm rot="1964114">
            <a:off x="7083684" y="2672733"/>
            <a:ext cx="101112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Isosceles Triangle 39"/>
          <p:cNvSpPr/>
          <p:nvPr/>
        </p:nvSpPr>
        <p:spPr>
          <a:xfrm rot="7364114">
            <a:off x="7541747" y="2634758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137491" y="2730544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H(4)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950000" y="2667204"/>
            <a:ext cx="203225" cy="2032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950000" y="2870430"/>
            <a:ext cx="203225" cy="2032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853225" y="2667204"/>
            <a:ext cx="203225" cy="2032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853225" y="2870430"/>
            <a:ext cx="203225" cy="2032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831720" y="1387634"/>
            <a:ext cx="203225" cy="2032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831720" y="1590860"/>
            <a:ext cx="203225" cy="2032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960752" y="1387634"/>
            <a:ext cx="203225" cy="2032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960752" y="1590860"/>
            <a:ext cx="203225" cy="2032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960752" y="2140322"/>
            <a:ext cx="203225" cy="2032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960752" y="2343548"/>
            <a:ext cx="203225" cy="2032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208064" y="3043548"/>
            <a:ext cx="203225" cy="2032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208064" y="3246774"/>
            <a:ext cx="203225" cy="2032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54" name="Rectangle 53"/>
          <p:cNvSpPr/>
          <p:nvPr/>
        </p:nvSpPr>
        <p:spPr>
          <a:xfrm>
            <a:off x="8014516" y="2817741"/>
            <a:ext cx="203225" cy="2032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014516" y="3020967"/>
            <a:ext cx="203225" cy="2032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56" name="Rectangle 55"/>
          <p:cNvSpPr/>
          <p:nvPr/>
        </p:nvSpPr>
        <p:spPr>
          <a:xfrm>
            <a:off x="4050000" y="3650000"/>
            <a:ext cx="700000" cy="25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Activity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750000" y="3650000"/>
            <a:ext cx="2100000" cy="25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LF − duration − ES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850000" y="3650000"/>
            <a:ext cx="900000" cy="25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Total float</a:t>
            </a:r>
          </a:p>
        </p:txBody>
      </p:sp>
      <p:sp>
        <p:nvSpPr>
          <p:cNvPr id="59" name="Rectangle 58"/>
          <p:cNvSpPr/>
          <p:nvPr/>
        </p:nvSpPr>
        <p:spPr>
          <a:xfrm>
            <a:off x="4050000" y="3905000"/>
            <a:ext cx="700000" cy="25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750000" y="3905000"/>
            <a:ext cx="2100000" cy="25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3 − 3 − 0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850000" y="3905000"/>
            <a:ext cx="900000" cy="25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050000" y="4160000"/>
            <a:ext cx="700000" cy="25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750000" y="4160000"/>
            <a:ext cx="2100000" cy="25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9 − 6 − 3</a:t>
            </a:r>
          </a:p>
        </p:txBody>
      </p:sp>
      <p:sp>
        <p:nvSpPr>
          <p:cNvPr id="64" name="Rectangle 63"/>
          <p:cNvSpPr/>
          <p:nvPr/>
        </p:nvSpPr>
        <p:spPr>
          <a:xfrm>
            <a:off x="6850000" y="4160000"/>
            <a:ext cx="900000" cy="25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050000" y="4415000"/>
            <a:ext cx="700000" cy="25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C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750000" y="4415000"/>
            <a:ext cx="2100000" cy="25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11 − 4 − 3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850000" y="4415000"/>
            <a:ext cx="900000" cy="25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68" name="Rectangle 67"/>
          <p:cNvSpPr/>
          <p:nvPr/>
        </p:nvSpPr>
        <p:spPr>
          <a:xfrm>
            <a:off x="4050000" y="4670000"/>
            <a:ext cx="700000" cy="25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750000" y="4670000"/>
            <a:ext cx="2100000" cy="25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11 − 2 − 9</a:t>
            </a:r>
          </a:p>
        </p:txBody>
      </p:sp>
      <p:sp>
        <p:nvSpPr>
          <p:cNvPr id="70" name="Rectangle 69"/>
          <p:cNvSpPr/>
          <p:nvPr/>
        </p:nvSpPr>
        <p:spPr>
          <a:xfrm>
            <a:off x="6850000" y="4670000"/>
            <a:ext cx="900000" cy="25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1" name="Rectangle 70"/>
          <p:cNvSpPr/>
          <p:nvPr/>
        </p:nvSpPr>
        <p:spPr>
          <a:xfrm>
            <a:off x="4050000" y="4925000"/>
            <a:ext cx="700000" cy="25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E</a:t>
            </a:r>
          </a:p>
        </p:txBody>
      </p:sp>
      <p:sp>
        <p:nvSpPr>
          <p:cNvPr id="72" name="Rectangle 71"/>
          <p:cNvSpPr/>
          <p:nvPr/>
        </p:nvSpPr>
        <p:spPr>
          <a:xfrm>
            <a:off x="4750000" y="4925000"/>
            <a:ext cx="2100000" cy="25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12 − 1 − 7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850000" y="4925000"/>
            <a:ext cx="900000" cy="25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74" name="Rectangle 73"/>
          <p:cNvSpPr/>
          <p:nvPr/>
        </p:nvSpPr>
        <p:spPr>
          <a:xfrm>
            <a:off x="4050000" y="5180000"/>
            <a:ext cx="700000" cy="25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F</a:t>
            </a:r>
          </a:p>
        </p:txBody>
      </p:sp>
      <p:sp>
        <p:nvSpPr>
          <p:cNvPr id="75" name="Rectangle 74"/>
          <p:cNvSpPr/>
          <p:nvPr/>
        </p:nvSpPr>
        <p:spPr>
          <a:xfrm>
            <a:off x="4750000" y="5180000"/>
            <a:ext cx="2100000" cy="25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16 − 4 − 7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850000" y="5180000"/>
            <a:ext cx="900000" cy="25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5</a:t>
            </a:r>
          </a:p>
        </p:txBody>
      </p:sp>
      <p:sp>
        <p:nvSpPr>
          <p:cNvPr id="77" name="Rectangle 76"/>
          <p:cNvSpPr/>
          <p:nvPr/>
        </p:nvSpPr>
        <p:spPr>
          <a:xfrm>
            <a:off x="4050000" y="5435000"/>
            <a:ext cx="700000" cy="25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G</a:t>
            </a:r>
          </a:p>
        </p:txBody>
      </p:sp>
      <p:sp>
        <p:nvSpPr>
          <p:cNvPr id="78" name="Rectangle 77"/>
          <p:cNvSpPr/>
          <p:nvPr/>
        </p:nvSpPr>
        <p:spPr>
          <a:xfrm>
            <a:off x="4750000" y="5435000"/>
            <a:ext cx="2100000" cy="25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16 − 5 − 11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850000" y="5435000"/>
            <a:ext cx="900000" cy="25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0" name="Rectangle 79"/>
          <p:cNvSpPr/>
          <p:nvPr/>
        </p:nvSpPr>
        <p:spPr>
          <a:xfrm>
            <a:off x="4050000" y="5690000"/>
            <a:ext cx="700000" cy="25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H</a:t>
            </a:r>
          </a:p>
        </p:txBody>
      </p:sp>
      <p:sp>
        <p:nvSpPr>
          <p:cNvPr id="81" name="Rectangle 80"/>
          <p:cNvSpPr/>
          <p:nvPr/>
        </p:nvSpPr>
        <p:spPr>
          <a:xfrm>
            <a:off x="4750000" y="5690000"/>
            <a:ext cx="2100000" cy="25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16 − 4 − 9</a:t>
            </a:r>
          </a:p>
        </p:txBody>
      </p:sp>
      <p:sp>
        <p:nvSpPr>
          <p:cNvPr id="82" name="Rectangle 81"/>
          <p:cNvSpPr/>
          <p:nvPr/>
        </p:nvSpPr>
        <p:spPr>
          <a:xfrm>
            <a:off x="6850000" y="5690000"/>
            <a:ext cx="900000" cy="25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3</a:t>
            </a:r>
          </a:p>
        </p:txBody>
      </p:sp>
      <p:sp>
        <p:nvSpPr>
          <p:cNvPr id="83" name="Right Brace 82"/>
          <p:cNvSpPr/>
          <p:nvPr/>
        </p:nvSpPr>
        <p:spPr>
          <a:xfrm>
            <a:off x="7780000" y="3905000"/>
            <a:ext cx="90000" cy="204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7890000" y="4745000"/>
            <a:ext cx="10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A, B, D and G are critical, so their float is 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