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Critical Path Analysis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8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8D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Critical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An activity is critical if any increase in its duration results in a corresponding increase in the duration of the whole project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path from the source to the sink which entirely follows critical activities is a critical path. It is the longest path in the network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At each event on a critical path the early event time equals the late event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an activity network with early and late event times shown at the nodes. Identify the critical activities.</a:t>
            </a:r>
          </a:p>
        </p:txBody>
      </p:sp>
      <p:sp>
        <p:nvSpPr>
          <p:cNvPr id="6" name="Rectangle 5"/>
          <p:cNvSpPr/>
          <p:nvPr/>
        </p:nvSpPr>
        <p:spPr>
          <a:xfrm rot="18588334">
            <a:off x="3805944" y="3210491"/>
            <a:ext cx="98367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388334">
            <a:off x="4250280" y="3172516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15239" y="299956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A(6)</a:t>
            </a:r>
          </a:p>
        </p:txBody>
      </p:sp>
      <p:sp>
        <p:nvSpPr>
          <p:cNvPr id="9" name="Rectangle 8"/>
          <p:cNvSpPr/>
          <p:nvPr/>
        </p:nvSpPr>
        <p:spPr>
          <a:xfrm rot="1391915">
            <a:off x="3940039" y="3986873"/>
            <a:ext cx="106054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6791915">
            <a:off x="4422809" y="394889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52347" y="404497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B(3)</a:t>
            </a:r>
          </a:p>
        </p:txBody>
      </p:sp>
      <p:sp>
        <p:nvSpPr>
          <p:cNvPr id="12" name="Rectangle 11"/>
          <p:cNvSpPr/>
          <p:nvPr/>
        </p:nvSpPr>
        <p:spPr>
          <a:xfrm rot="19080767">
            <a:off x="4736818" y="2304712"/>
            <a:ext cx="84721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2880767">
            <a:off x="5112927" y="226673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95011" y="207599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C(8)</a:t>
            </a:r>
          </a:p>
        </p:txBody>
      </p:sp>
      <p:sp>
        <p:nvSpPr>
          <p:cNvPr id="15" name="Rectangle 14"/>
          <p:cNvSpPr/>
          <p:nvPr/>
        </p:nvSpPr>
        <p:spPr>
          <a:xfrm rot="1308085">
            <a:off x="4821306" y="2865433"/>
            <a:ext cx="67824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6708085">
            <a:off x="5112927" y="282745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46351" y="292514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D(7)</a:t>
            </a:r>
          </a:p>
        </p:txBody>
      </p:sp>
      <p:sp>
        <p:nvSpPr>
          <p:cNvPr id="18" name="Rectangle 17"/>
          <p:cNvSpPr/>
          <p:nvPr/>
        </p:nvSpPr>
        <p:spPr>
          <a:xfrm rot="17591915">
            <a:off x="5166354" y="3966385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17591915">
            <a:off x="5206098" y="3873651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7591915">
            <a:off x="5245841" y="3780916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17591915">
            <a:off x="5285584" y="3688182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17591915">
            <a:off x="5325328" y="359544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17591915">
            <a:off x="5365071" y="3502713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7591915">
            <a:off x="5404814" y="3409978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17591915">
            <a:off x="5444558" y="3317244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1391915">
            <a:off x="5285456" y="360384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90619" y="4245667"/>
            <a:ext cx="157864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5400000">
            <a:off x="5932441" y="4207692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629941" y="4317721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E(4)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08207" y="1916521"/>
            <a:ext cx="97479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5400000">
            <a:off x="6148103" y="1878546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845603" y="164351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F(5)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708207" y="3037962"/>
            <a:ext cx="13198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5400000">
            <a:off x="6320632" y="299998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018132" y="311001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G(9)</a:t>
            </a:r>
          </a:p>
        </p:txBody>
      </p:sp>
      <p:sp>
        <p:nvSpPr>
          <p:cNvPr id="36" name="Rectangle 35"/>
          <p:cNvSpPr/>
          <p:nvPr/>
        </p:nvSpPr>
        <p:spPr>
          <a:xfrm rot="16925685">
            <a:off x="6635758" y="3641815"/>
            <a:ext cx="75871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725685">
            <a:off x="6967617" y="360384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01296" y="3591949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H(8)</a:t>
            </a:r>
          </a:p>
        </p:txBody>
      </p:sp>
      <p:sp>
        <p:nvSpPr>
          <p:cNvPr id="39" name="Rectangle 38"/>
          <p:cNvSpPr/>
          <p:nvPr/>
        </p:nvSpPr>
        <p:spPr>
          <a:xfrm rot="4373836">
            <a:off x="6629012" y="2477242"/>
            <a:ext cx="68594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9773836">
            <a:off x="6924484" y="243926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91125" y="244780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J(2)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915912" y="1916521"/>
            <a:ext cx="13198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5400000">
            <a:off x="7528337" y="1878546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225837" y="164351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I(8)</a:t>
            </a:r>
          </a:p>
        </p:txBody>
      </p:sp>
      <p:sp>
        <p:nvSpPr>
          <p:cNvPr id="45" name="Rectangle 44"/>
          <p:cNvSpPr/>
          <p:nvPr/>
        </p:nvSpPr>
        <p:spPr>
          <a:xfrm rot="4137749">
            <a:off x="8216665" y="2477242"/>
            <a:ext cx="70243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9537749">
            <a:off x="8520381" y="243926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16594" y="2454185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K(1)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260971" y="3037962"/>
            <a:ext cx="140611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5400000">
            <a:off x="7916528" y="299998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14028" y="311001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L(7)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750000" y="3504690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750000" y="3737604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612646" y="2469514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4" name="Rectangle 53"/>
          <p:cNvSpPr/>
          <p:nvPr/>
        </p:nvSpPr>
        <p:spPr>
          <a:xfrm>
            <a:off x="4612646" y="2702428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475293" y="1693132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475293" y="1926046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75293" y="2814572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475293" y="3047487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957705" y="4022278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57705" y="4255192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682998" y="1693132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682998" y="1926046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028056" y="2814572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28056" y="3047487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769262" y="4022278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769262" y="4255192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235762" y="1693132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235762" y="1926046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667085" y="2814572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667085" y="3047487"/>
            <a:ext cx="232914" cy="23291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900" i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71" name="Rectangle 70"/>
          <p:cNvSpPr/>
          <p:nvPr/>
        </p:nvSpPr>
        <p:spPr>
          <a:xfrm rot="18588334">
            <a:off x="3805944" y="3200966"/>
            <a:ext cx="983672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Isosceles Triangle 71"/>
          <p:cNvSpPr/>
          <p:nvPr/>
        </p:nvSpPr>
        <p:spPr>
          <a:xfrm rot="2388334">
            <a:off x="4250280" y="3172516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3750000" y="4750000"/>
            <a:ext cx="515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Critical events have early time = late time: 0, 6, 13, 22, 29</a:t>
            </a:r>
          </a:p>
        </p:txBody>
      </p:sp>
      <p:sp>
        <p:nvSpPr>
          <p:cNvPr id="74" name="Rectangle 73"/>
          <p:cNvSpPr/>
          <p:nvPr/>
        </p:nvSpPr>
        <p:spPr>
          <a:xfrm rot="1308085">
            <a:off x="4821306" y="2855908"/>
            <a:ext cx="678242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Isosceles Triangle 74"/>
          <p:cNvSpPr/>
          <p:nvPr/>
        </p:nvSpPr>
        <p:spPr>
          <a:xfrm rot="6708085">
            <a:off x="5112927" y="2827458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5708207" y="3028437"/>
            <a:ext cx="1319849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Isosceles Triangle 76"/>
          <p:cNvSpPr/>
          <p:nvPr/>
        </p:nvSpPr>
        <p:spPr>
          <a:xfrm rot="5400000">
            <a:off x="6320632" y="2999987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260971" y="3028437"/>
            <a:ext cx="1406113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Isosceles Triangle 78"/>
          <p:cNvSpPr/>
          <p:nvPr/>
        </p:nvSpPr>
        <p:spPr>
          <a:xfrm rot="5400000">
            <a:off x="7916528" y="2999987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3750000" y="50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critical activities are A, D, G and L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750000" y="53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Check: 6 + 7 + 9 + 7 = 29, the time at the sink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Critical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An activity connecting two critical events isn’t necessarily a critical activity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 each one: early time at start + duration must equal the late time at the 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Part of an activity network is shown below including the early and late event times given in hours. Which are the critical activities?</a:t>
            </a:r>
          </a:p>
        </p:txBody>
      </p:sp>
      <p:sp>
        <p:nvSpPr>
          <p:cNvPr id="6" name="Rectangle 5"/>
          <p:cNvSpPr/>
          <p:nvPr/>
        </p:nvSpPr>
        <p:spPr>
          <a:xfrm>
            <a:off x="4312921" y="2202085"/>
            <a:ext cx="207415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5302500" y="2164110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00000" y="1906853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F(8)</a:t>
            </a:r>
          </a:p>
        </p:txBody>
      </p:sp>
      <p:sp>
        <p:nvSpPr>
          <p:cNvPr id="9" name="Rectangle 8"/>
          <p:cNvSpPr/>
          <p:nvPr/>
        </p:nvSpPr>
        <p:spPr>
          <a:xfrm rot="3286944">
            <a:off x="3980534" y="3029800"/>
            <a:ext cx="157039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8686944">
            <a:off x="4718230" y="299182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77065" y="3097795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E(5)</a:t>
            </a:r>
          </a:p>
        </p:txBody>
      </p:sp>
      <p:sp>
        <p:nvSpPr>
          <p:cNvPr id="12" name="Rectangle 11"/>
          <p:cNvSpPr/>
          <p:nvPr/>
        </p:nvSpPr>
        <p:spPr>
          <a:xfrm rot="18313056">
            <a:off x="5149074" y="3029800"/>
            <a:ext cx="157039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2113056">
            <a:off x="5886769" y="299182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2934" y="3097795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1" b="0">
                <a:solidFill>
                  <a:srgbClr val="000000"/>
                </a:solidFill>
                <a:latin typeface="Times New Roman"/>
              </a:rPr>
              <a:t>G(6)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50000" y="1948689"/>
            <a:ext cx="262921" cy="2629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050000" y="2211610"/>
            <a:ext cx="262921" cy="2629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87078" y="1948689"/>
            <a:ext cx="262921" cy="2629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87078" y="2211610"/>
            <a:ext cx="262921" cy="2629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18539" y="3604119"/>
            <a:ext cx="262921" cy="2629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18539" y="3867041"/>
            <a:ext cx="262921" cy="2629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10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50000" y="2000000"/>
            <a:ext cx="1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7 + 5 = 12 (critical)</a:t>
            </a:r>
          </a:p>
        </p:txBody>
      </p:sp>
      <p:sp>
        <p:nvSpPr>
          <p:cNvPr id="22" name="Rectangle 21"/>
          <p:cNvSpPr/>
          <p:nvPr/>
        </p:nvSpPr>
        <p:spPr>
          <a:xfrm rot="3286944">
            <a:off x="3980534" y="3020275"/>
            <a:ext cx="157039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8686944">
            <a:off x="4718230" y="2991825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950000" y="2350000"/>
            <a:ext cx="1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12 + 6 = 18 (critical)</a:t>
            </a:r>
          </a:p>
        </p:txBody>
      </p:sp>
      <p:sp>
        <p:nvSpPr>
          <p:cNvPr id="25" name="Rectangle 24"/>
          <p:cNvSpPr/>
          <p:nvPr/>
        </p:nvSpPr>
        <p:spPr>
          <a:xfrm rot="18313056">
            <a:off x="5149074" y="3020275"/>
            <a:ext cx="157039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Isosceles Triangle 25"/>
          <p:cNvSpPr/>
          <p:nvPr/>
        </p:nvSpPr>
        <p:spPr>
          <a:xfrm rot="2113056">
            <a:off x="5886769" y="2991825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50000" y="2700000"/>
            <a:ext cx="19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7 + 8 = 15 ≠ 18 (not critical)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50000" y="4500000"/>
            <a:ext cx="515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critical activities are E and G.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F is not critical even though it joins two critical events: its duration could increase by up to 3 hours without affecting the total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Critical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8D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project can have more than one critical path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total time is the same on each one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the exam you may need to find all of the critical paths and identify all the critical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Find the critical paths in this activity network and identify the critical activities.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995238" y="3425219"/>
            <a:ext cx="84470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400000">
            <a:off x="4370092" y="3387244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067592" y="3143086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A(4)</a:t>
            </a:r>
          </a:p>
        </p:txBody>
      </p:sp>
      <p:sp>
        <p:nvSpPr>
          <p:cNvPr id="9" name="Rectangle 8"/>
          <p:cNvSpPr/>
          <p:nvPr/>
        </p:nvSpPr>
        <p:spPr>
          <a:xfrm rot="18444321">
            <a:off x="4782900" y="2653173"/>
            <a:ext cx="154010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2244321">
            <a:off x="5505454" y="2615198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58652" y="244235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B(5)</a:t>
            </a:r>
          </a:p>
        </p:txBody>
      </p:sp>
      <p:sp>
        <p:nvSpPr>
          <p:cNvPr id="12" name="Rectangle 11"/>
          <p:cNvSpPr/>
          <p:nvPr/>
        </p:nvSpPr>
        <p:spPr>
          <a:xfrm rot="931447">
            <a:off x="5058876" y="3652291"/>
            <a:ext cx="14423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6331447">
            <a:off x="5732526" y="3614316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81406" y="3726847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C(3)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65961" y="1881127"/>
            <a:ext cx="111719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6777059" y="1843152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4559" y="1598994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D(3)</a:t>
            </a:r>
          </a:p>
        </p:txBody>
      </p:sp>
      <p:sp>
        <p:nvSpPr>
          <p:cNvPr id="18" name="Rectangle 17"/>
          <p:cNvSpPr/>
          <p:nvPr/>
        </p:nvSpPr>
        <p:spPr>
          <a:xfrm rot="2021404">
            <a:off x="6281430" y="1991519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2021404">
            <a:off x="6367368" y="2048811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2021404">
            <a:off x="6453306" y="2106103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2021404">
            <a:off x="6539244" y="2163395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2021404">
            <a:off x="6625182" y="2220687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2021404">
            <a:off x="6711120" y="227798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2021404">
            <a:off x="6797059" y="2335272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2021404">
            <a:off x="6882997" y="2392564"/>
            <a:ext cx="549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2021404">
            <a:off x="6968935" y="2449856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 rot="2021404">
            <a:off x="7054873" y="2507148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2021404">
            <a:off x="7140811" y="2564440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2021404">
            <a:off x="7226749" y="2621732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2021404">
            <a:off x="7312687" y="2679024"/>
            <a:ext cx="550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7421404">
            <a:off x="6777059" y="229729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18588334">
            <a:off x="6533771" y="3334390"/>
            <a:ext cx="103571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2388334">
            <a:off x="7004131" y="329641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562077" y="311762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E(1)</a:t>
            </a:r>
          </a:p>
        </p:txBody>
      </p:sp>
      <p:sp>
        <p:nvSpPr>
          <p:cNvPr id="35" name="Rectangle 34"/>
          <p:cNvSpPr/>
          <p:nvPr/>
        </p:nvSpPr>
        <p:spPr>
          <a:xfrm rot="21172499">
            <a:off x="6712577" y="3743120"/>
            <a:ext cx="194971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4972499">
            <a:off x="7639933" y="3705145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59965" y="382290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F(4)</a:t>
            </a:r>
          </a:p>
        </p:txBody>
      </p:sp>
      <p:sp>
        <p:nvSpPr>
          <p:cNvPr id="38" name="Rectangle 37"/>
          <p:cNvSpPr/>
          <p:nvPr/>
        </p:nvSpPr>
        <p:spPr>
          <a:xfrm rot="3216939">
            <a:off x="7276466" y="2744002"/>
            <a:ext cx="173022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Isosceles Triangle 38"/>
          <p:cNvSpPr/>
          <p:nvPr/>
        </p:nvSpPr>
        <p:spPr>
          <a:xfrm rot="8616939">
            <a:off x="8094078" y="2706027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974384" y="2508828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G(2)</a:t>
            </a:r>
          </a:p>
        </p:txBody>
      </p:sp>
      <p:sp>
        <p:nvSpPr>
          <p:cNvPr id="41" name="Rectangle 40"/>
          <p:cNvSpPr/>
          <p:nvPr/>
        </p:nvSpPr>
        <p:spPr>
          <a:xfrm rot="1964114">
            <a:off x="7531501" y="3198146"/>
            <a:ext cx="122015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Isosceles Triangle 41"/>
          <p:cNvSpPr/>
          <p:nvPr/>
        </p:nvSpPr>
        <p:spPr>
          <a:xfrm rot="7364114">
            <a:off x="8094078" y="3160171"/>
            <a:ext cx="95000" cy="9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668787" y="3288680"/>
            <a:ext cx="7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H(5)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750000" y="3189506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750000" y="3434744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839947" y="3189506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839947" y="3434744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020723" y="1645414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020723" y="1890652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383156" y="1645414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383156" y="1890652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383156" y="2553703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53" name="Rectangle 52"/>
          <p:cNvSpPr/>
          <p:nvPr/>
        </p:nvSpPr>
        <p:spPr>
          <a:xfrm>
            <a:off x="7383156" y="2798941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474867" y="3643650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474867" y="3888888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654761" y="3371164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654761" y="3616402"/>
            <a:ext cx="245238" cy="245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>
            <a:noAutofit/>
          </a:bodyPr>
          <a:lstStyle/>
          <a:p>
            <a:pPr algn="ctr"/>
            <a:r>
              <a:rPr sz="100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995238" y="3415694"/>
            <a:ext cx="844708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Isosceles Triangle 58"/>
          <p:cNvSpPr/>
          <p:nvPr/>
        </p:nvSpPr>
        <p:spPr>
          <a:xfrm rot="5400000">
            <a:off x="4370092" y="3387244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 rot="18444321">
            <a:off x="4782900" y="2643648"/>
            <a:ext cx="1540106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Isosceles Triangle 60"/>
          <p:cNvSpPr/>
          <p:nvPr/>
        </p:nvSpPr>
        <p:spPr>
          <a:xfrm rot="2244321">
            <a:off x="5505454" y="2615198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6265961" y="1871602"/>
            <a:ext cx="1117195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Isosceles Triangle 62"/>
          <p:cNvSpPr/>
          <p:nvPr/>
        </p:nvSpPr>
        <p:spPr>
          <a:xfrm rot="5400000">
            <a:off x="6777059" y="1843152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 rot="3216939">
            <a:off x="7276466" y="2734477"/>
            <a:ext cx="1730223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Isosceles Triangle 64"/>
          <p:cNvSpPr/>
          <p:nvPr/>
        </p:nvSpPr>
        <p:spPr>
          <a:xfrm rot="8616939">
            <a:off x="8094078" y="2706027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750000" y="44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Path 1: A B D G   (4 + 5 + 3 + 2 = 14)</a:t>
            </a:r>
          </a:p>
        </p:txBody>
      </p:sp>
      <p:sp>
        <p:nvSpPr>
          <p:cNvPr id="67" name="Rectangle 66"/>
          <p:cNvSpPr/>
          <p:nvPr/>
        </p:nvSpPr>
        <p:spPr>
          <a:xfrm rot="2021404">
            <a:off x="6281430" y="1981994"/>
            <a:ext cx="54999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 rot="2021404">
            <a:off x="6367368" y="2039286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 rot="2021404">
            <a:off x="6453306" y="2096578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 rot="2021404">
            <a:off x="6539244" y="2153870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 rot="2021404">
            <a:off x="6625182" y="2211162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 rot="2021404">
            <a:off x="6711120" y="2268455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 rot="2021404">
            <a:off x="6797059" y="2325747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 rot="2021404">
            <a:off x="6882997" y="2383039"/>
            <a:ext cx="54999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 rot="2021404">
            <a:off x="6968935" y="2440331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 rot="2021404">
            <a:off x="7054873" y="2497623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 rot="2021404">
            <a:off x="7140811" y="2554915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 rot="2021404">
            <a:off x="7226749" y="2612207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 rot="2021404">
            <a:off x="7312687" y="2669499"/>
            <a:ext cx="55000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Isosceles Triangle 79"/>
          <p:cNvSpPr/>
          <p:nvPr/>
        </p:nvSpPr>
        <p:spPr>
          <a:xfrm rot="7421404">
            <a:off x="6777059" y="2297297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 rot="1964114">
            <a:off x="7531501" y="3188621"/>
            <a:ext cx="1220153" cy="381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Isosceles Triangle 81"/>
          <p:cNvSpPr/>
          <p:nvPr/>
        </p:nvSpPr>
        <p:spPr>
          <a:xfrm rot="7364114">
            <a:off x="8094078" y="3160171"/>
            <a:ext cx="95000" cy="95000"/>
          </a:xfrm>
          <a:prstGeom prst="triangle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3750000" y="47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Path 2: A B (dummy) H   (4 + 5 + 0 + 5 = 14)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750000" y="51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 is not critical: 4 + 3 = 7 but the late time is 8</a:t>
            </a:r>
          </a:p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critical activities are A, B, D, G and 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81" grpId="0" animBg="1"/>
      <p:bldP spid="82" grpId="0" animBg="1"/>
      <p:bldP spid="83" grpId="0" animBg="1"/>
      <p:bldP spid="8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