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Critical Path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8C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Early and Late Event Times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length of time an activity takes is its duration, written in brackets on the arc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early event time is the earliest time of arrival at the event allowing for the completion of all preceding activities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Early times are found with a forward pass: start at 0 at the source and work towards the sink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several arcs arrive at an event, take the largest total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activity durations are in hours. Find the early event time at each event (top box: early time, bottom box: late time).</a:t>
            </a:r>
          </a:p>
        </p:txBody>
      </p:sp>
      <p:sp>
        <p:nvSpPr>
          <p:cNvPr id="6" name="Rectangle 5"/>
          <p:cNvSpPr/>
          <p:nvPr/>
        </p:nvSpPr>
        <p:spPr>
          <a:xfrm rot="19467739">
            <a:off x="4067551" y="3169583"/>
            <a:ext cx="116044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267739">
            <a:off x="4600271" y="313160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200628" y="293310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A(2)</a:t>
            </a:r>
          </a:p>
        </p:txBody>
      </p:sp>
      <p:sp>
        <p:nvSpPr>
          <p:cNvPr id="9" name="Rectangle 8"/>
          <p:cNvSpPr/>
          <p:nvPr/>
        </p:nvSpPr>
        <p:spPr>
          <a:xfrm rot="1743276">
            <a:off x="4083597" y="4005238"/>
            <a:ext cx="146261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7143276">
            <a:off x="4767402" y="3967263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3736" y="405086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B(7)</a:t>
            </a:r>
          </a:p>
        </p:txBody>
      </p:sp>
      <p:sp>
        <p:nvSpPr>
          <p:cNvPr id="12" name="Rectangle 11"/>
          <p:cNvSpPr/>
          <p:nvPr/>
        </p:nvSpPr>
        <p:spPr>
          <a:xfrm rot="19679677">
            <a:off x="5245933" y="2333929"/>
            <a:ext cx="131064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479677">
            <a:off x="5853753" y="2295954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62674" y="209172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C(4)</a:t>
            </a:r>
          </a:p>
        </p:txBody>
      </p:sp>
      <p:sp>
        <p:nvSpPr>
          <p:cNvPr id="15" name="Rectangle 14"/>
          <p:cNvSpPr/>
          <p:nvPr/>
        </p:nvSpPr>
        <p:spPr>
          <a:xfrm rot="1520771">
            <a:off x="5272999" y="3127800"/>
            <a:ext cx="150720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6920771">
            <a:off x="5979101" y="308982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48148" y="287628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D(3)</a:t>
            </a:r>
          </a:p>
        </p:txBody>
      </p:sp>
      <p:sp>
        <p:nvSpPr>
          <p:cNvPr id="18" name="Rectangle 17"/>
          <p:cNvSpPr/>
          <p:nvPr/>
        </p:nvSpPr>
        <p:spPr>
          <a:xfrm rot="3378596">
            <a:off x="6102311" y="3169583"/>
            <a:ext cx="260624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8778596">
            <a:off x="7357931" y="313160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81605" y="318499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E(2)</a:t>
            </a:r>
          </a:p>
        </p:txBody>
      </p:sp>
      <p:sp>
        <p:nvSpPr>
          <p:cNvPr id="21" name="Rectangle 20"/>
          <p:cNvSpPr/>
          <p:nvPr/>
        </p:nvSpPr>
        <p:spPr>
          <a:xfrm rot="1974315">
            <a:off x="6819114" y="3963455"/>
            <a:ext cx="142333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7374315">
            <a:off x="7483279" y="392548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089985" y="400329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F(4)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79805" y="4423065"/>
            <a:ext cx="244846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5400000">
            <a:off x="6856538" y="438509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54038" y="448972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G(1)</a:t>
            </a:r>
          </a:p>
        </p:txBody>
      </p:sp>
      <p:sp>
        <p:nvSpPr>
          <p:cNvPr id="27" name="Rectangle 26"/>
          <p:cNvSpPr/>
          <p:nvPr/>
        </p:nvSpPr>
        <p:spPr>
          <a:xfrm rot="19424770">
            <a:off x="5691837" y="4311344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9424770">
            <a:off x="5770903" y="4253363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19424770">
            <a:off x="5849969" y="4195381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9424770">
            <a:off x="5929035" y="413740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19424770">
            <a:off x="6008101" y="4079418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19424770">
            <a:off x="6087166" y="402143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19424770">
            <a:off x="6166232" y="3963455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9424770">
            <a:off x="6245298" y="3905473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19424770">
            <a:off x="6324364" y="3847492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19424770">
            <a:off x="6403429" y="378951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19424770">
            <a:off x="6482495" y="3731529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19424770">
            <a:off x="6561561" y="367354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 rot="19424770">
            <a:off x="6640627" y="3615566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3224770">
            <a:off x="6146232" y="392548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551253" y="376270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Dummy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950000" y="3371309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3950000" y="3596935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119916" y="2535654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119916" y="2761281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456963" y="1700000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6456963" y="1925626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707660" y="3287743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707660" y="3513370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454178" y="4206963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454178" y="4432590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128272" y="4206963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128272" y="4432590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950000" y="3371309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119916" y="2535654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50000" y="480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Node after A: 0 + 2 = 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454178" y="4206963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750000" y="506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Node after B: 0 + 7 = 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56963" y="1700000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750000" y="532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Node after C: 2 + 4 = 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707660" y="3287743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750000" y="558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Largest of 2 + 3 = 5 and 7 + 0 = 7, so 7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128272" y="4206963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750000" y="584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Sink: largest of 6 + 2 = 8, 7 + 4 = 11 and 7 + 1 = 8, so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Early and Late Event Times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late event time is the latest time that the event can be left without extending the time needed for the project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Late times are found with a backward pass: start at the sink and work back to the source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At the sink the late time equals the early time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several arcs leave an event, take the smallest value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late time at the source is always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Now find the late event time at each event.</a:t>
            </a:r>
          </a:p>
        </p:txBody>
      </p:sp>
      <p:sp>
        <p:nvSpPr>
          <p:cNvPr id="6" name="Rectangle 5"/>
          <p:cNvSpPr/>
          <p:nvPr/>
        </p:nvSpPr>
        <p:spPr>
          <a:xfrm rot="19467739">
            <a:off x="4067551" y="2969583"/>
            <a:ext cx="116044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267739">
            <a:off x="4600271" y="293160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200628" y="273310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A(2)</a:t>
            </a:r>
          </a:p>
        </p:txBody>
      </p:sp>
      <p:sp>
        <p:nvSpPr>
          <p:cNvPr id="9" name="Rectangle 8"/>
          <p:cNvSpPr/>
          <p:nvPr/>
        </p:nvSpPr>
        <p:spPr>
          <a:xfrm rot="1743276">
            <a:off x="4083597" y="3805238"/>
            <a:ext cx="146261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7143276">
            <a:off x="4767402" y="3767263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3736" y="385086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B(7)</a:t>
            </a:r>
          </a:p>
        </p:txBody>
      </p:sp>
      <p:sp>
        <p:nvSpPr>
          <p:cNvPr id="12" name="Rectangle 11"/>
          <p:cNvSpPr/>
          <p:nvPr/>
        </p:nvSpPr>
        <p:spPr>
          <a:xfrm rot="19679677">
            <a:off x="5245933" y="2133929"/>
            <a:ext cx="131064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479677">
            <a:off x="5853753" y="2095954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62674" y="189172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C(4)</a:t>
            </a:r>
          </a:p>
        </p:txBody>
      </p:sp>
      <p:sp>
        <p:nvSpPr>
          <p:cNvPr id="15" name="Rectangle 14"/>
          <p:cNvSpPr/>
          <p:nvPr/>
        </p:nvSpPr>
        <p:spPr>
          <a:xfrm rot="1520771">
            <a:off x="5272999" y="2927800"/>
            <a:ext cx="150720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6920771">
            <a:off x="5979101" y="288982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48148" y="267628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D(3)</a:t>
            </a:r>
          </a:p>
        </p:txBody>
      </p:sp>
      <p:sp>
        <p:nvSpPr>
          <p:cNvPr id="18" name="Rectangle 17"/>
          <p:cNvSpPr/>
          <p:nvPr/>
        </p:nvSpPr>
        <p:spPr>
          <a:xfrm rot="3378596">
            <a:off x="6102311" y="2969583"/>
            <a:ext cx="260624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8778596">
            <a:off x="7357931" y="293160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81605" y="298499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E(2)</a:t>
            </a:r>
          </a:p>
        </p:txBody>
      </p:sp>
      <p:sp>
        <p:nvSpPr>
          <p:cNvPr id="21" name="Rectangle 20"/>
          <p:cNvSpPr/>
          <p:nvPr/>
        </p:nvSpPr>
        <p:spPr>
          <a:xfrm rot="1974315">
            <a:off x="6819114" y="3763455"/>
            <a:ext cx="142333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7374315">
            <a:off x="7483279" y="372548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089985" y="380329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F(4)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79805" y="4223065"/>
            <a:ext cx="244846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5400000">
            <a:off x="6856538" y="418509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54038" y="428972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G(1)</a:t>
            </a:r>
          </a:p>
        </p:txBody>
      </p:sp>
      <p:sp>
        <p:nvSpPr>
          <p:cNvPr id="27" name="Rectangle 26"/>
          <p:cNvSpPr/>
          <p:nvPr/>
        </p:nvSpPr>
        <p:spPr>
          <a:xfrm rot="19424770">
            <a:off x="5691837" y="4111344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9424770">
            <a:off x="5770903" y="4053363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19424770">
            <a:off x="5849969" y="3995381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9424770">
            <a:off x="5929035" y="3937400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19424770">
            <a:off x="6008101" y="3879418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19424770">
            <a:off x="6087166" y="382143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19424770">
            <a:off x="6166232" y="3763455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9424770">
            <a:off x="6245298" y="3705473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19424770">
            <a:off x="6324364" y="3647492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19424770">
            <a:off x="6403429" y="358951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19424770">
            <a:off x="6482495" y="3531529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19424770">
            <a:off x="6561561" y="347354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 rot="19424770">
            <a:off x="6640627" y="3415566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3224770">
            <a:off x="6146232" y="372548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551253" y="356270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Dummy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950000" y="3171309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50000" y="3396935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119916" y="2335654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19916" y="2561281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456963" y="1500000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456963" y="1725626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707660" y="3087743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707660" y="3313370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454178" y="4006963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54178" y="4232590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128272" y="4006963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128272" y="4232590"/>
            <a:ext cx="225626" cy="2256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128272" y="4232590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50000" y="465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Sink: late time = early time = 11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56963" y="1725626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750000" y="491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Event 3: 11 − 2 = 9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07660" y="3313370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750000" y="517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Event 4: 11 − 4 = 7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454178" y="4232590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50000" y="543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Event 2: smallest of 11 − 1 = 10 and 7 − 0 = 7, so 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119916" y="2561281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750000" y="569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Event 1: smallest of 9 − 4 = 5 and 7 − 3 = 4, so 4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950000" y="3396935"/>
            <a:ext cx="225626" cy="225626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750000" y="595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Source: smallest of 4 − 2 = 2 and 7 − 7 = 0, so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Early and Late Event Times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an early event time, add each activity time to the early time at its start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Choose the largest result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dummy (dotted line) has a duration of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diagram shows part of an activity network.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Calculate the value of x.</a:t>
            </a:r>
          </a:p>
        </p:txBody>
      </p:sp>
      <p:sp>
        <p:nvSpPr>
          <p:cNvPr id="6" name="Rectangle 5"/>
          <p:cNvSpPr/>
          <p:nvPr/>
        </p:nvSpPr>
        <p:spPr>
          <a:xfrm rot="2021404">
            <a:off x="5213442" y="2509862"/>
            <a:ext cx="162617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7421404">
            <a:off x="5979030" y="247188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74640" y="2262222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D(5)</a:t>
            </a:r>
          </a:p>
        </p:txBody>
      </p:sp>
      <p:sp>
        <p:nvSpPr>
          <p:cNvPr id="9" name="Rectangle 8"/>
          <p:cNvSpPr/>
          <p:nvPr/>
        </p:nvSpPr>
        <p:spPr>
          <a:xfrm>
            <a:off x="4288775" y="3040475"/>
            <a:ext cx="24142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5448418" y="300250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145918" y="311687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C(3)</a:t>
            </a:r>
          </a:p>
        </p:txBody>
      </p:sp>
      <p:sp>
        <p:nvSpPr>
          <p:cNvPr id="12" name="Rectangle 11"/>
          <p:cNvSpPr/>
          <p:nvPr/>
        </p:nvSpPr>
        <p:spPr>
          <a:xfrm rot="19578596">
            <a:off x="5364783" y="3993918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19578596">
            <a:off x="5449349" y="3937541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9578596">
            <a:off x="5533915" y="3881163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19578596">
            <a:off x="5618482" y="3824786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9578596">
            <a:off x="5703048" y="3768408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19578596">
            <a:off x="5787614" y="3712031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9578596">
            <a:off x="5872181" y="3655653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19578596">
            <a:off x="5956747" y="3599276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9578596">
            <a:off x="6041313" y="3542898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19578596">
            <a:off x="6125880" y="3486520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578596">
            <a:off x="6210446" y="3430143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19578596">
            <a:off x="6295012" y="3373765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9578596">
            <a:off x="6379579" y="3317388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19578596">
            <a:off x="6464145" y="326101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9578596">
            <a:off x="6548711" y="3204633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19578596">
            <a:off x="6633278" y="3148255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3378596">
            <a:off x="5979030" y="3533112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111224" y="1750000"/>
            <a:ext cx="238775" cy="2387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111224" y="1988775"/>
            <a:ext cx="238775" cy="2387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050000" y="2811224"/>
            <a:ext cx="238775" cy="2387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050000" y="3050000"/>
            <a:ext cx="238775" cy="2387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111224" y="3872448"/>
            <a:ext cx="238775" cy="2387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111224" y="4111224"/>
            <a:ext cx="238775" cy="2387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703061" y="2811224"/>
            <a:ext cx="238775" cy="2387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x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703061" y="3050000"/>
            <a:ext cx="238775" cy="2387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250000" y="22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Largest of: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50000" y="25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2 + 5 = 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50000" y="28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7 + 3 = 10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50000" y="31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9 + 0 = 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50000" y="4700000"/>
            <a:ext cx="30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 i="0">
                <a:solidFill>
                  <a:srgbClr val="FF0000"/>
                </a:solidFill>
                <a:latin typeface="Calibri"/>
              </a:rPr>
              <a:t>x 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Early and Late Event Times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a late event time, subtract each activity time from the late time at its end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Choose the smallest result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each event, the late time is greater than or equal to the early time: use this to check your answers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diagram shows part of an activity network.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Calculate the value of y.</a:t>
            </a:r>
          </a:p>
        </p:txBody>
      </p:sp>
      <p:sp>
        <p:nvSpPr>
          <p:cNvPr id="6" name="Rectangle 5"/>
          <p:cNvSpPr/>
          <p:nvPr/>
        </p:nvSpPr>
        <p:spPr>
          <a:xfrm rot="18900000">
            <a:off x="4118735" y="2513172"/>
            <a:ext cx="116812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700000">
            <a:off x="4655296" y="247519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227191" y="2287092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E(1)</a:t>
            </a:r>
          </a:p>
        </p:txBody>
      </p:sp>
      <p:sp>
        <p:nvSpPr>
          <p:cNvPr id="9" name="Rectangle 8"/>
          <p:cNvSpPr/>
          <p:nvPr/>
        </p:nvSpPr>
        <p:spPr>
          <a:xfrm rot="2021404">
            <a:off x="5218446" y="2513172"/>
            <a:ext cx="163317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7421404">
            <a:off x="5987532" y="247519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89802" y="3046067"/>
            <a:ext cx="242467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 rot="5400000">
            <a:off x="5454638" y="3008092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52138" y="312322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F(3)</a:t>
            </a:r>
          </a:p>
        </p:txBody>
      </p:sp>
      <p:sp>
        <p:nvSpPr>
          <p:cNvPr id="14" name="Rectangle 13"/>
          <p:cNvSpPr/>
          <p:nvPr/>
        </p:nvSpPr>
        <p:spPr>
          <a:xfrm rot="2345632">
            <a:off x="4119424" y="3623369"/>
            <a:ext cx="152200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7745632">
            <a:off x="4832927" y="3585394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18414" y="366075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G(4)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50000" y="2815789"/>
            <a:ext cx="239802" cy="2398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50000" y="3055592"/>
            <a:ext cx="239802" cy="2398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15789" y="1750000"/>
            <a:ext cx="239802" cy="2398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15789" y="1989802"/>
            <a:ext cx="239802" cy="2398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714473" y="2815789"/>
            <a:ext cx="239802" cy="2398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14473" y="3055592"/>
            <a:ext cx="239802" cy="2398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71052" y="3970394"/>
            <a:ext cx="239802" cy="2398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71052" y="4210197"/>
            <a:ext cx="239802" cy="2398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0000" y="22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Smallest of: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50000" y="25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6 − 1 = 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50000" y="28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10 − 3 = 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0000" y="310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8 − 4 = 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50000" y="4800000"/>
            <a:ext cx="45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 i="0">
                <a:solidFill>
                  <a:srgbClr val="FF0000"/>
                </a:solidFill>
                <a:latin typeface="Calibri"/>
              </a:rPr>
              <a:t>y = 4   (check: 4 ≥ early time 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