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Dummy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understand the use of dummy activities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Sometimes a network cannot show the dependencies using activity arcs alone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dummy activity has no time or cost. Its sole purpose is to show dependencies between activities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dummy is shown using a dotted line. The direction of its arrow is important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26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Draw an activity network for this precedence table.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250000" y="135000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Activity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0000" y="135000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Depends 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250000" y="159000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950000" y="159000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50000" y="183000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50000" y="183000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50000" y="207000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0000" y="207000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A, B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50000" y="2310000"/>
            <a:ext cx="7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50000" y="2310000"/>
            <a:ext cx="10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 rot="19578596">
            <a:off x="4455728" y="3353749"/>
            <a:ext cx="150181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378596">
            <a:off x="5159137" y="331577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48642" y="309128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9" name="Rectangle 18"/>
          <p:cNvSpPr/>
          <p:nvPr/>
        </p:nvSpPr>
        <p:spPr>
          <a:xfrm rot="2021404">
            <a:off x="4455728" y="4327200"/>
            <a:ext cx="150181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7421404">
            <a:off x="5159137" y="42892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8642" y="438871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22" name="Rectangle 21"/>
          <p:cNvSpPr/>
          <p:nvPr/>
        </p:nvSpPr>
        <p:spPr>
          <a:xfrm rot="2021404">
            <a:off x="5915905" y="3353749"/>
            <a:ext cx="150181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421404">
            <a:off x="6619314" y="331577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24808" y="309128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25" name="Rectangle 24"/>
          <p:cNvSpPr/>
          <p:nvPr/>
        </p:nvSpPr>
        <p:spPr>
          <a:xfrm rot="5400000">
            <a:off x="5909225" y="304339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5400000">
            <a:off x="5909225" y="314302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5400000">
            <a:off x="5909225" y="324266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5400000">
            <a:off x="5909225" y="334229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5400000">
            <a:off x="5909225" y="344193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5400000">
            <a:off x="5909225" y="354156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5400000">
            <a:off x="5909225" y="364120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5400000">
            <a:off x="5909225" y="3740839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5400000">
            <a:off x="5909225" y="384047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5400000">
            <a:off x="5909225" y="394011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5400000">
            <a:off x="5909225" y="403974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5400000">
            <a:off x="5909225" y="413938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5400000">
            <a:off x="5909225" y="423901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5400000">
            <a:off x="5909225" y="433865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5400000">
            <a:off x="5909225" y="443828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5400000">
            <a:off x="5909225" y="453792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 rot="5400000">
            <a:off x="5909225" y="4637559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Isosceles Triangle 41"/>
          <p:cNvSpPr/>
          <p:nvPr/>
        </p:nvSpPr>
        <p:spPr>
          <a:xfrm rot="10800000">
            <a:off x="5889225" y="380250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956637" y="374000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Dummy</a:t>
            </a:r>
          </a:p>
        </p:txBody>
      </p:sp>
      <p:sp>
        <p:nvSpPr>
          <p:cNvPr id="44" name="Rectangle 43"/>
          <p:cNvSpPr/>
          <p:nvPr/>
        </p:nvSpPr>
        <p:spPr>
          <a:xfrm rot="19578596">
            <a:off x="5915905" y="4327200"/>
            <a:ext cx="150181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Isosceles Triangle 44"/>
          <p:cNvSpPr/>
          <p:nvPr/>
        </p:nvSpPr>
        <p:spPr>
          <a:xfrm rot="3378596">
            <a:off x="6619314" y="42892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24808" y="438871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7" name="Oval 46"/>
          <p:cNvSpPr/>
          <p:nvPr/>
        </p:nvSpPr>
        <p:spPr>
          <a:xfrm>
            <a:off x="4350000" y="3723451"/>
            <a:ext cx="253097" cy="25309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48" name="Oval 47"/>
          <p:cNvSpPr/>
          <p:nvPr/>
        </p:nvSpPr>
        <p:spPr>
          <a:xfrm>
            <a:off x="5810176" y="2750000"/>
            <a:ext cx="253097" cy="25309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49" name="Oval 48"/>
          <p:cNvSpPr/>
          <p:nvPr/>
        </p:nvSpPr>
        <p:spPr>
          <a:xfrm>
            <a:off x="5810176" y="4696902"/>
            <a:ext cx="253097" cy="25309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7270353" y="3723451"/>
            <a:ext cx="253097" cy="25309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50000" y="50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 and B do not depend on anything: they start at the source node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533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 depends on A only, so it starts at node 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750000" y="561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 depends on both A and B. A dummy from node 1 to node 2 shows that A must also be finished before C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50000" y="609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 starts at node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48" grpId="0" animBg="1"/>
      <p:bldP spid="49" grpId="0" animBg="1"/>
      <p:bldP spid="51" grpId="0" animBg="1"/>
      <p:bldP spid="22" grpId="0" animBg="1"/>
      <p:bldP spid="23" grpId="0" animBg="1"/>
      <p:bldP spid="24" grpId="0" animBg="1"/>
      <p:bldP spid="50" grpId="0" animBg="1"/>
      <p:bldP spid="5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3" grpId="0" animBg="1"/>
      <p:bldP spid="44" grpId="0" animBg="1"/>
      <p:bldP spid="45" grpId="0" animBg="1"/>
      <p:bldP spid="46" grpId="0" animBg="1"/>
      <p:bldP spid="5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Dummy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Every activity must be uniquely represented in terms of its events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means there can be at most one activity between any two events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dummy may be needed to make this happen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diagram shows part of an activity network. Suppose that event S depends on activities P, Q and R, where P and Q both start at event 6. Show how the network should be drawn.</a:t>
            </a:r>
          </a:p>
        </p:txBody>
      </p:sp>
      <p:sp>
        <p:nvSpPr>
          <p:cNvPr id="6" name="Rectangle 5"/>
          <p:cNvSpPr/>
          <p:nvPr/>
        </p:nvSpPr>
        <p:spPr>
          <a:xfrm rot="18719233">
            <a:off x="4060608" y="2143727"/>
            <a:ext cx="81596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519233">
            <a:off x="4421092" y="210575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18786" y="195342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P</a:t>
            </a:r>
          </a:p>
        </p:txBody>
      </p:sp>
      <p:sp>
        <p:nvSpPr>
          <p:cNvPr id="9" name="Rectangle 8"/>
          <p:cNvSpPr/>
          <p:nvPr/>
        </p:nvSpPr>
        <p:spPr>
          <a:xfrm>
            <a:off x="4224558" y="2511853"/>
            <a:ext cx="89964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4626881" y="247387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24381" y="254565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Q</a:t>
            </a:r>
          </a:p>
        </p:txBody>
      </p:sp>
      <p:sp>
        <p:nvSpPr>
          <p:cNvPr id="12" name="Rectangle 11"/>
          <p:cNvSpPr/>
          <p:nvPr/>
        </p:nvSpPr>
        <p:spPr>
          <a:xfrm rot="18299521">
            <a:off x="4585354" y="2883293"/>
            <a:ext cx="73224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2099521">
            <a:off x="4903976" y="284531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11478" y="285982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R</a:t>
            </a:r>
          </a:p>
        </p:txBody>
      </p:sp>
      <p:sp>
        <p:nvSpPr>
          <p:cNvPr id="15" name="Oval 14"/>
          <p:cNvSpPr/>
          <p:nvPr/>
        </p:nvSpPr>
        <p:spPr>
          <a:xfrm>
            <a:off x="4050000" y="2434098"/>
            <a:ext cx="174558" cy="17455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16" name="Oval 15"/>
          <p:cNvSpPr/>
          <p:nvPr/>
        </p:nvSpPr>
        <p:spPr>
          <a:xfrm>
            <a:off x="5124204" y="2434098"/>
            <a:ext cx="174558" cy="17455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50000" y="1900000"/>
            <a:ext cx="27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If P were drawn from event 6 to event 8, then P and Q would both be the activity “from 6 to 8”. This is not allowed.</a:t>
            </a:r>
          </a:p>
        </p:txBody>
      </p:sp>
      <p:sp>
        <p:nvSpPr>
          <p:cNvPr id="18" name="Rectangle 17"/>
          <p:cNvSpPr/>
          <p:nvPr/>
        </p:nvSpPr>
        <p:spPr>
          <a:xfrm rot="18900000">
            <a:off x="4699809" y="4033748"/>
            <a:ext cx="108692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2700000">
            <a:off x="5195773" y="3995773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60096" y="380009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94843" y="4504600"/>
            <a:ext cx="12618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5478284" y="44666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75784" y="459246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Q</a:t>
            </a:r>
          </a:p>
        </p:txBody>
      </p:sp>
      <p:sp>
        <p:nvSpPr>
          <p:cNvPr id="24" name="Rectangle 23"/>
          <p:cNvSpPr/>
          <p:nvPr/>
        </p:nvSpPr>
        <p:spPr>
          <a:xfrm rot="18148272">
            <a:off x="5363983" y="5074178"/>
            <a:ext cx="110541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1948272">
            <a:off x="5869189" y="5036203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25584" y="507481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R</a:t>
            </a:r>
          </a:p>
        </p:txBody>
      </p:sp>
      <p:sp>
        <p:nvSpPr>
          <p:cNvPr id="27" name="Rectangle 26"/>
          <p:cNvSpPr/>
          <p:nvPr/>
        </p:nvSpPr>
        <p:spPr>
          <a:xfrm rot="3542175">
            <a:off x="5777051" y="3713606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3542175">
            <a:off x="5831933" y="380507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3542175">
            <a:off x="5886814" y="389654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3542175">
            <a:off x="5941696" y="398801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3542175">
            <a:off x="5996577" y="407948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3542175">
            <a:off x="6051458" y="417095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 rot="3542175">
            <a:off x="6106340" y="4262421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3542175">
            <a:off x="6161221" y="435389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8942175">
            <a:off x="5949136" y="3995773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070403" y="388618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Dummy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1569" y="4504600"/>
            <a:ext cx="110179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Isosceles Triangle 37"/>
          <p:cNvSpPr/>
          <p:nvPr/>
        </p:nvSpPr>
        <p:spPr>
          <a:xfrm rot="5400000">
            <a:off x="6904966" y="44666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02466" y="459246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40" name="Oval 39"/>
          <p:cNvSpPr/>
          <p:nvPr/>
        </p:nvSpPr>
        <p:spPr>
          <a:xfrm>
            <a:off x="4650000" y="4391704"/>
            <a:ext cx="244843" cy="24484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41" name="Oval 40"/>
          <p:cNvSpPr/>
          <p:nvPr/>
        </p:nvSpPr>
        <p:spPr>
          <a:xfrm>
            <a:off x="5591704" y="3450000"/>
            <a:ext cx="244843" cy="24484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42" name="Oval 41"/>
          <p:cNvSpPr/>
          <p:nvPr/>
        </p:nvSpPr>
        <p:spPr>
          <a:xfrm>
            <a:off x="6156726" y="4391704"/>
            <a:ext cx="244843" cy="244843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00">
                <a:solidFill>
                  <a:srgbClr val="000000"/>
                </a:solidFill>
              </a:rPr>
              <a:t>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56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 ends at a new event 7 and a dummy joins event 7 to event 8, so every activity has its own pair of events.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0" grpId="0" animBg="1"/>
      <p:bldP spid="41" grpId="0" animBg="1"/>
      <p:bldP spid="42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Dummy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Draw an activity network for this precedence table. Use exactly two dummies.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50000" y="150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Activity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1350000" y="150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Immediately preceding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50000" y="173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1350000" y="173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9" name="Rectangle 8"/>
          <p:cNvSpPr/>
          <p:nvPr/>
        </p:nvSpPr>
        <p:spPr>
          <a:xfrm>
            <a:off x="550000" y="196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50000" y="196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0000" y="219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50000" y="219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0000" y="242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50000" y="242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0000" y="265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50000" y="265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0000" y="288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350000" y="288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B, 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0000" y="311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350000" y="311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D, 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50000" y="334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350000" y="334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0000" y="3570000"/>
            <a:ext cx="8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50000" y="3570000"/>
            <a:ext cx="1900000" cy="2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G, 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0000" y="395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Look for an activity that depends on two things while another depends on only one of them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 needs only B, but F needs B and 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H needs only D, but G needs D and F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27116" y="2114615"/>
            <a:ext cx="70846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5400000">
            <a:off x="4233849" y="207664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931349" y="187789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29" name="Rectangle 28"/>
          <p:cNvSpPr/>
          <p:nvPr/>
        </p:nvSpPr>
        <p:spPr>
          <a:xfrm rot="18762563">
            <a:off x="4618830" y="1671824"/>
            <a:ext cx="102807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2562563">
            <a:off x="5085370" y="1633849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82758" y="147893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812698" y="2114615"/>
            <a:ext cx="111719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5400000">
            <a:off x="5323796" y="207664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1296" y="187789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35" name="Rectangle 34"/>
          <p:cNvSpPr/>
          <p:nvPr/>
        </p:nvSpPr>
        <p:spPr>
          <a:xfrm rot="2062821">
            <a:off x="4675714" y="2557406"/>
            <a:ext cx="139116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7462821">
            <a:off x="5323796" y="251943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944361" y="256937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38" name="Rectangle 37"/>
          <p:cNvSpPr/>
          <p:nvPr/>
        </p:nvSpPr>
        <p:spPr>
          <a:xfrm rot="3701955">
            <a:off x="5580641" y="135260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 rot="3701955">
            <a:off x="5629751" y="1443812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3701955">
            <a:off x="5678861" y="1535017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 rot="3701955">
            <a:off x="5727971" y="1626221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 rot="3701955">
            <a:off x="5777081" y="171742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 rot="3701955">
            <a:off x="5826191" y="180863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 rot="3701955">
            <a:off x="5875301" y="1899835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 rot="3701955">
            <a:off x="5924411" y="1991040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9101955">
            <a:off x="5732526" y="1633849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702513" y="153728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Dummy</a:t>
            </a:r>
          </a:p>
        </p:txBody>
      </p:sp>
      <p:sp>
        <p:nvSpPr>
          <p:cNvPr id="48" name="Rectangle 47"/>
          <p:cNvSpPr/>
          <p:nvPr/>
        </p:nvSpPr>
        <p:spPr>
          <a:xfrm rot="975612">
            <a:off x="5562037" y="1705885"/>
            <a:ext cx="322896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6375612">
            <a:off x="7129021" y="166791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19659" y="151982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1" name="Rectangle 50"/>
          <p:cNvSpPr/>
          <p:nvPr/>
        </p:nvSpPr>
        <p:spPr>
          <a:xfrm rot="245137">
            <a:off x="6105795" y="2148676"/>
            <a:ext cx="7790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Isosceles Triangle 51"/>
          <p:cNvSpPr/>
          <p:nvPr/>
        </p:nvSpPr>
        <p:spPr>
          <a:xfrm rot="5645137">
            <a:off x="6447804" y="211070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55011" y="191230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4" name="Rectangle 53"/>
          <p:cNvSpPr/>
          <p:nvPr/>
        </p:nvSpPr>
        <p:spPr>
          <a:xfrm rot="19163922">
            <a:off x="6095428" y="291064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 rot="19163922">
            <a:off x="6169903" y="284681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 rot="19163922">
            <a:off x="6244378" y="278297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 rot="19163922">
            <a:off x="6318853" y="271913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 rot="19163922">
            <a:off x="6393329" y="2655302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 rot="19163922">
            <a:off x="6467804" y="2591467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 rot="19163922">
            <a:off x="6542279" y="2527631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 rot="19163922">
            <a:off x="6616754" y="2463795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 rot="19163922">
            <a:off x="6691229" y="2399959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 rot="19163922">
            <a:off x="6765704" y="233612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 rot="19163922">
            <a:off x="6840180" y="227228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Isosceles Triangle 64"/>
          <p:cNvSpPr/>
          <p:nvPr/>
        </p:nvSpPr>
        <p:spPr>
          <a:xfrm rot="2963922">
            <a:off x="6447804" y="255349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975000" y="232068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0" b="0">
                <a:solidFill>
                  <a:srgbClr val="000000"/>
                </a:solidFill>
                <a:latin typeface="Calibri"/>
              </a:rPr>
              <a:t>Dummy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060714" y="2182736"/>
            <a:ext cx="77658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Isosceles Triangle 67"/>
          <p:cNvSpPr/>
          <p:nvPr/>
        </p:nvSpPr>
        <p:spPr>
          <a:xfrm rot="5400000">
            <a:off x="7401507" y="214476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099007" y="194601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70" name="Rectangle 69"/>
          <p:cNvSpPr/>
          <p:nvPr/>
        </p:nvSpPr>
        <p:spPr>
          <a:xfrm rot="20208085">
            <a:off x="6023115" y="2591467"/>
            <a:ext cx="189808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Isosceles Triangle 70"/>
          <p:cNvSpPr/>
          <p:nvPr/>
        </p:nvSpPr>
        <p:spPr>
          <a:xfrm rot="4008085">
            <a:off x="6924656" y="255349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675824" y="261621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014417" y="2182736"/>
            <a:ext cx="70846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Isosceles Triangle 73"/>
          <p:cNvSpPr/>
          <p:nvPr/>
        </p:nvSpPr>
        <p:spPr>
          <a:xfrm rot="5400000">
            <a:off x="8321150" y="214476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018650" y="2218505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76" name="Oval 75"/>
          <p:cNvSpPr/>
          <p:nvPr/>
        </p:nvSpPr>
        <p:spPr>
          <a:xfrm>
            <a:off x="3750000" y="2035582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0</a:t>
            </a:r>
          </a:p>
        </p:txBody>
      </p:sp>
      <p:sp>
        <p:nvSpPr>
          <p:cNvPr id="77" name="Oval 76"/>
          <p:cNvSpPr/>
          <p:nvPr/>
        </p:nvSpPr>
        <p:spPr>
          <a:xfrm>
            <a:off x="4635582" y="2035582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5453042" y="1150000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79" name="Oval 78"/>
          <p:cNvSpPr/>
          <p:nvPr/>
        </p:nvSpPr>
        <p:spPr>
          <a:xfrm>
            <a:off x="5929894" y="2035582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80" name="Oval 79"/>
          <p:cNvSpPr/>
          <p:nvPr/>
        </p:nvSpPr>
        <p:spPr>
          <a:xfrm>
            <a:off x="5929894" y="2921164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4</a:t>
            </a:r>
          </a:p>
        </p:txBody>
      </p:sp>
      <p:sp>
        <p:nvSpPr>
          <p:cNvPr id="81" name="Oval 80"/>
          <p:cNvSpPr/>
          <p:nvPr/>
        </p:nvSpPr>
        <p:spPr>
          <a:xfrm>
            <a:off x="6883597" y="2103703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5</a:t>
            </a:r>
          </a:p>
        </p:txBody>
      </p:sp>
      <p:sp>
        <p:nvSpPr>
          <p:cNvPr id="82" name="Oval 81"/>
          <p:cNvSpPr/>
          <p:nvPr/>
        </p:nvSpPr>
        <p:spPr>
          <a:xfrm>
            <a:off x="7837301" y="2103703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6</a:t>
            </a:r>
          </a:p>
        </p:txBody>
      </p:sp>
      <p:sp>
        <p:nvSpPr>
          <p:cNvPr id="83" name="Oval 82"/>
          <p:cNvSpPr/>
          <p:nvPr/>
        </p:nvSpPr>
        <p:spPr>
          <a:xfrm>
            <a:off x="8722883" y="2103703"/>
            <a:ext cx="177116" cy="17711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00">
                <a:solidFill>
                  <a:srgbClr val="000000"/>
                </a:solidFill>
              </a:rPr>
              <a:t>7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750000" y="4250000"/>
            <a:ext cx="515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starts at the source; B, C and D all follow 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750000" y="4630000"/>
            <a:ext cx="515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E needs only B but F needs B and C: dummy from node 2 to node 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750000" y="5010000"/>
            <a:ext cx="515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H needs only D but G needs D and F: dummy from node 4 to node 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750000" y="5390000"/>
            <a:ext cx="515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I needs G and H; extend E to the sink so there is only one end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78" grpId="0" animBg="1"/>
      <p:bldP spid="79" grpId="0" animBg="1"/>
      <p:bldP spid="80" grpId="0" animBg="1"/>
      <p:bldP spid="84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1" grpId="0" animBg="1"/>
      <p:bldP spid="52" grpId="0" animBg="1"/>
      <p:bldP spid="53" grpId="0" animBg="1"/>
      <p:bldP spid="81" grpId="0" animBg="1"/>
      <p:bldP spid="85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82" grpId="0" animBg="1"/>
      <p:bldP spid="86" grpId="0" animBg="1"/>
      <p:bldP spid="73" grpId="0" animBg="1"/>
      <p:bldP spid="74" grpId="0" animBg="1"/>
      <p:bldP spid="75" grpId="0" animBg="1"/>
      <p:bldP spid="48" grpId="0" animBg="1"/>
      <p:bldP spid="49" grpId="0" animBg="1"/>
      <p:bldP spid="50" grpId="0" animBg="1"/>
      <p:bldP spid="83" grpId="0" animBg="1"/>
      <p:bldP spid="8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