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Critical Path Analysis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1 Chapter 8</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8A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Modelling a Project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8A</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200" b="1" i="0">
                <a:solidFill>
                  <a:srgbClr val="000000"/>
                </a:solidFill>
                <a:latin typeface="Calibri"/>
              </a:rPr>
              <a:t>You need to be able to represent the activities in a project in a way that makes the dependencies clear</a:t>
            </a:r>
          </a:p>
          <a:p>
            <a:pPr algn="ctr"/>
            <a:r>
              <a:rPr sz="1200" b="0" i="0">
                <a:solidFill>
                  <a:srgbClr val="000000"/>
                </a:solidFill>
                <a:latin typeface="Calibri"/>
              </a:rPr>
              <a:t/>
            </a:r>
          </a:p>
          <a:p>
            <a:pPr algn="ctr"/>
            <a:r>
              <a:rPr sz="1200" b="0" i="0">
                <a:solidFill>
                  <a:srgbClr val="000000"/>
                </a:solidFill>
                <a:latin typeface="Calibri"/>
              </a:rPr>
              <a:t>A project is broken down into separate activities, usually labelled A, B, C, …</a:t>
            </a:r>
          </a:p>
          <a:p>
            <a:pPr algn="ctr"/>
            <a:r>
              <a:rPr sz="1200" b="0" i="0">
                <a:solidFill>
                  <a:srgbClr val="000000"/>
                </a:solidFill>
                <a:latin typeface="Calibri"/>
              </a:rPr>
              <a:t/>
            </a:r>
          </a:p>
          <a:p>
            <a:pPr algn="ctr"/>
            <a:r>
              <a:rPr sz="1200" b="0" i="0">
                <a:solidFill>
                  <a:srgbClr val="000000"/>
                </a:solidFill>
                <a:latin typeface="Calibri"/>
              </a:rPr>
              <a:t>When one activity cannot start until another is completed, this is called a dependency</a:t>
            </a:r>
          </a:p>
          <a:p>
            <a:pPr algn="ctr"/>
            <a:r>
              <a:rPr sz="1200" b="0" i="0">
                <a:solidFill>
                  <a:srgbClr val="000000"/>
                </a:solidFill>
                <a:latin typeface="Calibri"/>
              </a:rPr>
              <a:t/>
            </a:r>
          </a:p>
          <a:p>
            <a:pPr algn="ctr"/>
            <a:r>
              <a:rPr sz="1200" b="0" i="0">
                <a:solidFill>
                  <a:srgbClr val="000000"/>
                </a:solidFill>
                <a:latin typeface="Calibri"/>
              </a:rPr>
              <a:t>A precedence table (or dependence table) shows which activities must be completed before others are started</a:t>
            </a:r>
          </a:p>
          <a:p>
            <a:pPr algn="ctr"/>
            <a:r>
              <a:rPr sz="1200" b="0" i="0">
                <a:solidFill>
                  <a:srgbClr val="000000"/>
                </a:solidFill>
                <a:latin typeface="Calibri"/>
              </a:rPr>
              <a:t/>
            </a:r>
          </a:p>
          <a:p>
            <a:pPr algn="ctr"/>
            <a:r>
              <a:rPr sz="1200" b="0" i="0">
                <a:solidFill>
                  <a:srgbClr val="000000"/>
                </a:solidFill>
                <a:latin typeface="Calibri"/>
              </a:rPr>
              <a:t>Only immediate dependence is shown in the table</a:t>
            </a:r>
          </a:p>
        </p:txBody>
      </p:sp>
      <p:sp>
        <p:nvSpPr>
          <p:cNvPr id="5" name="TextBox 4"/>
          <p:cNvSpPr txBox="1"/>
          <p:nvPr/>
        </p:nvSpPr>
        <p:spPr>
          <a:xfrm>
            <a:off x="3750000" y="1000000"/>
            <a:ext cx="5150000" cy="1550000"/>
          </a:xfrm>
          <a:prstGeom prst="rect">
            <a:avLst/>
          </a:prstGeom>
          <a:noFill/>
        </p:spPr>
        <p:txBody>
          <a:bodyPr wrap="square" anchor="t" lIns="45720" rIns="45720">
            <a:spAutoFit/>
          </a:bodyPr>
          <a:lstStyle/>
          <a:p>
            <a:pPr algn="l"/>
            <a:r>
              <a:rPr sz="1100" b="0" i="0">
                <a:solidFill>
                  <a:srgbClr val="000000"/>
                </a:solidFill>
                <a:latin typeface="Calibri"/>
              </a:rPr>
              <a:t>The manufacture of a sofa involves the construction of a wooden frame which is then fitted with springs. The frame is then covered with padding and fabric. Cushions are cut out of the same fabric which must then be stitched and filled. The assembly of the sofa is completed by attaching the cushions. It is then inspected before being wrapped in a protective covering ready for shipping.</a:t>
            </a:r>
          </a:p>
          <a:p>
            <a:pPr algn="l"/>
            <a:r>
              <a:rPr sz="1100" b="0" i="0">
                <a:solidFill>
                  <a:srgbClr val="000000"/>
                </a:solidFill>
                <a:latin typeface="Calibri"/>
              </a:rPr>
              <a:t>Represent the information above in a systematic way that makes any dependencies clear.</a:t>
            </a:r>
          </a:p>
        </p:txBody>
      </p:sp>
      <p:sp>
        <p:nvSpPr>
          <p:cNvPr id="6" name="TextBox 5"/>
          <p:cNvSpPr txBox="1"/>
          <p:nvPr/>
        </p:nvSpPr>
        <p:spPr>
          <a:xfrm>
            <a:off x="3750000" y="2650000"/>
            <a:ext cx="2500000" cy="2200000"/>
          </a:xfrm>
          <a:prstGeom prst="rect">
            <a:avLst/>
          </a:prstGeom>
          <a:noFill/>
        </p:spPr>
        <p:txBody>
          <a:bodyPr wrap="square" anchor="t" lIns="45720" rIns="45720">
            <a:spAutoFit/>
          </a:bodyPr>
          <a:lstStyle/>
          <a:p>
            <a:pPr algn="l"/>
            <a:r>
              <a:rPr sz="1100" b="0" i="0">
                <a:solidFill>
                  <a:srgbClr val="000000"/>
                </a:solidFill>
                <a:latin typeface="Calibri"/>
              </a:rPr>
              <a:t>A  Build wooden frame</a:t>
            </a:r>
          </a:p>
          <a:p>
            <a:pPr algn="l"/>
            <a:r>
              <a:rPr sz="1100" b="0" i="0">
                <a:solidFill>
                  <a:srgbClr val="000000"/>
                </a:solidFill>
                <a:latin typeface="Calibri"/>
              </a:rPr>
              <a:t>B  Cut out fabric for cushions</a:t>
            </a:r>
          </a:p>
          <a:p>
            <a:pPr algn="l"/>
            <a:r>
              <a:rPr sz="1100" b="0" i="0">
                <a:solidFill>
                  <a:srgbClr val="000000"/>
                </a:solidFill>
                <a:latin typeface="Calibri"/>
              </a:rPr>
              <a:t>C  Stitch and fill cushions</a:t>
            </a:r>
          </a:p>
          <a:p>
            <a:pPr algn="l"/>
            <a:r>
              <a:rPr sz="1100" b="0" i="0">
                <a:solidFill>
                  <a:srgbClr val="000000"/>
                </a:solidFill>
                <a:latin typeface="Calibri"/>
              </a:rPr>
              <a:t>D  Attach springs to wooden frame</a:t>
            </a:r>
          </a:p>
          <a:p>
            <a:pPr algn="l"/>
            <a:r>
              <a:rPr sz="1100" b="0" i="0">
                <a:solidFill>
                  <a:srgbClr val="000000"/>
                </a:solidFill>
                <a:latin typeface="Calibri"/>
              </a:rPr>
              <a:t>E  Cover frame</a:t>
            </a:r>
          </a:p>
          <a:p>
            <a:pPr algn="l"/>
            <a:r>
              <a:rPr sz="1100" b="0" i="0">
                <a:solidFill>
                  <a:srgbClr val="000000"/>
                </a:solidFill>
                <a:latin typeface="Calibri"/>
              </a:rPr>
              <a:t>F  Complete assembly</a:t>
            </a:r>
          </a:p>
          <a:p>
            <a:pPr algn="l"/>
            <a:r>
              <a:rPr sz="1100" b="0" i="0">
                <a:solidFill>
                  <a:srgbClr val="000000"/>
                </a:solidFill>
                <a:latin typeface="Calibri"/>
              </a:rPr>
              <a:t>G  Inspect</a:t>
            </a:r>
          </a:p>
          <a:p>
            <a:pPr algn="l"/>
            <a:r>
              <a:rPr sz="1100" b="0" i="0">
                <a:solidFill>
                  <a:srgbClr val="000000"/>
                </a:solidFill>
                <a:latin typeface="Calibri"/>
              </a:rPr>
              <a:t>H  Wrap</a:t>
            </a:r>
          </a:p>
        </p:txBody>
      </p:sp>
      <p:sp>
        <p:nvSpPr>
          <p:cNvPr id="7" name="Rectangle 6"/>
          <p:cNvSpPr/>
          <p:nvPr/>
        </p:nvSpPr>
        <p:spPr>
          <a:xfrm>
            <a:off x="6300000" y="2650000"/>
            <a:ext cx="6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Activity</a:t>
            </a:r>
          </a:p>
        </p:txBody>
      </p:sp>
      <p:sp>
        <p:nvSpPr>
          <p:cNvPr id="8" name="Rectangle 7"/>
          <p:cNvSpPr/>
          <p:nvPr/>
        </p:nvSpPr>
        <p:spPr>
          <a:xfrm>
            <a:off x="6950000" y="2650000"/>
            <a:ext cx="8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Depends on</a:t>
            </a:r>
          </a:p>
        </p:txBody>
      </p:sp>
      <p:sp>
        <p:nvSpPr>
          <p:cNvPr id="9" name="Rectangle 8"/>
          <p:cNvSpPr/>
          <p:nvPr/>
        </p:nvSpPr>
        <p:spPr>
          <a:xfrm>
            <a:off x="6300000" y="2890000"/>
            <a:ext cx="6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10" name="Rectangle 9"/>
          <p:cNvSpPr/>
          <p:nvPr/>
        </p:nvSpPr>
        <p:spPr>
          <a:xfrm>
            <a:off x="6950000" y="2890000"/>
            <a:ext cx="8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t>
            </a:r>
          </a:p>
        </p:txBody>
      </p:sp>
      <p:sp>
        <p:nvSpPr>
          <p:cNvPr id="11" name="Rectangle 10"/>
          <p:cNvSpPr/>
          <p:nvPr/>
        </p:nvSpPr>
        <p:spPr>
          <a:xfrm>
            <a:off x="6300000" y="3130000"/>
            <a:ext cx="6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12" name="Rectangle 11"/>
          <p:cNvSpPr/>
          <p:nvPr/>
        </p:nvSpPr>
        <p:spPr>
          <a:xfrm>
            <a:off x="6950000" y="3130000"/>
            <a:ext cx="8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t>
            </a:r>
          </a:p>
        </p:txBody>
      </p:sp>
      <p:sp>
        <p:nvSpPr>
          <p:cNvPr id="13" name="Rectangle 12"/>
          <p:cNvSpPr/>
          <p:nvPr/>
        </p:nvSpPr>
        <p:spPr>
          <a:xfrm>
            <a:off x="6300000" y="3370000"/>
            <a:ext cx="6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14" name="Rectangle 13"/>
          <p:cNvSpPr/>
          <p:nvPr/>
        </p:nvSpPr>
        <p:spPr>
          <a:xfrm>
            <a:off x="6950000" y="3370000"/>
            <a:ext cx="8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15" name="Rectangle 14"/>
          <p:cNvSpPr/>
          <p:nvPr/>
        </p:nvSpPr>
        <p:spPr>
          <a:xfrm>
            <a:off x="6300000" y="3610000"/>
            <a:ext cx="6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a:t>
            </a:r>
          </a:p>
        </p:txBody>
      </p:sp>
      <p:sp>
        <p:nvSpPr>
          <p:cNvPr id="16" name="Rectangle 15"/>
          <p:cNvSpPr/>
          <p:nvPr/>
        </p:nvSpPr>
        <p:spPr>
          <a:xfrm>
            <a:off x="6950000" y="3610000"/>
            <a:ext cx="8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17" name="Rectangle 16"/>
          <p:cNvSpPr/>
          <p:nvPr/>
        </p:nvSpPr>
        <p:spPr>
          <a:xfrm>
            <a:off x="6300000" y="3850000"/>
            <a:ext cx="6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a:t>
            </a:r>
          </a:p>
        </p:txBody>
      </p:sp>
      <p:sp>
        <p:nvSpPr>
          <p:cNvPr id="18" name="Rectangle 17"/>
          <p:cNvSpPr/>
          <p:nvPr/>
        </p:nvSpPr>
        <p:spPr>
          <a:xfrm>
            <a:off x="6950000" y="3850000"/>
            <a:ext cx="8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a:t>
            </a:r>
          </a:p>
        </p:txBody>
      </p:sp>
      <p:sp>
        <p:nvSpPr>
          <p:cNvPr id="19" name="Rectangle 18"/>
          <p:cNvSpPr/>
          <p:nvPr/>
        </p:nvSpPr>
        <p:spPr>
          <a:xfrm>
            <a:off x="6300000" y="4090000"/>
            <a:ext cx="6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a:t>
            </a:r>
          </a:p>
        </p:txBody>
      </p:sp>
      <p:sp>
        <p:nvSpPr>
          <p:cNvPr id="20" name="Rectangle 19"/>
          <p:cNvSpPr/>
          <p:nvPr/>
        </p:nvSpPr>
        <p:spPr>
          <a:xfrm>
            <a:off x="6950000" y="4090000"/>
            <a:ext cx="8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 E</a:t>
            </a:r>
          </a:p>
        </p:txBody>
      </p:sp>
      <p:sp>
        <p:nvSpPr>
          <p:cNvPr id="21" name="Rectangle 20"/>
          <p:cNvSpPr/>
          <p:nvPr/>
        </p:nvSpPr>
        <p:spPr>
          <a:xfrm>
            <a:off x="6300000" y="4330000"/>
            <a:ext cx="6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a:t>
            </a:r>
          </a:p>
        </p:txBody>
      </p:sp>
      <p:sp>
        <p:nvSpPr>
          <p:cNvPr id="22" name="Rectangle 21"/>
          <p:cNvSpPr/>
          <p:nvPr/>
        </p:nvSpPr>
        <p:spPr>
          <a:xfrm>
            <a:off x="6950000" y="4330000"/>
            <a:ext cx="8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a:t>
            </a:r>
          </a:p>
        </p:txBody>
      </p:sp>
      <p:sp>
        <p:nvSpPr>
          <p:cNvPr id="23" name="Rectangle 22"/>
          <p:cNvSpPr/>
          <p:nvPr/>
        </p:nvSpPr>
        <p:spPr>
          <a:xfrm>
            <a:off x="6300000" y="4570000"/>
            <a:ext cx="6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a:t>
            </a:r>
          </a:p>
        </p:txBody>
      </p:sp>
      <p:sp>
        <p:nvSpPr>
          <p:cNvPr id="24" name="Rectangle 23"/>
          <p:cNvSpPr/>
          <p:nvPr/>
        </p:nvSpPr>
        <p:spPr>
          <a:xfrm>
            <a:off x="6950000" y="4570000"/>
            <a:ext cx="8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a:t>
            </a:r>
          </a:p>
        </p:txBody>
      </p:sp>
      <p:sp>
        <p:nvSpPr>
          <p:cNvPr id="25" name="TextBox 24"/>
          <p:cNvSpPr txBox="1"/>
          <p:nvPr/>
        </p:nvSpPr>
        <p:spPr>
          <a:xfrm>
            <a:off x="3750000" y="4950000"/>
            <a:ext cx="5150000" cy="280000"/>
          </a:xfrm>
          <a:prstGeom prst="rect">
            <a:avLst/>
          </a:prstGeom>
          <a:noFill/>
        </p:spPr>
        <p:txBody>
          <a:bodyPr wrap="square" anchor="t" lIns="45720" rIns="45720">
            <a:spAutoFit/>
          </a:bodyPr>
          <a:lstStyle/>
          <a:p>
            <a:pPr algn="l"/>
            <a:r>
              <a:rPr sz="1100" b="0" i="0">
                <a:solidFill>
                  <a:srgbClr val="FF0000"/>
                </a:solidFill>
                <a:latin typeface="Calibri"/>
              </a:rPr>
              <a:t>E depends on D (and so on A), but only immediate dependence is shown</a:t>
            </a:r>
          </a:p>
        </p:txBody>
      </p:sp>
      <p:sp>
        <p:nvSpPr>
          <p:cNvPr id="26" name="TextBox 25"/>
          <p:cNvSpPr txBox="1"/>
          <p:nvPr/>
        </p:nvSpPr>
        <p:spPr>
          <a:xfrm>
            <a:off x="3750000" y="5250000"/>
            <a:ext cx="5150000" cy="280000"/>
          </a:xfrm>
          <a:prstGeom prst="rect">
            <a:avLst/>
          </a:prstGeom>
          <a:noFill/>
        </p:spPr>
        <p:txBody>
          <a:bodyPr wrap="square" anchor="t" lIns="45720" rIns="45720">
            <a:spAutoFit/>
          </a:bodyPr>
          <a:lstStyle/>
          <a:p>
            <a:pPr algn="l"/>
            <a:r>
              <a:rPr sz="1100" b="0" i="0">
                <a:solidFill>
                  <a:srgbClr val="FF0000"/>
                </a:solidFill>
                <a:latin typeface="Calibri"/>
              </a:rPr>
              <a:t>Both C and E must be completed before F may be started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5" grpId="0" animBg="1"/>
      <p:bldP spid="19" grpId="0" animBg="1"/>
      <p:bldP spid="20" grpId="0" animBg="1"/>
      <p:bldP spid="26" grpId="0" animBg="1"/>
      <p:bldP spid="21" grpId="0" animBg="1"/>
      <p:bldP spid="22" grpId="0" animBg="1"/>
      <p:bldP spid="23" grpId="0" animBg="1"/>
      <p:bldP spid="24"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Modelling a Project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8A</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200" b="1" i="0">
                <a:solidFill>
                  <a:srgbClr val="000000"/>
                </a:solidFill>
                <a:latin typeface="Calibri"/>
              </a:rPr>
              <a:t>Each row of a precedence table lists only the activities that come immediately before</a:t>
            </a:r>
          </a:p>
          <a:p>
            <a:pPr algn="ctr"/>
            <a:r>
              <a:rPr sz="1200" b="0" i="0">
                <a:solidFill>
                  <a:srgbClr val="000000"/>
                </a:solidFill>
                <a:latin typeface="Calibri"/>
              </a:rPr>
              <a:t/>
            </a:r>
          </a:p>
          <a:p>
            <a:pPr algn="ctr"/>
            <a:r>
              <a:rPr sz="1200" b="0" i="0">
                <a:solidFill>
                  <a:srgbClr val="000000"/>
                </a:solidFill>
                <a:latin typeface="Calibri"/>
              </a:rPr>
              <a:t>If an activity is already implied by another entry in the column, leave it out</a:t>
            </a:r>
          </a:p>
          <a:p>
            <a:pPr algn="ctr"/>
            <a:r>
              <a:rPr sz="1200" b="0" i="0">
                <a:solidFill>
                  <a:srgbClr val="000000"/>
                </a:solidFill>
                <a:latin typeface="Calibri"/>
              </a:rPr>
              <a:t/>
            </a:r>
          </a:p>
          <a:p>
            <a:pPr algn="ctr"/>
            <a:r>
              <a:rPr sz="1200" b="0" i="0">
                <a:solidFill>
                  <a:srgbClr val="000000"/>
                </a:solidFill>
                <a:latin typeface="Calibri"/>
              </a:rPr>
              <a:t>Read the information one sentence at a time and fill in the table as you go</a:t>
            </a:r>
          </a:p>
        </p:txBody>
      </p:sp>
      <p:sp>
        <p:nvSpPr>
          <p:cNvPr id="5" name="TextBox 4"/>
          <p:cNvSpPr txBox="1"/>
          <p:nvPr/>
        </p:nvSpPr>
        <p:spPr>
          <a:xfrm>
            <a:off x="3750000" y="1000000"/>
            <a:ext cx="5150000" cy="1900000"/>
          </a:xfrm>
          <a:prstGeom prst="rect">
            <a:avLst/>
          </a:prstGeom>
          <a:noFill/>
        </p:spPr>
        <p:txBody>
          <a:bodyPr wrap="square" anchor="t" lIns="45720" rIns="45720">
            <a:spAutoFit/>
          </a:bodyPr>
          <a:lstStyle/>
          <a:p>
            <a:pPr algn="l"/>
            <a:r>
              <a:rPr sz="1100" b="0" i="0">
                <a:solidFill>
                  <a:srgbClr val="000000"/>
                </a:solidFill>
                <a:latin typeface="Calibri"/>
              </a:rPr>
              <a:t>The production of a new textbook may be broken down into activities A to G.</a:t>
            </a:r>
          </a:p>
          <a:p>
            <a:pPr algn="l"/>
            <a:r>
              <a:rPr sz="1100" b="0" i="0">
                <a:solidFill>
                  <a:srgbClr val="000000"/>
                </a:solidFill>
                <a:latin typeface="Calibri"/>
              </a:rPr>
              <a:t>Activities A and B do not depend on any other activities.</a:t>
            </a:r>
          </a:p>
          <a:p>
            <a:pPr algn="l"/>
            <a:r>
              <a:rPr sz="1100" b="0" i="0">
                <a:solidFill>
                  <a:srgbClr val="000000"/>
                </a:solidFill>
                <a:latin typeface="Calibri"/>
              </a:rPr>
              <a:t>Both activities C and D can only be started once A has been completed.</a:t>
            </a:r>
          </a:p>
          <a:p>
            <a:pPr algn="l"/>
            <a:r>
              <a:rPr sz="1100" b="0" i="0">
                <a:solidFill>
                  <a:srgbClr val="000000"/>
                </a:solidFill>
                <a:latin typeface="Calibri"/>
              </a:rPr>
              <a:t>Activity E cannot be started until activity B has been completed and activity F cannot be started until activities C and E have been completed. Activity G can only begin once all other activities have been completed.</a:t>
            </a:r>
          </a:p>
          <a:p>
            <a:pPr algn="l"/>
            <a:r>
              <a:rPr sz="1100" b="0" i="0">
                <a:solidFill>
                  <a:srgbClr val="000000"/>
                </a:solidFill>
                <a:latin typeface="Calibri"/>
              </a:rPr>
              <a:t>Draw a precedence table to represent this information.</a:t>
            </a:r>
          </a:p>
        </p:txBody>
      </p:sp>
      <p:sp>
        <p:nvSpPr>
          <p:cNvPr id="6" name="Rectangle 5"/>
          <p:cNvSpPr/>
          <p:nvPr/>
        </p:nvSpPr>
        <p:spPr>
          <a:xfrm>
            <a:off x="4250000" y="310000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Activity</a:t>
            </a:r>
          </a:p>
        </p:txBody>
      </p:sp>
      <p:sp>
        <p:nvSpPr>
          <p:cNvPr id="7" name="Rectangle 6"/>
          <p:cNvSpPr/>
          <p:nvPr/>
        </p:nvSpPr>
        <p:spPr>
          <a:xfrm>
            <a:off x="5050000" y="3100000"/>
            <a:ext cx="10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Depends on</a:t>
            </a:r>
          </a:p>
        </p:txBody>
      </p:sp>
      <p:sp>
        <p:nvSpPr>
          <p:cNvPr id="8" name="Rectangle 7"/>
          <p:cNvSpPr/>
          <p:nvPr/>
        </p:nvSpPr>
        <p:spPr>
          <a:xfrm>
            <a:off x="4250000" y="337000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A</a:t>
            </a:r>
          </a:p>
        </p:txBody>
      </p:sp>
      <p:sp>
        <p:nvSpPr>
          <p:cNvPr id="9" name="Rectangle 8"/>
          <p:cNvSpPr/>
          <p:nvPr/>
        </p:nvSpPr>
        <p:spPr>
          <a:xfrm>
            <a:off x="5050000" y="3370000"/>
            <a:ext cx="10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a:t>
            </a:r>
          </a:p>
        </p:txBody>
      </p:sp>
      <p:sp>
        <p:nvSpPr>
          <p:cNvPr id="10" name="Rectangle 9"/>
          <p:cNvSpPr/>
          <p:nvPr/>
        </p:nvSpPr>
        <p:spPr>
          <a:xfrm>
            <a:off x="4250000" y="364000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B</a:t>
            </a:r>
          </a:p>
        </p:txBody>
      </p:sp>
      <p:sp>
        <p:nvSpPr>
          <p:cNvPr id="11" name="Rectangle 10"/>
          <p:cNvSpPr/>
          <p:nvPr/>
        </p:nvSpPr>
        <p:spPr>
          <a:xfrm>
            <a:off x="5050000" y="3640000"/>
            <a:ext cx="10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a:t>
            </a:r>
          </a:p>
        </p:txBody>
      </p:sp>
      <p:sp>
        <p:nvSpPr>
          <p:cNvPr id="12" name="Rectangle 11"/>
          <p:cNvSpPr/>
          <p:nvPr/>
        </p:nvSpPr>
        <p:spPr>
          <a:xfrm>
            <a:off x="4250000" y="391000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C</a:t>
            </a:r>
          </a:p>
        </p:txBody>
      </p:sp>
      <p:sp>
        <p:nvSpPr>
          <p:cNvPr id="13" name="Rectangle 12"/>
          <p:cNvSpPr/>
          <p:nvPr/>
        </p:nvSpPr>
        <p:spPr>
          <a:xfrm>
            <a:off x="5050000" y="3910000"/>
            <a:ext cx="10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A</a:t>
            </a:r>
          </a:p>
        </p:txBody>
      </p:sp>
      <p:sp>
        <p:nvSpPr>
          <p:cNvPr id="14" name="Rectangle 13"/>
          <p:cNvSpPr/>
          <p:nvPr/>
        </p:nvSpPr>
        <p:spPr>
          <a:xfrm>
            <a:off x="4250000" y="418000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D</a:t>
            </a:r>
          </a:p>
        </p:txBody>
      </p:sp>
      <p:sp>
        <p:nvSpPr>
          <p:cNvPr id="15" name="Rectangle 14"/>
          <p:cNvSpPr/>
          <p:nvPr/>
        </p:nvSpPr>
        <p:spPr>
          <a:xfrm>
            <a:off x="5050000" y="4180000"/>
            <a:ext cx="10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A</a:t>
            </a:r>
          </a:p>
        </p:txBody>
      </p:sp>
      <p:sp>
        <p:nvSpPr>
          <p:cNvPr id="16" name="Rectangle 15"/>
          <p:cNvSpPr/>
          <p:nvPr/>
        </p:nvSpPr>
        <p:spPr>
          <a:xfrm>
            <a:off x="4250000" y="445000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E</a:t>
            </a:r>
          </a:p>
        </p:txBody>
      </p:sp>
      <p:sp>
        <p:nvSpPr>
          <p:cNvPr id="17" name="Rectangle 16"/>
          <p:cNvSpPr/>
          <p:nvPr/>
        </p:nvSpPr>
        <p:spPr>
          <a:xfrm>
            <a:off x="5050000" y="4450000"/>
            <a:ext cx="10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B</a:t>
            </a:r>
          </a:p>
        </p:txBody>
      </p:sp>
      <p:sp>
        <p:nvSpPr>
          <p:cNvPr id="18" name="Rectangle 17"/>
          <p:cNvSpPr/>
          <p:nvPr/>
        </p:nvSpPr>
        <p:spPr>
          <a:xfrm>
            <a:off x="4250000" y="472000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F</a:t>
            </a:r>
          </a:p>
        </p:txBody>
      </p:sp>
      <p:sp>
        <p:nvSpPr>
          <p:cNvPr id="19" name="Rectangle 18"/>
          <p:cNvSpPr/>
          <p:nvPr/>
        </p:nvSpPr>
        <p:spPr>
          <a:xfrm>
            <a:off x="5050000" y="4720000"/>
            <a:ext cx="10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C, E</a:t>
            </a:r>
          </a:p>
        </p:txBody>
      </p:sp>
      <p:sp>
        <p:nvSpPr>
          <p:cNvPr id="20" name="Rectangle 19"/>
          <p:cNvSpPr/>
          <p:nvPr/>
        </p:nvSpPr>
        <p:spPr>
          <a:xfrm>
            <a:off x="4250000" y="499000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G</a:t>
            </a:r>
          </a:p>
        </p:txBody>
      </p:sp>
      <p:sp>
        <p:nvSpPr>
          <p:cNvPr id="21" name="Rectangle 20"/>
          <p:cNvSpPr/>
          <p:nvPr/>
        </p:nvSpPr>
        <p:spPr>
          <a:xfrm>
            <a:off x="5050000" y="4990000"/>
            <a:ext cx="10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D, F</a:t>
            </a:r>
          </a:p>
        </p:txBody>
      </p:sp>
      <p:sp>
        <p:nvSpPr>
          <p:cNvPr id="22" name="Right Brace 21"/>
          <p:cNvSpPr/>
          <p:nvPr/>
        </p:nvSpPr>
        <p:spPr>
          <a:xfrm>
            <a:off x="6100000" y="4990000"/>
            <a:ext cx="90000" cy="27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210000" y="4945000"/>
            <a:ext cx="1900000" cy="360000"/>
          </a:xfrm>
          <a:prstGeom prst="rect">
            <a:avLst/>
          </a:prstGeom>
          <a:noFill/>
        </p:spPr>
        <p:txBody>
          <a:bodyPr wrap="square" anchor="ctr" lIns="45720" rIns="45720">
            <a:spAutoFit/>
          </a:bodyPr>
          <a:lstStyle/>
          <a:p>
            <a:pPr algn="l"/>
            <a:r>
              <a:rPr sz="900" b="0" i="0">
                <a:solidFill>
                  <a:srgbClr val="FF0000"/>
                </a:solidFill>
                <a:latin typeface="Calibri"/>
              </a:rPr>
              <a:t>G depends on everything, but A, B, C and E are already implied by D and 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Modelling a Project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8A</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100" b="1" i="0">
                <a:solidFill>
                  <a:srgbClr val="000000"/>
                </a:solidFill>
                <a:latin typeface="Calibri"/>
              </a:rPr>
              <a:t>In an activity on arc network, activities are arcs and events are nodes</a:t>
            </a:r>
          </a:p>
          <a:p>
            <a:pPr algn="ctr"/>
            <a:r>
              <a:rPr sz="1100" b="0" i="0">
                <a:solidFill>
                  <a:srgbClr val="000000"/>
                </a:solidFill>
                <a:latin typeface="Calibri"/>
              </a:rPr>
              <a:t/>
            </a:r>
          </a:p>
          <a:p>
            <a:pPr algn="ctr"/>
            <a:r>
              <a:rPr sz="1100" b="0" i="0">
                <a:solidFill>
                  <a:srgbClr val="000000"/>
                </a:solidFill>
                <a:latin typeface="Calibri"/>
              </a:rPr>
              <a:t>Each arc is labelled with its activity letter and an arrow shows its direction (use straight lines)</a:t>
            </a:r>
          </a:p>
          <a:p>
            <a:pPr algn="ctr"/>
            <a:r>
              <a:rPr sz="1100" b="0" i="0">
                <a:solidFill>
                  <a:srgbClr val="000000"/>
                </a:solidFill>
                <a:latin typeface="Calibri"/>
              </a:rPr>
              <a:t/>
            </a:r>
          </a:p>
          <a:p>
            <a:pPr algn="ctr"/>
            <a:r>
              <a:rPr sz="1100" b="0" i="0">
                <a:solidFill>
                  <a:srgbClr val="000000"/>
                </a:solidFill>
                <a:latin typeface="Calibri"/>
              </a:rPr>
              <a:t>Nodes are numbered from 0, the source node, as they are added</a:t>
            </a:r>
          </a:p>
          <a:p>
            <a:pPr algn="ctr"/>
            <a:r>
              <a:rPr sz="1100" b="0" i="0">
                <a:solidFill>
                  <a:srgbClr val="000000"/>
                </a:solidFill>
                <a:latin typeface="Calibri"/>
              </a:rPr>
              <a:t/>
            </a:r>
          </a:p>
          <a:p>
            <a:pPr algn="ctr"/>
            <a:r>
              <a:rPr sz="1100" b="0" i="0">
                <a:solidFill>
                  <a:srgbClr val="000000"/>
                </a:solidFill>
                <a:latin typeface="Calibri"/>
              </a:rPr>
              <a:t>The final node is the sink node</a:t>
            </a:r>
          </a:p>
          <a:p>
            <a:pPr algn="ctr"/>
            <a:r>
              <a:rPr sz="1100" b="0" i="0">
                <a:solidFill>
                  <a:srgbClr val="000000"/>
                </a:solidFill>
                <a:latin typeface="Calibri"/>
              </a:rPr>
              <a:t/>
            </a:r>
          </a:p>
          <a:p>
            <a:pPr algn="ctr"/>
            <a:r>
              <a:rPr sz="1100" b="0" i="0">
                <a:solidFill>
                  <a:srgbClr val="000000"/>
                </a:solidFill>
                <a:latin typeface="Calibri"/>
              </a:rPr>
              <a:t>Draw in pencil: it often takes a couple of attempts to get the layout right</a:t>
            </a:r>
          </a:p>
        </p:txBody>
      </p:sp>
      <p:sp>
        <p:nvSpPr>
          <p:cNvPr id="5" name="TextBox 4"/>
          <p:cNvSpPr txBox="1"/>
          <p:nvPr/>
        </p:nvSpPr>
        <p:spPr>
          <a:xfrm>
            <a:off x="3750000" y="1000000"/>
            <a:ext cx="3000000" cy="400000"/>
          </a:xfrm>
          <a:prstGeom prst="rect">
            <a:avLst/>
          </a:prstGeom>
          <a:noFill/>
        </p:spPr>
        <p:txBody>
          <a:bodyPr wrap="square" anchor="t" lIns="45720" rIns="45720">
            <a:spAutoFit/>
          </a:bodyPr>
          <a:lstStyle/>
          <a:p>
            <a:pPr algn="l"/>
            <a:r>
              <a:rPr sz="1100" b="0" i="0">
                <a:solidFill>
                  <a:srgbClr val="000000"/>
                </a:solidFill>
                <a:latin typeface="Calibri"/>
              </a:rPr>
              <a:t>Draw an activity network for the precedence table given in Example 2.</a:t>
            </a:r>
          </a:p>
        </p:txBody>
      </p:sp>
      <p:sp>
        <p:nvSpPr>
          <p:cNvPr id="6" name="Rectangle 5"/>
          <p:cNvSpPr/>
          <p:nvPr/>
        </p:nvSpPr>
        <p:spPr>
          <a:xfrm>
            <a:off x="7200000" y="1000000"/>
            <a:ext cx="6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Activity</a:t>
            </a:r>
          </a:p>
        </p:txBody>
      </p:sp>
      <p:sp>
        <p:nvSpPr>
          <p:cNvPr id="7" name="Rectangle 6"/>
          <p:cNvSpPr/>
          <p:nvPr/>
        </p:nvSpPr>
        <p:spPr>
          <a:xfrm>
            <a:off x="7850000" y="1000000"/>
            <a:ext cx="8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Depends on</a:t>
            </a:r>
          </a:p>
        </p:txBody>
      </p:sp>
      <p:sp>
        <p:nvSpPr>
          <p:cNvPr id="8" name="Rectangle 7"/>
          <p:cNvSpPr/>
          <p:nvPr/>
        </p:nvSpPr>
        <p:spPr>
          <a:xfrm>
            <a:off x="7200000" y="1200000"/>
            <a:ext cx="6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9" name="Rectangle 8"/>
          <p:cNvSpPr/>
          <p:nvPr/>
        </p:nvSpPr>
        <p:spPr>
          <a:xfrm>
            <a:off x="7850000" y="1200000"/>
            <a:ext cx="8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10" name="Rectangle 9"/>
          <p:cNvSpPr/>
          <p:nvPr/>
        </p:nvSpPr>
        <p:spPr>
          <a:xfrm>
            <a:off x="7200000" y="1400000"/>
            <a:ext cx="6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11" name="Rectangle 10"/>
          <p:cNvSpPr/>
          <p:nvPr/>
        </p:nvSpPr>
        <p:spPr>
          <a:xfrm>
            <a:off x="7850000" y="1400000"/>
            <a:ext cx="8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12" name="Rectangle 11"/>
          <p:cNvSpPr/>
          <p:nvPr/>
        </p:nvSpPr>
        <p:spPr>
          <a:xfrm>
            <a:off x="7200000" y="1600000"/>
            <a:ext cx="6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a:t>
            </a:r>
          </a:p>
        </p:txBody>
      </p:sp>
      <p:sp>
        <p:nvSpPr>
          <p:cNvPr id="13" name="Rectangle 12"/>
          <p:cNvSpPr/>
          <p:nvPr/>
        </p:nvSpPr>
        <p:spPr>
          <a:xfrm>
            <a:off x="7850000" y="1600000"/>
            <a:ext cx="8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14" name="Rectangle 13"/>
          <p:cNvSpPr/>
          <p:nvPr/>
        </p:nvSpPr>
        <p:spPr>
          <a:xfrm>
            <a:off x="7200000" y="1800000"/>
            <a:ext cx="6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15" name="Rectangle 14"/>
          <p:cNvSpPr/>
          <p:nvPr/>
        </p:nvSpPr>
        <p:spPr>
          <a:xfrm>
            <a:off x="7850000" y="1800000"/>
            <a:ext cx="8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16" name="Rectangle 15"/>
          <p:cNvSpPr/>
          <p:nvPr/>
        </p:nvSpPr>
        <p:spPr>
          <a:xfrm>
            <a:off x="7200000" y="2000000"/>
            <a:ext cx="6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17" name="Rectangle 16"/>
          <p:cNvSpPr/>
          <p:nvPr/>
        </p:nvSpPr>
        <p:spPr>
          <a:xfrm>
            <a:off x="7850000" y="2000000"/>
            <a:ext cx="8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18" name="Rectangle 17"/>
          <p:cNvSpPr/>
          <p:nvPr/>
        </p:nvSpPr>
        <p:spPr>
          <a:xfrm>
            <a:off x="7200000" y="2200000"/>
            <a:ext cx="6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19" name="Rectangle 18"/>
          <p:cNvSpPr/>
          <p:nvPr/>
        </p:nvSpPr>
        <p:spPr>
          <a:xfrm>
            <a:off x="7850000" y="2200000"/>
            <a:ext cx="8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 E</a:t>
            </a:r>
          </a:p>
        </p:txBody>
      </p:sp>
      <p:sp>
        <p:nvSpPr>
          <p:cNvPr id="20" name="Rectangle 19"/>
          <p:cNvSpPr/>
          <p:nvPr/>
        </p:nvSpPr>
        <p:spPr>
          <a:xfrm>
            <a:off x="7200000" y="2400000"/>
            <a:ext cx="6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21" name="Rectangle 20"/>
          <p:cNvSpPr/>
          <p:nvPr/>
        </p:nvSpPr>
        <p:spPr>
          <a:xfrm>
            <a:off x="7850000" y="2400000"/>
            <a:ext cx="8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 F</a:t>
            </a:r>
          </a:p>
        </p:txBody>
      </p:sp>
      <p:sp>
        <p:nvSpPr>
          <p:cNvPr id="22" name="Rectangle 21"/>
          <p:cNvSpPr/>
          <p:nvPr/>
        </p:nvSpPr>
        <p:spPr>
          <a:xfrm rot="19578596">
            <a:off x="3834229" y="3376393"/>
            <a:ext cx="119643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Isosceles Triangle 22"/>
          <p:cNvSpPr/>
          <p:nvPr/>
        </p:nvSpPr>
        <p:spPr>
          <a:xfrm rot="3378596">
            <a:off x="4384948" y="3338418"/>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996413" y="3146865"/>
            <a:ext cx="700000" cy="220000"/>
          </a:xfrm>
          <a:prstGeom prst="rect">
            <a:avLst/>
          </a:prstGeom>
          <a:noFill/>
        </p:spPr>
        <p:txBody>
          <a:bodyPr wrap="none" anchor="ctr" lIns="0" rIns="0" tIns="0" bIns="0">
            <a:spAutoFit/>
          </a:bodyPr>
          <a:lstStyle/>
          <a:p>
            <a:pPr algn="ctr"/>
            <a:r>
              <a:rPr sz="1100" i="1" b="0">
                <a:solidFill>
                  <a:srgbClr val="000000"/>
                </a:solidFill>
                <a:latin typeface="Times New Roman"/>
              </a:rPr>
              <a:t>A</a:t>
            </a:r>
          </a:p>
        </p:txBody>
      </p:sp>
      <p:sp>
        <p:nvSpPr>
          <p:cNvPr id="25" name="Rectangle 24"/>
          <p:cNvSpPr/>
          <p:nvPr/>
        </p:nvSpPr>
        <p:spPr>
          <a:xfrm rot="2021404">
            <a:off x="3834229" y="4151903"/>
            <a:ext cx="119643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Isosceles Triangle 25"/>
          <p:cNvSpPr/>
          <p:nvPr/>
        </p:nvSpPr>
        <p:spPr>
          <a:xfrm rot="7421404">
            <a:off x="4384948" y="4113928"/>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996413" y="4180481"/>
            <a:ext cx="700000" cy="220000"/>
          </a:xfrm>
          <a:prstGeom prst="rect">
            <a:avLst/>
          </a:prstGeom>
          <a:noFill/>
        </p:spPr>
        <p:txBody>
          <a:bodyPr wrap="none" anchor="ctr" lIns="0" rIns="0" tIns="0" bIns="0">
            <a:spAutoFit/>
          </a:bodyPr>
          <a:lstStyle/>
          <a:p>
            <a:pPr algn="ctr"/>
            <a:r>
              <a:rPr sz="1100" i="1" b="0">
                <a:solidFill>
                  <a:srgbClr val="000000"/>
                </a:solidFill>
                <a:latin typeface="Times New Roman"/>
              </a:rPr>
              <a:t>B</a:t>
            </a:r>
          </a:p>
        </p:txBody>
      </p:sp>
      <p:sp>
        <p:nvSpPr>
          <p:cNvPr id="28" name="Rectangle 27"/>
          <p:cNvSpPr/>
          <p:nvPr/>
        </p:nvSpPr>
        <p:spPr>
          <a:xfrm>
            <a:off x="5114897" y="2988638"/>
            <a:ext cx="2124897"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Isosceles Triangle 28"/>
          <p:cNvSpPr/>
          <p:nvPr/>
        </p:nvSpPr>
        <p:spPr>
          <a:xfrm rot="5400000">
            <a:off x="6129846" y="2950663"/>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827346" y="2733061"/>
            <a:ext cx="700000" cy="220000"/>
          </a:xfrm>
          <a:prstGeom prst="rect">
            <a:avLst/>
          </a:prstGeom>
          <a:noFill/>
        </p:spPr>
        <p:txBody>
          <a:bodyPr wrap="none" anchor="ctr" lIns="0" rIns="0" tIns="0" bIns="0">
            <a:spAutoFit/>
          </a:bodyPr>
          <a:lstStyle/>
          <a:p>
            <a:pPr algn="ctr"/>
            <a:r>
              <a:rPr sz="1100" i="1" b="0">
                <a:solidFill>
                  <a:srgbClr val="000000"/>
                </a:solidFill>
                <a:latin typeface="Times New Roman"/>
              </a:rPr>
              <a:t>D</a:t>
            </a:r>
          </a:p>
        </p:txBody>
      </p:sp>
      <p:sp>
        <p:nvSpPr>
          <p:cNvPr id="31" name="Rectangle 30"/>
          <p:cNvSpPr/>
          <p:nvPr/>
        </p:nvSpPr>
        <p:spPr>
          <a:xfrm rot="2021404">
            <a:off x="4997495" y="3376393"/>
            <a:ext cx="119643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Isosceles Triangle 31"/>
          <p:cNvSpPr/>
          <p:nvPr/>
        </p:nvSpPr>
        <p:spPr>
          <a:xfrm rot="7421404">
            <a:off x="5548214" y="3338418"/>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5159679" y="3404971"/>
            <a:ext cx="700000" cy="220000"/>
          </a:xfrm>
          <a:prstGeom prst="rect">
            <a:avLst/>
          </a:prstGeom>
          <a:noFill/>
        </p:spPr>
        <p:txBody>
          <a:bodyPr wrap="none" anchor="ctr" lIns="0" rIns="0" tIns="0" bIns="0">
            <a:spAutoFit/>
          </a:bodyPr>
          <a:lstStyle/>
          <a:p>
            <a:pPr algn="ctr"/>
            <a:r>
              <a:rPr sz="1100" i="1" b="0">
                <a:solidFill>
                  <a:srgbClr val="000000"/>
                </a:solidFill>
                <a:latin typeface="Times New Roman"/>
              </a:rPr>
              <a:t>C</a:t>
            </a:r>
          </a:p>
        </p:txBody>
      </p:sp>
      <p:sp>
        <p:nvSpPr>
          <p:cNvPr id="34" name="Rectangle 33"/>
          <p:cNvSpPr/>
          <p:nvPr/>
        </p:nvSpPr>
        <p:spPr>
          <a:xfrm rot="19578596">
            <a:off x="4997495" y="4151903"/>
            <a:ext cx="119643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Isosceles Triangle 34"/>
          <p:cNvSpPr/>
          <p:nvPr/>
        </p:nvSpPr>
        <p:spPr>
          <a:xfrm rot="3378596">
            <a:off x="5548214" y="4113928"/>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5331749" y="4180481"/>
            <a:ext cx="700000" cy="220000"/>
          </a:xfrm>
          <a:prstGeom prst="rect">
            <a:avLst/>
          </a:prstGeom>
          <a:noFill/>
        </p:spPr>
        <p:txBody>
          <a:bodyPr wrap="none" anchor="ctr" lIns="0" rIns="0" tIns="0" bIns="0">
            <a:spAutoFit/>
          </a:bodyPr>
          <a:lstStyle/>
          <a:p>
            <a:pPr algn="ctr"/>
            <a:r>
              <a:rPr sz="1100" i="1" b="0">
                <a:solidFill>
                  <a:srgbClr val="000000"/>
                </a:solidFill>
                <a:latin typeface="Times New Roman"/>
              </a:rPr>
              <a:t>E</a:t>
            </a:r>
          </a:p>
        </p:txBody>
      </p:sp>
      <p:sp>
        <p:nvSpPr>
          <p:cNvPr id="37" name="Rectangle 36"/>
          <p:cNvSpPr/>
          <p:nvPr/>
        </p:nvSpPr>
        <p:spPr>
          <a:xfrm rot="19578596">
            <a:off x="6160760" y="3376393"/>
            <a:ext cx="119643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Isosceles Triangle 37"/>
          <p:cNvSpPr/>
          <p:nvPr/>
        </p:nvSpPr>
        <p:spPr>
          <a:xfrm rot="3378596">
            <a:off x="6711479" y="3338418"/>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495014" y="3404971"/>
            <a:ext cx="700000" cy="220000"/>
          </a:xfrm>
          <a:prstGeom prst="rect">
            <a:avLst/>
          </a:prstGeom>
          <a:noFill/>
        </p:spPr>
        <p:txBody>
          <a:bodyPr wrap="none" anchor="ctr" lIns="0" rIns="0" tIns="0" bIns="0">
            <a:spAutoFit/>
          </a:bodyPr>
          <a:lstStyle/>
          <a:p>
            <a:pPr algn="ctr"/>
            <a:r>
              <a:rPr sz="1100" i="1" b="0">
                <a:solidFill>
                  <a:srgbClr val="000000"/>
                </a:solidFill>
                <a:latin typeface="Times New Roman"/>
              </a:rPr>
              <a:t>F</a:t>
            </a:r>
          </a:p>
        </p:txBody>
      </p:sp>
      <p:sp>
        <p:nvSpPr>
          <p:cNvPr id="40" name="Rectangle 39"/>
          <p:cNvSpPr/>
          <p:nvPr/>
        </p:nvSpPr>
        <p:spPr>
          <a:xfrm>
            <a:off x="7441428" y="2988638"/>
            <a:ext cx="96163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Isosceles Triangle 40"/>
          <p:cNvSpPr/>
          <p:nvPr/>
        </p:nvSpPr>
        <p:spPr>
          <a:xfrm rot="5400000">
            <a:off x="7874744" y="2950663"/>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7572244" y="2733061"/>
            <a:ext cx="700000" cy="220000"/>
          </a:xfrm>
          <a:prstGeom prst="rect">
            <a:avLst/>
          </a:prstGeom>
          <a:noFill/>
        </p:spPr>
        <p:txBody>
          <a:bodyPr wrap="none" anchor="ctr" lIns="0" rIns="0" tIns="0" bIns="0">
            <a:spAutoFit/>
          </a:bodyPr>
          <a:lstStyle/>
          <a:p>
            <a:pPr algn="ctr"/>
            <a:r>
              <a:rPr sz="1100" i="1" b="0">
                <a:solidFill>
                  <a:srgbClr val="000000"/>
                </a:solidFill>
                <a:latin typeface="Times New Roman"/>
              </a:rPr>
              <a:t>G</a:t>
            </a:r>
          </a:p>
        </p:txBody>
      </p:sp>
      <p:sp>
        <p:nvSpPr>
          <p:cNvPr id="43" name="Oval 42"/>
          <p:cNvSpPr/>
          <p:nvPr/>
        </p:nvSpPr>
        <p:spPr>
          <a:xfrm>
            <a:off x="3750000" y="3672857"/>
            <a:ext cx="201632" cy="201632"/>
          </a:xfrm>
          <a:prstGeom prst="ellipse">
            <a:avLst/>
          </a:prstGeom>
          <a:solidFill>
            <a:srgbClr val="FFFFFF"/>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a:solidFill>
                  <a:srgbClr val="000000"/>
                </a:solidFill>
              </a:rPr>
              <a:t>0</a:t>
            </a:r>
          </a:p>
        </p:txBody>
      </p:sp>
      <p:sp>
        <p:nvSpPr>
          <p:cNvPr id="44" name="Oval 43"/>
          <p:cNvSpPr/>
          <p:nvPr/>
        </p:nvSpPr>
        <p:spPr>
          <a:xfrm>
            <a:off x="4913265" y="2897346"/>
            <a:ext cx="201632" cy="201632"/>
          </a:xfrm>
          <a:prstGeom prst="ellipse">
            <a:avLst/>
          </a:prstGeom>
          <a:solidFill>
            <a:srgbClr val="FFFFFF"/>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a:solidFill>
                  <a:srgbClr val="000000"/>
                </a:solidFill>
              </a:rPr>
              <a:t>1</a:t>
            </a:r>
          </a:p>
        </p:txBody>
      </p:sp>
      <p:sp>
        <p:nvSpPr>
          <p:cNvPr id="45" name="Oval 44"/>
          <p:cNvSpPr/>
          <p:nvPr/>
        </p:nvSpPr>
        <p:spPr>
          <a:xfrm>
            <a:off x="4913265" y="4448367"/>
            <a:ext cx="201632" cy="201632"/>
          </a:xfrm>
          <a:prstGeom prst="ellipse">
            <a:avLst/>
          </a:prstGeom>
          <a:solidFill>
            <a:srgbClr val="FFFFFF"/>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a:solidFill>
                  <a:srgbClr val="000000"/>
                </a:solidFill>
              </a:rPr>
              <a:t>2</a:t>
            </a:r>
          </a:p>
        </p:txBody>
      </p:sp>
      <p:sp>
        <p:nvSpPr>
          <p:cNvPr id="46" name="Oval 45"/>
          <p:cNvSpPr/>
          <p:nvPr/>
        </p:nvSpPr>
        <p:spPr>
          <a:xfrm>
            <a:off x="6076530" y="3672857"/>
            <a:ext cx="201632" cy="201632"/>
          </a:xfrm>
          <a:prstGeom prst="ellipse">
            <a:avLst/>
          </a:prstGeom>
          <a:solidFill>
            <a:srgbClr val="FFFFFF"/>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a:solidFill>
                  <a:srgbClr val="000000"/>
                </a:solidFill>
              </a:rPr>
              <a:t>3</a:t>
            </a:r>
          </a:p>
        </p:txBody>
      </p:sp>
      <p:sp>
        <p:nvSpPr>
          <p:cNvPr id="47" name="Oval 46"/>
          <p:cNvSpPr/>
          <p:nvPr/>
        </p:nvSpPr>
        <p:spPr>
          <a:xfrm>
            <a:off x="7239795" y="2897346"/>
            <a:ext cx="201632" cy="201632"/>
          </a:xfrm>
          <a:prstGeom prst="ellipse">
            <a:avLst/>
          </a:prstGeom>
          <a:solidFill>
            <a:srgbClr val="FFFFFF"/>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a:solidFill>
                  <a:srgbClr val="000000"/>
                </a:solidFill>
              </a:rPr>
              <a:t>4</a:t>
            </a:r>
          </a:p>
        </p:txBody>
      </p:sp>
      <p:sp>
        <p:nvSpPr>
          <p:cNvPr id="48" name="Oval 47"/>
          <p:cNvSpPr/>
          <p:nvPr/>
        </p:nvSpPr>
        <p:spPr>
          <a:xfrm>
            <a:off x="8403061" y="2897346"/>
            <a:ext cx="201632" cy="201632"/>
          </a:xfrm>
          <a:prstGeom prst="ellipse">
            <a:avLst/>
          </a:prstGeom>
          <a:solidFill>
            <a:srgbClr val="FFFFFF"/>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a:solidFill>
                  <a:srgbClr val="000000"/>
                </a:solidFill>
              </a:rPr>
              <a:t>5</a:t>
            </a:r>
          </a:p>
        </p:txBody>
      </p:sp>
      <p:sp>
        <p:nvSpPr>
          <p:cNvPr id="49" name="TextBox 48"/>
          <p:cNvSpPr txBox="1"/>
          <p:nvPr/>
        </p:nvSpPr>
        <p:spPr>
          <a:xfrm>
            <a:off x="3750000" y="4800000"/>
            <a:ext cx="5150000" cy="260000"/>
          </a:xfrm>
          <a:prstGeom prst="rect">
            <a:avLst/>
          </a:prstGeom>
          <a:noFill/>
        </p:spPr>
        <p:txBody>
          <a:bodyPr wrap="square" anchor="t" lIns="45720" rIns="45720">
            <a:spAutoFit/>
          </a:bodyPr>
          <a:lstStyle/>
          <a:p>
            <a:pPr algn="l"/>
            <a:r>
              <a:rPr sz="1100" b="0" i="0">
                <a:solidFill>
                  <a:srgbClr val="FF0000"/>
                </a:solidFill>
                <a:latin typeface="Calibri"/>
              </a:rPr>
              <a:t>A and B depend on nothing, so they start at the source node, 0</a:t>
            </a:r>
          </a:p>
        </p:txBody>
      </p:sp>
      <p:sp>
        <p:nvSpPr>
          <p:cNvPr id="50" name="TextBox 49"/>
          <p:cNvSpPr txBox="1"/>
          <p:nvPr/>
        </p:nvSpPr>
        <p:spPr>
          <a:xfrm>
            <a:off x="3750000" y="5060000"/>
            <a:ext cx="5150000" cy="260000"/>
          </a:xfrm>
          <a:prstGeom prst="rect">
            <a:avLst/>
          </a:prstGeom>
          <a:noFill/>
        </p:spPr>
        <p:txBody>
          <a:bodyPr wrap="square" anchor="t" lIns="45720" rIns="45720">
            <a:spAutoFit/>
          </a:bodyPr>
          <a:lstStyle/>
          <a:p>
            <a:pPr algn="l"/>
            <a:r>
              <a:rPr sz="1100" b="0" i="0">
                <a:solidFill>
                  <a:srgbClr val="FF0000"/>
                </a:solidFill>
                <a:latin typeface="Calibri"/>
              </a:rPr>
              <a:t>C and D both start at node 1, the end of A</a:t>
            </a:r>
          </a:p>
        </p:txBody>
      </p:sp>
      <p:sp>
        <p:nvSpPr>
          <p:cNvPr id="51" name="TextBox 50"/>
          <p:cNvSpPr txBox="1"/>
          <p:nvPr/>
        </p:nvSpPr>
        <p:spPr>
          <a:xfrm>
            <a:off x="3750000" y="5320000"/>
            <a:ext cx="5150000" cy="260000"/>
          </a:xfrm>
          <a:prstGeom prst="rect">
            <a:avLst/>
          </a:prstGeom>
          <a:noFill/>
        </p:spPr>
        <p:txBody>
          <a:bodyPr wrap="square" anchor="t" lIns="45720" rIns="45720">
            <a:spAutoFit/>
          </a:bodyPr>
          <a:lstStyle/>
          <a:p>
            <a:pPr algn="l"/>
            <a:r>
              <a:rPr sz="1100" b="0" i="0">
                <a:solidFill>
                  <a:srgbClr val="FF0000"/>
                </a:solidFill>
                <a:latin typeface="Calibri"/>
              </a:rPr>
              <a:t>E starts at node 2, the end of B</a:t>
            </a:r>
          </a:p>
        </p:txBody>
      </p:sp>
      <p:sp>
        <p:nvSpPr>
          <p:cNvPr id="52" name="TextBox 51"/>
          <p:cNvSpPr txBox="1"/>
          <p:nvPr/>
        </p:nvSpPr>
        <p:spPr>
          <a:xfrm>
            <a:off x="3750000" y="5580000"/>
            <a:ext cx="5150000" cy="260000"/>
          </a:xfrm>
          <a:prstGeom prst="rect">
            <a:avLst/>
          </a:prstGeom>
          <a:noFill/>
        </p:spPr>
        <p:txBody>
          <a:bodyPr wrap="square" anchor="t" lIns="45720" rIns="45720">
            <a:spAutoFit/>
          </a:bodyPr>
          <a:lstStyle/>
          <a:p>
            <a:pPr algn="l"/>
            <a:r>
              <a:rPr sz="1100" b="0" i="0">
                <a:solidFill>
                  <a:srgbClr val="FF0000"/>
                </a:solidFill>
                <a:latin typeface="Calibri"/>
              </a:rPr>
              <a:t>F needs C and E, so their arcs meet at node 3</a:t>
            </a:r>
          </a:p>
        </p:txBody>
      </p:sp>
      <p:sp>
        <p:nvSpPr>
          <p:cNvPr id="53" name="TextBox 52"/>
          <p:cNvSpPr txBox="1"/>
          <p:nvPr/>
        </p:nvSpPr>
        <p:spPr>
          <a:xfrm>
            <a:off x="3750000" y="5840000"/>
            <a:ext cx="5150000" cy="260000"/>
          </a:xfrm>
          <a:prstGeom prst="rect">
            <a:avLst/>
          </a:prstGeom>
          <a:noFill/>
        </p:spPr>
        <p:txBody>
          <a:bodyPr wrap="square" anchor="t" lIns="45720" rIns="45720">
            <a:spAutoFit/>
          </a:bodyPr>
          <a:lstStyle/>
          <a:p>
            <a:pPr algn="l"/>
            <a:r>
              <a:rPr sz="1100" b="0" i="0">
                <a:solidFill>
                  <a:srgbClr val="FF0000"/>
                </a:solidFill>
                <a:latin typeface="Calibri"/>
              </a:rPr>
              <a:t>G needs D and F, so they meet at node 4. Node 5 is the sink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22" grpId="0" animBg="1"/>
      <p:bldP spid="23" grpId="0" animBg="1"/>
      <p:bldP spid="24" grpId="0" animBg="1"/>
      <p:bldP spid="25" grpId="0" animBg="1"/>
      <p:bldP spid="26" grpId="0" animBg="1"/>
      <p:bldP spid="27" grpId="0" animBg="1"/>
      <p:bldP spid="44" grpId="0" animBg="1"/>
      <p:bldP spid="45" grpId="0" animBg="1"/>
      <p:bldP spid="49" grpId="0" animBg="1"/>
      <p:bldP spid="31" grpId="0" animBg="1"/>
      <p:bldP spid="32" grpId="0" animBg="1"/>
      <p:bldP spid="33" grpId="0" animBg="1"/>
      <p:bldP spid="28" grpId="0" animBg="1"/>
      <p:bldP spid="29" grpId="0" animBg="1"/>
      <p:bldP spid="30" grpId="0" animBg="1"/>
      <p:bldP spid="50" grpId="0" animBg="1"/>
      <p:bldP spid="34" grpId="0" animBg="1"/>
      <p:bldP spid="35" grpId="0" animBg="1"/>
      <p:bldP spid="36" grpId="0" animBg="1"/>
      <p:bldP spid="46" grpId="0" animBg="1"/>
      <p:bldP spid="51" grpId="0" animBg="1"/>
      <p:bldP spid="37" grpId="0" animBg="1"/>
      <p:bldP spid="38" grpId="0" animBg="1"/>
      <p:bldP spid="39" grpId="0" animBg="1"/>
      <p:bldP spid="47" grpId="0" animBg="1"/>
      <p:bldP spid="52" grpId="0" animBg="1"/>
      <p:bldP spid="40" grpId="0" animBg="1"/>
      <p:bldP spid="41" grpId="0" animBg="1"/>
      <p:bldP spid="42" grpId="0" animBg="1"/>
      <p:bldP spid="48" grpId="0" animBg="1"/>
      <p:bldP spid="5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