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Simplex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the Big-M method, M is an arbitrarily large positive number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 M − 100 is positive and 75 − 0.5M is negative: compare terms in M to choose the pivot column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Big-M method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A slack variable for each ≤ constraint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 A surplus and an artificial variable for each ≥ constraint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 Subtract M(a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…) from the objective function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 Eliminate the artificial variables from the objective, so only non-basic variables remain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5  Form the initial tableau and use the simplex method as normal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following linear programming problem using the Big-M method.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x − y + z  subject to:  2x + y + z ≤ 20,  x − 2y − z ≤ 7,  x ≥ 4,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+ y +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27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− 2y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4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81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x, y, z,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14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Modify the objective function by subtracting the term Ma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41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x − y + z − Ma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74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4 − x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so P = x − y + z − M(4 − x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01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(1 + M)x − y + z − Ms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34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− (1 + M)x + y − z + Ms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−4M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670000"/>
            <a:ext cx="5100000" cy="4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Because M is large and positive, maximising P now automatically pushes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towards zero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80909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66363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17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73635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80909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0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8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6363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91817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73635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80909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8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66363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17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73635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80909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8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66363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17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7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73635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−(1 + M)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680909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0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48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866363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291817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71817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73635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−4M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43816" y="1000000"/>
            <a:ext cx="2756184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x, y and z are non-basic, so you start at the origin. This is not feasible, because a₁ = 4 ≠ 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3816" y="1700000"/>
            <a:ext cx="2756184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Remember M is large and positive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50000" y="1000000"/>
            <a:ext cx="730909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00000" y="2730000"/>
            <a:ext cx="290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P row is −(1 + M))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75453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75453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20 ÷ 2 = 10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675453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7 ÷ 1 = 7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675453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1 = 4</a:t>
            </a:r>
          </a:p>
        </p:txBody>
      </p:sp>
      <p:sp>
        <p:nvSpPr>
          <p:cNvPr id="57" name="Oval 56"/>
          <p:cNvSpPr/>
          <p:nvPr/>
        </p:nvSpPr>
        <p:spPr>
          <a:xfrm>
            <a:off x="890000" y="1970000"/>
            <a:ext cx="850909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241908" y="2730000"/>
            <a:ext cx="294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a₁ (smallest positive θ = 4), so the pivot is 1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50000" y="32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680909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10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48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866363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291817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67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173635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675453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50000" y="35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80909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10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48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866363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291817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67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173635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50000" y="38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680909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10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48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866363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291817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67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173635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50000" y="42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680909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10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48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866363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291817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671817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173635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50000" y="45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680909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10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48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866363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291817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671817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 + M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173635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675453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R1 − 2R3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675453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R2 − R3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675453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÷ 1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675453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(1 + M)R3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0000" y="4980000"/>
            <a:ext cx="86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still negative values in the objective row,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7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105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106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8" grpId="0" animBg="1"/>
      <p:bldP spid="10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80909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66363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17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73635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80909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0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8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6363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91817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73635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80909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8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66363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17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73635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80909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8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66363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17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7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73635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680909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0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48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866363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291817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71817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 + 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73635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91817" y="1000000"/>
            <a:ext cx="38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0000" y="2730000"/>
            <a:ext cx="290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−1 appears in both the z and s₃ columns. Choose either: here s₃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75453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675453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12 ÷ 2 = 6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75453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3 ÷ 1 = 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75453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−1: not valid</a:t>
            </a:r>
          </a:p>
        </p:txBody>
      </p:sp>
      <p:sp>
        <p:nvSpPr>
          <p:cNvPr id="55" name="Oval 54"/>
          <p:cNvSpPr/>
          <p:nvPr/>
        </p:nvSpPr>
        <p:spPr>
          <a:xfrm>
            <a:off x="3231817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241908" y="2730000"/>
            <a:ext cx="294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s₂ (smallest positive θ = 3), so the pivot is 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0000" y="32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680909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48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866363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91817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67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73635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75453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50000" y="35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680909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10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48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66363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291817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67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73635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0000" y="38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680909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10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48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866363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291817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67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173635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000" y="42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80909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8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866363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91817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671817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173635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50000" y="45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680909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10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48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866363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291817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671817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173635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675453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R1 − 2R2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675453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675453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R2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675453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R2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0000" y="4980000"/>
            <a:ext cx="86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Still negative values in the objective row: the most negative is −2, in the z column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4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0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05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6" grpId="0" animBg="1"/>
      <p:bldP spid="10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80909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66363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17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73635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80909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0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8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6363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91817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73635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80909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8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66363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17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73635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80909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8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66363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17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7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73635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680909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0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48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866363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291817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71817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73635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106363" y="1000000"/>
            <a:ext cx="38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0000" y="2730000"/>
            <a:ext cx="290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z (most negative value in the P row is −2)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75453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675453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6 ÷ 3 = 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75453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3 ÷ −1: not valid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75453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7 ÷ −1: not valid</a:t>
            </a:r>
          </a:p>
        </p:txBody>
      </p:sp>
      <p:sp>
        <p:nvSpPr>
          <p:cNvPr id="55" name="Oval 54"/>
          <p:cNvSpPr/>
          <p:nvPr/>
        </p:nvSpPr>
        <p:spPr>
          <a:xfrm>
            <a:off x="2046363" y="129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241908" y="2730000"/>
            <a:ext cx="294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s₁ (the only positive θ is 6 ÷ 3 = 2), so the pivot is 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0000" y="32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680909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48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866363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91817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67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73635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75453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50000" y="35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680909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5/3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10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48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66363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291817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67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73635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0000" y="38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680909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10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48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866363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291817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67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173635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000" y="42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80909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8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866363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91817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671817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173635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50000" y="45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680909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7/3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10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48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2/3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866363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291817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671817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173635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675453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3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675453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R1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675453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R1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675453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+ 2R1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0000" y="4980000"/>
            <a:ext cx="86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Only one negative value in the objective row now (−1/3), in the s₂ column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0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05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6" grpId="0" animBg="1"/>
      <p:bldP spid="10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80909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86363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66363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17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7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73635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80909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0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86363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6363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91817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73635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80909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86363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66363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17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7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73635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80909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86363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66363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17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7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73635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680909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0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486363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866363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291817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71817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73635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866363" y="1000000"/>
            <a:ext cx="425454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0000" y="2730000"/>
            <a:ext cx="290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s₂ (most negative value in the P row is −1/3)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75453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675453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 ÷ −2/3: not valid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75453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 ÷ 1/3 = 15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75453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9 ÷ 1/3 = 27</a:t>
            </a:r>
          </a:p>
        </p:txBody>
      </p:sp>
      <p:sp>
        <p:nvSpPr>
          <p:cNvPr id="55" name="Oval 54"/>
          <p:cNvSpPr/>
          <p:nvPr/>
        </p:nvSpPr>
        <p:spPr>
          <a:xfrm>
            <a:off x="2806363" y="1630000"/>
            <a:ext cx="545454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241908" y="2730000"/>
            <a:ext cx="2941908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s₃ (smallest positive θ = 15), so the pivot is 1/3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0000" y="320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680909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486363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866363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91817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67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73635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75453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50000" y="354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680909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10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486363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66363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291817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67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73635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0000" y="388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680909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10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486363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866363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291817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67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173635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000" y="422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80909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10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86363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866363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91817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671817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173635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50000" y="4560000"/>
            <a:ext cx="73090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680909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10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486363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866363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291817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671817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 − 1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173635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675453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+ (2/3)R2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675453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1/3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675453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R3 − (1/3)R2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675453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(1/3)R2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0000" y="4980000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All values in the objective row are now non-negative, so the solution is optimal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00000" y="5194625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 = 4, y = 0, z = 12,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15,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P = 16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0000" y="5409250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 2x + y + 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8 + 0 + 12 + 0 = 20 ✓    x − 2y − 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4 − 0 − 12 + 15 = 7 ✓    x −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4 − 0 + 0 = 4 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4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0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05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Big-M method can also be used to minimise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Minimising P is the same as maximising Q = −P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Subtract M × (the artificial variables) from Q and eliminate them as before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At the end, the minimum of P is −(maximum of Q)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the Big-M method to solve this linear programming problem.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P = x − y + z  subject to:  2x + y + z ≤ 20,  x − 2y − z ≤ 7,  x ≥ 4,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+ y +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20,   x − 2y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7,   x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33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same constraints as Example 17, but this time minimise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66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−P = −x + y − z, so maximise Q = −x + y − z − Ma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99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Writing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in terms of non-basic variables: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26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Q = −x + y − z − M(4 − x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−x + y − z − 4M + Mx − Ms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59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Q + x − y + z − Mx + Ms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−4M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86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Q + (1 − M)x − y + z + Ms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−4M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19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non-basic variables are x, y, z and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45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21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59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7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51818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3636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5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3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9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7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1818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53636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5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83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1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9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97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1818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53636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45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83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1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9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97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51818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853636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1 − 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45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3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1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9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97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51818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53636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−4M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78726" y="1000000"/>
            <a:ext cx="3221274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most negative value in the objective row is 1 − M (M is large)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50000" y="1000000"/>
            <a:ext cx="501818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Q row is 1 − M)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355454" y="10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55454" y="13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20 ÷ 2 = 10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55454" y="16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7 ÷ 1 = 7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55454" y="202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1 = 4</a:t>
            </a:r>
          </a:p>
        </p:txBody>
      </p:sp>
      <p:sp>
        <p:nvSpPr>
          <p:cNvPr id="56" name="Oval 55"/>
          <p:cNvSpPr/>
          <p:nvPr/>
        </p:nvSpPr>
        <p:spPr>
          <a:xfrm>
            <a:off x="890000" y="1970000"/>
            <a:ext cx="621818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1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a₁ (smallest positive θ = 4), so the pivot is 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0000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45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83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21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59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97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351818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53636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55454" y="32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50000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45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83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1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59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97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351818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853636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50000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45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83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21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59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97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351818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853636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50000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45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83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21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59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97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351818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853636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50000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45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83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21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59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97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351818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 − 1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853636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355454" y="35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R1 − 2R3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355454" y="38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R2 − R3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355454" y="422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÷ 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355454" y="456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(M − 1)R3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00000" y="4980000"/>
            <a:ext cx="86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only negative value in the objective row is now in the y column,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6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104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105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7" grpId="0" animBg="1"/>
      <p:bldP spid="10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000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45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21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59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71818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51818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3636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000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5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3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9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71818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1818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53636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000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5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83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1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9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971818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1818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53636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000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45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83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1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9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971818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51818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853636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50000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45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3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1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9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971818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51818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 − 1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53636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451818" y="1000000"/>
            <a:ext cx="38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Q row is −1)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355454" y="10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355454" y="13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12 ÷ 1 = 12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55454" y="16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3 ÷ −2: not valid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55454" y="202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0: not valid</a:t>
            </a:r>
          </a:p>
        </p:txBody>
      </p:sp>
      <p:sp>
        <p:nvSpPr>
          <p:cNvPr id="55" name="Oval 54"/>
          <p:cNvSpPr/>
          <p:nvPr/>
        </p:nvSpPr>
        <p:spPr>
          <a:xfrm>
            <a:off x="1391818" y="129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1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s₁ (smallest positive θ = 12), so the pivot is 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0000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45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83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21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59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971818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351818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853636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355454" y="32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50000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45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83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21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59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971818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351818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853636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0000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45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83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21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9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971818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351818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53636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000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45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83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21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59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971818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351818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853636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50000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45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83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21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59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971818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351818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 − 3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53636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355454" y="35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1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355454" y="38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+ 2R1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355454" y="422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no change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355454" y="456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R1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0000" y="4980000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All of the values in the objective row are now non-negative, so the solution is optimal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00000" y="5194625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Max Q = 8, so min P = −8 when x = 4, y = 12, z = 0,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27,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0000" y="5409250"/>
            <a:ext cx="86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 8 + 12 + 0 + 0 = 20 ✓     4 − 24 − 0 + 27 = 7 ✓     4 − 0 + 0 = 4 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0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05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With more than one artificial variable, multiply M by their sum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 − M(a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): maximising this has the same effect as minimising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in stage 1 of the two-stage method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Rewrite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in terms of the non-basic variables so the tableau is in standard form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solution is only feasible when every artificial variable is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Set up the initial tableau for solving the following problem using the Big-M method: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Maximise P = 3x − 2y + z  subject to:  x + y + 2z ≤ 10,  2x − 3y + z ≥ 5,  x + y ≥ 8,  x, y, z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Find the value of the first pivot.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Carry out one iteration and state the value of each variable at that point.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Explain why the solution given by the first iteration is not feasible.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800000"/>
            <a:ext cx="5100000" cy="42043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 + y + 2z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10,   2x − 3y + z −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5,   x + y −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270434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 = 3x − 2y + z − M(a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570434"/>
            <a:ext cx="5100000" cy="42043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5 − 2x + 3y − 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 and 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8 − x − y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 so 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13 − 3x + 2y − 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4040868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 = 3x − 2y + z − M(13 − 3x + 2y − z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4290868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= 3(1 + M)x − 2(1 + M)y + (1 + M)z − Ms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Ms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− 13M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590868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 − 3(1 + M)x + 2(1 + M)y − (1 + M)z + Ms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Ms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−13M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890868"/>
            <a:ext cx="5100000" cy="42043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Moving −Ms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− Ms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to the left gives +Ms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Ms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. (The textbook prints −M in the 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and s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columns, which is a sign error.)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Big-M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000" y="100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540000" y="100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420000" y="100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3610000" y="100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9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70000" y="100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8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60000" y="100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000" y="134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40000" y="134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20000" y="134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10000" y="134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9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70000" y="134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8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60000" y="134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0000" y="168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540000" y="168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20000" y="168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3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610000" y="168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9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70000" y="168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8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60000" y="168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0000" y="202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40000" y="202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420000" y="202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23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10000" y="202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49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870000" y="202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8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0000" y="202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5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00000" y="236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−3(1 + M)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540000" y="236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2(1 + M)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420000" y="236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−(1 + M)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3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10000" y="236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49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70000" y="236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68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60000" y="236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−13M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00000" y="1000000"/>
            <a:ext cx="74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50000" y="2730000"/>
            <a:ext cx="39887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  Pivot column: x (most negative value in the objective row is −3(1 + M))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80000" y="100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80000" y="134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 ÷ 1 = 10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80000" y="168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 ÷ 2 = 5/2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80000" y="202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 ÷ 1 = 8</a:t>
            </a:r>
          </a:p>
        </p:txBody>
      </p:sp>
      <p:sp>
        <p:nvSpPr>
          <p:cNvPr id="60" name="Oval 59"/>
          <p:cNvSpPr/>
          <p:nvPr/>
        </p:nvSpPr>
        <p:spPr>
          <a:xfrm>
            <a:off x="740000" y="1630000"/>
            <a:ext cx="86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178750" y="2730000"/>
            <a:ext cx="40287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Smallest θ is 5 ÷ 2, so the first pivot is 2 (in the a₁ row)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5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0000" y="320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540000" y="320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420000" y="320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23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610000" y="320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49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870000" y="320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8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60000" y="320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80000" y="320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5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00000" y="354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540000" y="354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420000" y="354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23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610000" y="354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49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870000" y="354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68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060000" y="354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5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00000" y="388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540000" y="388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420000" y="388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23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610000" y="388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49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870000" y="388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68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060000" y="388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5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00000" y="422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540000" y="422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420000" y="422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23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610000" y="422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49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870000" y="422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68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060000" y="422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15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00000" y="4560000"/>
            <a:ext cx="74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540000" y="456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−5/2(1 + M)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2420000" y="456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1/2(1 + M)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23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3610000" y="4560000"/>
            <a:ext cx="8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−1/2(3 + M)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49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M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870000" y="4560000"/>
            <a:ext cx="81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3/2(1 + M)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68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060000" y="4560000"/>
            <a:ext cx="102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1/2(15 − 11M)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080000" y="354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R1 − R2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80000" y="388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R2 ÷ 2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80000" y="422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R3 − R2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80000" y="4560000"/>
            <a:ext cx="1127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R4 + 3(1 + M)R2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50000" y="4980000"/>
            <a:ext cx="875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x = 5/2, y = 0, z = 0,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15/2,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0,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11/2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50000" y="5194625"/>
            <a:ext cx="875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values of the basic variables are in the Value column; all other variables are zero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50000" y="5409250"/>
            <a:ext cx="875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Not feasible, because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11/2: an artificial variable must be zero in a feasible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114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113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15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