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The Simplex Algorithm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7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7D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With ≥ constraints the origin is not in the feasible region, so there is no obvious basic feasible solution to start from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Subtract a surplus variable: x + 3y ≥ 10 becomes x + 3y − s = 10, s ≥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But x = y = 0 would give s = −10, which is not allowed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So add an artificial variable as well: x + 3y − s + a = 10, where s, a ≥ 0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a can be the basic variable, with value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5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surplus and artificial variables to write the following inequalities as equations.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3x − 2y ≥ 7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4x + 5y − 3z ≥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00000" y="2600000"/>
            <a:ext cx="34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3x − 2y − s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00000" y="3020000"/>
            <a:ext cx="34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4x + 5y − 3z − s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=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00000" y="3440000"/>
            <a:ext cx="3400000" cy="3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400" b="0" i="0">
                <a:solidFill>
                  <a:srgbClr val="000000"/>
                </a:solidFill>
                <a:latin typeface="Calibri"/>
              </a:rPr>
              <a:t>s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, s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,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, a</a:t>
            </a:r>
            <a:r>
              <a:rPr sz="14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400" b="0" i="0">
                <a:solidFill>
                  <a:srgbClr val="000000"/>
                </a:solidFill>
                <a:latin typeface="Calibri"/>
              </a:rPr>
              <a:t> ≥ 0</a:t>
            </a:r>
          </a:p>
        </p:txBody>
      </p:sp>
      <p:sp>
        <p:nvSpPr>
          <p:cNvPr id="9" name="Right Brace 8"/>
          <p:cNvSpPr/>
          <p:nvPr/>
        </p:nvSpPr>
        <p:spPr>
          <a:xfrm>
            <a:off x="7000000" y="2600000"/>
            <a:ext cx="90000" cy="84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0000" y="2840000"/>
            <a:ext cx="17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Each ≥ inequality needs just one surplus and one artificial variable. Use different labels for each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The two-stage simplex method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  Use slack, surplus and artificial variables to write all the constraints as equations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  Define a new objective: minimise the sum of the artificial variables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  Use the simplex method to solve this (stage 1)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  If the minimum is 0, you have a basic feasible solution of the original problem. Use the simplex method again from there (stage 2)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5  If the minimum is not 0, the original problem has no feasible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P = 3x − 2y + z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x + y + 2z ≤ 10,   2x − 3y + z ≥ 5,   x + y ≥ 8,   x, y, z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175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+ 2z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03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− 3y + z −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31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−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2650000"/>
            <a:ext cx="5100000" cy="46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is a slack variable,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and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are surplus variables,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and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are artificial variables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175928"/>
            <a:ext cx="5100000" cy="46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Stage 1: minimise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, which is the same as maximising I = −(a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3701856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5 − 2x + 3y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  and  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8 − x − y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3981856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I = −(13 − 3x + 2y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00000" y="4321856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 − 3x + 2y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00000" y="4661856"/>
            <a:ext cx="5100000" cy="46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 is written in terms of the non-basic variables, so the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and a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FF0000"/>
                </a:solidFill>
                <a:latin typeface="Calibri"/>
              </a:rPr>
              <a:t> columns contain only 0s and a single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00" y="100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0000" y="10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0000" y="10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7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0000" y="10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0000" y="100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0000" y="132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000" y="13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3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2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0000" y="13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9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8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7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60000" y="13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40000" y="132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0000" y="165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0000" y="16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2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16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8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7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60000" y="16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40000" y="165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0000" y="197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0000" y="19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3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2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10000" y="19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9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8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7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560000" y="19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40000" y="197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0000" y="230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0000" y="23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3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2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0000" y="23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9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8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7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560000" y="23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40000" y="230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00000" y="262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0000" y="26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23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62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10000" y="26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39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8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7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560000" y="26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40000" y="262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986500" y="1000000"/>
            <a:ext cx="3013500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P row in the tableau: it will then be ready for stage 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986500" y="1700000"/>
            <a:ext cx="3013500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In stage 1 the pivot column comes from the I row</a:t>
            </a:r>
          </a:p>
        </p:txBody>
      </p:sp>
      <p:sp>
        <p:nvSpPr>
          <p:cNvPr id="66" name="Rectangle 65"/>
          <p:cNvSpPr/>
          <p:nvPr/>
        </p:nvSpPr>
        <p:spPr>
          <a:xfrm>
            <a:off x="850000" y="1000000"/>
            <a:ext cx="380000" cy="195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200000" y="2980000"/>
            <a:ext cx="2823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x (most negative value in the I row is −3)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400000" y="100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400000" y="132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10 ÷ 1 = 10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4400000" y="165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 ÷ 2 = 5/2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400000" y="197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8 ÷ 1 = 8</a:t>
            </a:r>
          </a:p>
        </p:txBody>
      </p:sp>
      <p:sp>
        <p:nvSpPr>
          <p:cNvPr id="72" name="Oval 71"/>
          <p:cNvSpPr/>
          <p:nvPr/>
        </p:nvSpPr>
        <p:spPr>
          <a:xfrm>
            <a:off x="790000" y="1600000"/>
            <a:ext cx="500000" cy="425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063250" y="2980000"/>
            <a:ext cx="2863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a₁ (smallest positive θ = 5/2), so the pivot is 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00000" y="345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50000" y="34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23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62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010000" y="34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39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78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17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560000" y="34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940000" y="345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400000" y="345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85" name="Rectangle 84"/>
          <p:cNvSpPr/>
          <p:nvPr/>
        </p:nvSpPr>
        <p:spPr>
          <a:xfrm>
            <a:off x="200000" y="377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86" name="Rectangle 85"/>
          <p:cNvSpPr/>
          <p:nvPr/>
        </p:nvSpPr>
        <p:spPr>
          <a:xfrm>
            <a:off x="850000" y="37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23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88" name="Rectangle 87"/>
          <p:cNvSpPr/>
          <p:nvPr/>
        </p:nvSpPr>
        <p:spPr>
          <a:xfrm>
            <a:off x="162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010000" y="37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39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91" name="Rectangle 90"/>
          <p:cNvSpPr/>
          <p:nvPr/>
        </p:nvSpPr>
        <p:spPr>
          <a:xfrm>
            <a:off x="278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17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560000" y="37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4" name="Rectangle 93"/>
          <p:cNvSpPr/>
          <p:nvPr/>
        </p:nvSpPr>
        <p:spPr>
          <a:xfrm>
            <a:off x="3940000" y="377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00000" y="410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50000" y="41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23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98" name="Rectangle 97"/>
          <p:cNvSpPr/>
          <p:nvPr/>
        </p:nvSpPr>
        <p:spPr>
          <a:xfrm>
            <a:off x="162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010000" y="41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39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78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17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560000" y="41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940000" y="410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200000" y="442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850000" y="44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123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162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010000" y="44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239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278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17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560000" y="44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3940000" y="442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200000" y="475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850000" y="47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123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−5/2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162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2010000" y="47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239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278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317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3560000" y="47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3940000" y="475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200000" y="507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850000" y="50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123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−5/2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162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2010000" y="50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239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278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317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3560000" y="50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3940000" y="507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−11/2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400000" y="377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R2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4400000" y="410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2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400000" y="442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R3 − R2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4400000" y="475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+ 3R2</a:t>
            </a:r>
          </a:p>
        </p:txBody>
      </p:sp>
      <p:sp>
        <p:nvSpPr>
          <p:cNvPr id="139" name="Rectangle 138"/>
          <p:cNvSpPr/>
          <p:nvPr/>
        </p:nvSpPr>
        <p:spPr>
          <a:xfrm>
            <a:off x="4400000" y="507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R5 + 3R2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00000" y="54800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is still a negative value in the I row,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5" fill="hold">
                      <p:stCondLst>
                        <p:cond delay="indefinite"/>
                      </p:stCondLst>
                      <p:childTnLst>
                        <p:par>
                          <p:cTn id="306" fill="hold">
                            <p:stCondLst>
                              <p:cond delay="0"/>
                            </p:stCondLst>
                            <p:childTnLst>
                              <p:par>
                                <p:cTn id="3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36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135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37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  <p:bldP spid="124" grpId="0" animBg="1"/>
      <p:bldP spid="138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39" grpId="0" animBg="1"/>
      <p:bldP spid="14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00" y="100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0000" y="10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0000" y="10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70000" y="10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0000" y="10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0000" y="100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0000" y="132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000" y="13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3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2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0000" y="13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9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8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70000" y="13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60000" y="13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40000" y="132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0000" y="165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0000" y="16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2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16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8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70000" y="16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60000" y="16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40000" y="165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0000" y="197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0000" y="19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3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2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10000" y="19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9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8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70000" y="19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560000" y="19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40000" y="197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0000" y="230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0000" y="23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3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−5/2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2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0000" y="23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9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8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70000" y="23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560000" y="23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40000" y="230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00000" y="262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0000" y="26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23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−5/2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62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10000" y="26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39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8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70000" y="26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560000" y="26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40000" y="262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−11/2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230000" y="1000000"/>
            <a:ext cx="390000" cy="195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00000" y="2980000"/>
            <a:ext cx="2823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I row is −5/2)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400000" y="100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400000" y="132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15/2 ÷ 5/2 = 3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400000" y="165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5/2 ÷ −3/2: not valid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400000" y="197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11/2 ÷ 5/2 = 11/5</a:t>
            </a:r>
          </a:p>
        </p:txBody>
      </p:sp>
      <p:sp>
        <p:nvSpPr>
          <p:cNvPr id="70" name="Oval 69"/>
          <p:cNvSpPr/>
          <p:nvPr/>
        </p:nvSpPr>
        <p:spPr>
          <a:xfrm>
            <a:off x="1170000" y="1925000"/>
            <a:ext cx="510000" cy="425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3063250" y="2980000"/>
            <a:ext cx="2863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a₂ (smallest positive θ = 11/5), so the pivot is 5/2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00000" y="345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73" name="Rectangle 72"/>
          <p:cNvSpPr/>
          <p:nvPr/>
        </p:nvSpPr>
        <p:spPr>
          <a:xfrm>
            <a:off x="850000" y="34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23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62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76" name="Rectangle 75"/>
          <p:cNvSpPr/>
          <p:nvPr/>
        </p:nvSpPr>
        <p:spPr>
          <a:xfrm>
            <a:off x="2010000" y="34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39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78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170000" y="34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560000" y="34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940000" y="345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400000" y="345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00000" y="377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50000" y="37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23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62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010000" y="37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9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78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170000" y="37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560000" y="37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940000" y="377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00000" y="410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4" name="Rectangle 93"/>
          <p:cNvSpPr/>
          <p:nvPr/>
        </p:nvSpPr>
        <p:spPr>
          <a:xfrm>
            <a:off x="850000" y="41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5" name="Rectangle 94"/>
          <p:cNvSpPr/>
          <p:nvPr/>
        </p:nvSpPr>
        <p:spPr>
          <a:xfrm>
            <a:off x="123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62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97" name="Rectangle 96"/>
          <p:cNvSpPr/>
          <p:nvPr/>
        </p:nvSpPr>
        <p:spPr>
          <a:xfrm>
            <a:off x="2010000" y="41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39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78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−3/5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170000" y="410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560000" y="410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3/5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940000" y="410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29/5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00000" y="442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850000" y="44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23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62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10000" y="44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239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78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−2/5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3170000" y="442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560000" y="442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2/5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940000" y="442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11/5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200000" y="4750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850000" y="47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123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162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2010000" y="47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8" name="Rectangle 117"/>
          <p:cNvSpPr/>
          <p:nvPr/>
        </p:nvSpPr>
        <p:spPr>
          <a:xfrm>
            <a:off x="239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278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3170000" y="4750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1" name="Rectangle 120"/>
          <p:cNvSpPr/>
          <p:nvPr/>
        </p:nvSpPr>
        <p:spPr>
          <a:xfrm>
            <a:off x="3560000" y="4750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3940000" y="4750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23" name="Rectangle 122"/>
          <p:cNvSpPr/>
          <p:nvPr/>
        </p:nvSpPr>
        <p:spPr>
          <a:xfrm>
            <a:off x="200000" y="5075000"/>
            <a:ext cx="65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24" name="Rectangle 123"/>
          <p:cNvSpPr/>
          <p:nvPr/>
        </p:nvSpPr>
        <p:spPr>
          <a:xfrm>
            <a:off x="850000" y="50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5" name="Rectangle 124"/>
          <p:cNvSpPr/>
          <p:nvPr/>
        </p:nvSpPr>
        <p:spPr>
          <a:xfrm>
            <a:off x="123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162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7" name="Rectangle 126"/>
          <p:cNvSpPr/>
          <p:nvPr/>
        </p:nvSpPr>
        <p:spPr>
          <a:xfrm>
            <a:off x="2010000" y="50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8" name="Rectangle 127"/>
          <p:cNvSpPr/>
          <p:nvPr/>
        </p:nvSpPr>
        <p:spPr>
          <a:xfrm>
            <a:off x="239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29" name="Rectangle 128"/>
          <p:cNvSpPr/>
          <p:nvPr/>
        </p:nvSpPr>
        <p:spPr>
          <a:xfrm>
            <a:off x="278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30" name="Rectangle 129"/>
          <p:cNvSpPr/>
          <p:nvPr/>
        </p:nvSpPr>
        <p:spPr>
          <a:xfrm>
            <a:off x="3170000" y="5075000"/>
            <a:ext cx="39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1" name="Rectangle 130"/>
          <p:cNvSpPr/>
          <p:nvPr/>
        </p:nvSpPr>
        <p:spPr>
          <a:xfrm>
            <a:off x="3560000" y="5075000"/>
            <a:ext cx="38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3940000" y="5075000"/>
            <a:ext cx="4600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33" name="Rectangle 132"/>
          <p:cNvSpPr/>
          <p:nvPr/>
        </p:nvSpPr>
        <p:spPr>
          <a:xfrm>
            <a:off x="4400000" y="377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(5/2)R3</a:t>
            </a:r>
          </a:p>
        </p:txBody>
      </p:sp>
      <p:sp>
        <p:nvSpPr>
          <p:cNvPr id="134" name="Rectangle 133"/>
          <p:cNvSpPr/>
          <p:nvPr/>
        </p:nvSpPr>
        <p:spPr>
          <a:xfrm>
            <a:off x="4400000" y="410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+ (3/2)R3</a:t>
            </a:r>
          </a:p>
        </p:txBody>
      </p:sp>
      <p:sp>
        <p:nvSpPr>
          <p:cNvPr id="135" name="Rectangle 134"/>
          <p:cNvSpPr/>
          <p:nvPr/>
        </p:nvSpPr>
        <p:spPr>
          <a:xfrm>
            <a:off x="4400000" y="442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÷ 5/2</a:t>
            </a:r>
          </a:p>
        </p:txBody>
      </p:sp>
      <p:sp>
        <p:nvSpPr>
          <p:cNvPr id="136" name="Rectangle 135"/>
          <p:cNvSpPr/>
          <p:nvPr/>
        </p:nvSpPr>
        <p:spPr>
          <a:xfrm>
            <a:off x="4400000" y="4750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(5/2)R3</a:t>
            </a:r>
          </a:p>
        </p:txBody>
      </p:sp>
      <p:sp>
        <p:nvSpPr>
          <p:cNvPr id="137" name="Rectangle 136"/>
          <p:cNvSpPr/>
          <p:nvPr/>
        </p:nvSpPr>
        <p:spPr>
          <a:xfrm>
            <a:off x="4400000" y="5075000"/>
            <a:ext cx="1526500" cy="32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R5 + (5/2)R3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200000" y="54800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No negative values in the I row, so stage 1 is optimal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200000" y="57105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 = 0, so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0: a basic feasible solution of the original problem has been found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200000" y="59410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= 29/5,  y = 11/5, 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2,  z =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35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133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34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 animBg="1"/>
      <p:bldP spid="136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7" grpId="0" animBg="1"/>
      <p:bldP spid="138" grpId="0" animBg="1"/>
      <p:bldP spid="139" grpId="0" animBg="1"/>
      <p:bldP spid="140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00" y="10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0000" y="10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0000" y="10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0000" y="10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0000" y="10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0000" y="10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0000" y="10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70000" y="10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60000" y="10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40000" y="1000000"/>
            <a:ext cx="46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0000" y="13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000" y="13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30000" y="13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20000" y="13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0000" y="13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90000" y="13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80000" y="13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70000" y="13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60000" y="13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40000" y="1300000"/>
            <a:ext cx="46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0000" y="16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0000" y="16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0000" y="16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20000" y="16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16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16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80000" y="16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−3/5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70000" y="16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60000" y="16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3/5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40000" y="1600000"/>
            <a:ext cx="46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29/5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0000" y="19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0000" y="19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30000" y="19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20000" y="19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10000" y="19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90000" y="19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80000" y="19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−2/5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70000" y="19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560000" y="19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2/5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40000" y="1900000"/>
            <a:ext cx="46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11/5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0000" y="22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0000" y="22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30000" y="22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20000" y="22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0000" y="22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90000" y="22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80000" y="22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70000" y="22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560000" y="22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40000" y="2200000"/>
            <a:ext cx="46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00000" y="2500000"/>
            <a:ext cx="65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0000" y="25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230000" y="25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620000" y="25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2010000" y="25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2390000" y="25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80000" y="25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170000" y="2500000"/>
            <a:ext cx="39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560000" y="2500000"/>
            <a:ext cx="38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940000" y="2500000"/>
            <a:ext cx="460000" cy="30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50000" y="2637300"/>
            <a:ext cx="4300000" cy="254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3170000" y="1000000"/>
            <a:ext cx="770000" cy="18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4550000" y="1000000"/>
            <a:ext cx="4450000" cy="1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The I row and the artificial variable columns can now be removed from the tableau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00000" y="3100000"/>
            <a:ext cx="65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8" name="Rectangle 67"/>
          <p:cNvSpPr/>
          <p:nvPr/>
        </p:nvSpPr>
        <p:spPr>
          <a:xfrm>
            <a:off x="1550000" y="310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9" name="Rectangle 68"/>
          <p:cNvSpPr/>
          <p:nvPr/>
        </p:nvSpPr>
        <p:spPr>
          <a:xfrm>
            <a:off x="1930000" y="310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2310000" y="310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71" name="Rectangle 70"/>
          <p:cNvSpPr/>
          <p:nvPr/>
        </p:nvSpPr>
        <p:spPr>
          <a:xfrm>
            <a:off x="2735454" y="310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115454" y="310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3" name="Rectangle 72"/>
          <p:cNvSpPr/>
          <p:nvPr/>
        </p:nvSpPr>
        <p:spPr>
          <a:xfrm>
            <a:off x="3540908" y="310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74" name="Rectangle 73"/>
          <p:cNvSpPr/>
          <p:nvPr/>
        </p:nvSpPr>
        <p:spPr>
          <a:xfrm>
            <a:off x="3966362" y="3100000"/>
            <a:ext cx="501818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00000" y="3420000"/>
            <a:ext cx="65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550000" y="342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930000" y="342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10000" y="342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735454" y="342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115454" y="342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540908" y="342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966362" y="3420000"/>
            <a:ext cx="501818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3" name="Rectangle 82"/>
          <p:cNvSpPr/>
          <p:nvPr/>
        </p:nvSpPr>
        <p:spPr>
          <a:xfrm>
            <a:off x="900000" y="3740000"/>
            <a:ext cx="65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4" name="Rectangle 83"/>
          <p:cNvSpPr/>
          <p:nvPr/>
        </p:nvSpPr>
        <p:spPr>
          <a:xfrm>
            <a:off x="1550000" y="374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930000" y="374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2310000" y="374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735454" y="374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115454" y="374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540908" y="374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−3/5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966362" y="3740000"/>
            <a:ext cx="501818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29/5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00000" y="4060000"/>
            <a:ext cx="65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2" name="Rectangle 91"/>
          <p:cNvSpPr/>
          <p:nvPr/>
        </p:nvSpPr>
        <p:spPr>
          <a:xfrm>
            <a:off x="1550000" y="406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930000" y="406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94" name="Rectangle 93"/>
          <p:cNvSpPr/>
          <p:nvPr/>
        </p:nvSpPr>
        <p:spPr>
          <a:xfrm>
            <a:off x="2310000" y="406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95" name="Rectangle 94"/>
          <p:cNvSpPr/>
          <p:nvPr/>
        </p:nvSpPr>
        <p:spPr>
          <a:xfrm>
            <a:off x="2735454" y="406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3115454" y="406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540908" y="406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−2/5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966362" y="4060000"/>
            <a:ext cx="501818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11/5</a:t>
            </a:r>
          </a:p>
        </p:txBody>
      </p:sp>
      <p:sp>
        <p:nvSpPr>
          <p:cNvPr id="99" name="Rectangle 98"/>
          <p:cNvSpPr/>
          <p:nvPr/>
        </p:nvSpPr>
        <p:spPr>
          <a:xfrm>
            <a:off x="900000" y="4380000"/>
            <a:ext cx="65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550000" y="438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1930000" y="438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2310000" y="438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735454" y="4380000"/>
            <a:ext cx="380000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3115454" y="438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3540908" y="4380000"/>
            <a:ext cx="425454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3966362" y="4380000"/>
            <a:ext cx="501818" cy="32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00000" y="4800000"/>
            <a:ext cx="87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Basic feasible solution for stage 2:  x = 29/5,  y = 11/5, 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2,  z =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0,  P = 13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00000" y="5130000"/>
            <a:ext cx="8700000" cy="29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two equal most negative values (−1). Choose either: here s</a:t>
            </a:r>
            <a:r>
              <a:rPr sz="1200" b="0" i="0" baseline="-25000">
                <a:solidFill>
                  <a:srgbClr val="FF0000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3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5454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40908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66362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3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1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3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15454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40908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66362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3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1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3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15454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40908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−3/5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66362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29/5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3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1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3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15454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40908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−2/5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66362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11/5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25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63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010000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435454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15454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40908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66362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815454" y="1000000"/>
            <a:ext cx="425454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0000" y="273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s₂ (most negative value in the P row is −1, a tie with s₃)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68180" y="100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68180" y="134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 ÷ 0: not valid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68180" y="168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29/5 ÷ −1/5: not valid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168180" y="202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11/5 ÷ 1/5 = 11</a:t>
            </a:r>
          </a:p>
        </p:txBody>
      </p:sp>
      <p:sp>
        <p:nvSpPr>
          <p:cNvPr id="50" name="Oval 49"/>
          <p:cNvSpPr/>
          <p:nvPr/>
        </p:nvSpPr>
        <p:spPr>
          <a:xfrm>
            <a:off x="2755454" y="1970000"/>
            <a:ext cx="545454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400000" y="273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y (smallest positive θ = 11), so the pivot is 1/5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2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63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1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3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815454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40908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66362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168180" y="320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3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1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43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815454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240908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666362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2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63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01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43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815454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240908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666362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25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63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010000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435454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815454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240908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666362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25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3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010000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35454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815454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40908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666362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168180" y="354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no change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168180" y="388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+ (1/5)R3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168180" y="422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÷ 1/5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168180" y="456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R3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00000" y="4980000"/>
            <a:ext cx="83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With each iteration the value of P increases. There is still a negative value,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95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93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9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7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6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63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2010000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435454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5454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40908" y="10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66362" y="10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2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63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10000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435454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15454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40908" y="13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66362" y="13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63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10000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435454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815454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40908" y="16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666362" y="16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2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63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010000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435454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815454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240908" y="20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666362" y="20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25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63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010000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435454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815454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240908" y="23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66362" y="23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240908" y="1000000"/>
            <a:ext cx="425454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0000" y="2730000"/>
            <a:ext cx="276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s₃ (most negative value in the P row is −3)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168180" y="100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4168180" y="134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2 ÷ 1 = 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168180" y="168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8 ÷ −1: not valid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168180" y="202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11 ÷ −2: not valid</a:t>
            </a:r>
          </a:p>
        </p:txBody>
      </p:sp>
      <p:sp>
        <p:nvSpPr>
          <p:cNvPr id="50" name="Oval 49"/>
          <p:cNvSpPr/>
          <p:nvPr/>
        </p:nvSpPr>
        <p:spPr>
          <a:xfrm>
            <a:off x="3180908" y="1290000"/>
            <a:ext cx="545454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3400000" y="2730000"/>
            <a:ext cx="280000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s₁ (smallest positive θ = 2), so the pivot is 1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2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63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010000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435454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815454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58" name="Rectangle 57"/>
          <p:cNvSpPr/>
          <p:nvPr/>
        </p:nvSpPr>
        <p:spPr>
          <a:xfrm>
            <a:off x="3240908" y="320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666362" y="320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168180" y="320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2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163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10000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5" name="Rectangle 64"/>
          <p:cNvSpPr/>
          <p:nvPr/>
        </p:nvSpPr>
        <p:spPr>
          <a:xfrm>
            <a:off x="2435454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815454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240908" y="354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68" name="Rectangle 67"/>
          <p:cNvSpPr/>
          <p:nvPr/>
        </p:nvSpPr>
        <p:spPr>
          <a:xfrm>
            <a:off x="3666362" y="354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70" name="Rectangle 69"/>
          <p:cNvSpPr/>
          <p:nvPr/>
        </p:nvSpPr>
        <p:spPr>
          <a:xfrm>
            <a:off x="12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63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010000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435454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815454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240908" y="388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666362" y="388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6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25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163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010000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435454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2" name="Rectangle 81"/>
          <p:cNvSpPr/>
          <p:nvPr/>
        </p:nvSpPr>
        <p:spPr>
          <a:xfrm>
            <a:off x="2815454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240908" y="422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666362" y="422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85" name="Rectangle 84"/>
          <p:cNvSpPr/>
          <p:nvPr/>
        </p:nvSpPr>
        <p:spPr>
          <a:xfrm>
            <a:off x="6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P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25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3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010000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435454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815454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240908" y="4560000"/>
            <a:ext cx="425454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666362" y="4560000"/>
            <a:ext cx="501818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168180" y="354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1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168180" y="388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+ R1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168180" y="422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+ 2R1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168180" y="4560000"/>
            <a:ext cx="1725999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+ 3R1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00000" y="4980000"/>
            <a:ext cx="83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No negative values in the bottom row, so the optimal solution has been found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600000" y="5210500"/>
            <a:ext cx="83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maximum value of P is 30, when x = 10,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15,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2 and y = z =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93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94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95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6" grpId="0" animBg="1"/>
      <p:bldP spid="97" grpId="0" animBg="1"/>
      <p:bldP spid="98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If the maximum value of I is not zero, the artificial variables cannot all be zero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there are no values of the variables that satisfy all the original constraints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 original problem has no feasible solution, so there is no second stage (you do not need a P row)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Verify that the following linear programming problem has no feasible solution.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Maximise P = 3x − 2y + z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subject to:   x + y + 2z ≤ 8,   2x − 3y + z ≥ 5,   x + y ≥ 10,   x, y, z ≥ 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00000" y="23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+ 2z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0000" y="258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2x − 3y + z −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00000" y="286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x + y −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00000" y="3200000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Minimise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480000"/>
            <a:ext cx="5100000" cy="46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5 − 2x + 3y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+ 10 − x − y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15 − 3x + 2y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00000" y="4005928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maximise I = −(15 − 3x + 2y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00000" y="4345928"/>
            <a:ext cx="510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 − 3x + 2y − z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s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= −15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6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30000" y="100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3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2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9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8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6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30000" y="134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2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8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6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30000" y="168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3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2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1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9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8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6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5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30000" y="202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3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2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9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8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6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55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30000" y="236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−15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976500" y="1000000"/>
            <a:ext cx="3023500" cy="6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slack and artificial variables are basic. All other variables are zero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0000" y="1000000"/>
            <a:ext cx="38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200000" y="2730000"/>
            <a:ext cx="2818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x (most negative value in the I row is −3)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90000" y="100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390000" y="134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8 ÷ 1 = 8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90000" y="168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 ÷ 2 = 5/2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390000" y="202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10 ÷ 1 = 10</a:t>
            </a:r>
          </a:p>
        </p:txBody>
      </p:sp>
      <p:sp>
        <p:nvSpPr>
          <p:cNvPr id="61" name="Oval 60"/>
          <p:cNvSpPr/>
          <p:nvPr/>
        </p:nvSpPr>
        <p:spPr>
          <a:xfrm>
            <a:off x="790000" y="1630000"/>
            <a:ext cx="50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058250" y="2730000"/>
            <a:ext cx="2858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a₁ (smallest positive θ = 5/2), so the pivot is 2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23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6" name="Rectangle 65"/>
          <p:cNvSpPr/>
          <p:nvPr/>
        </p:nvSpPr>
        <p:spPr>
          <a:xfrm>
            <a:off x="162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01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39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9" name="Rectangle 68"/>
          <p:cNvSpPr/>
          <p:nvPr/>
        </p:nvSpPr>
        <p:spPr>
          <a:xfrm>
            <a:off x="278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16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5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930000" y="320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73" name="Rectangle 72"/>
          <p:cNvSpPr/>
          <p:nvPr/>
        </p:nvSpPr>
        <p:spPr>
          <a:xfrm>
            <a:off x="4390000" y="320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74" name="Rectangle 73"/>
          <p:cNvSpPr/>
          <p:nvPr/>
        </p:nvSpPr>
        <p:spPr>
          <a:xfrm>
            <a:off x="2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23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62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01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39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78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16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5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3" name="Rectangle 82"/>
          <p:cNvSpPr/>
          <p:nvPr/>
        </p:nvSpPr>
        <p:spPr>
          <a:xfrm>
            <a:off x="3930000" y="354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5" name="Rectangle 84"/>
          <p:cNvSpPr/>
          <p:nvPr/>
        </p:nvSpPr>
        <p:spPr>
          <a:xfrm>
            <a:off x="8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23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87" name="Rectangle 86"/>
          <p:cNvSpPr/>
          <p:nvPr/>
        </p:nvSpPr>
        <p:spPr>
          <a:xfrm>
            <a:off x="162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01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39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90" name="Rectangle 89"/>
          <p:cNvSpPr/>
          <p:nvPr/>
        </p:nvSpPr>
        <p:spPr>
          <a:xfrm>
            <a:off x="278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16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5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930000" y="388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2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95" name="Rectangle 94"/>
          <p:cNvSpPr/>
          <p:nvPr/>
        </p:nvSpPr>
        <p:spPr>
          <a:xfrm>
            <a:off x="85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23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62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01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39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278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16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55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3930000" y="422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2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85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23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−5/2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162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201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39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278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16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55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3930000" y="456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−15/2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4390000" y="354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R1 − R2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390000" y="388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÷ 2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4390000" y="422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R3 − R2</a:t>
            </a:r>
          </a:p>
        </p:txBody>
      </p:sp>
      <p:sp>
        <p:nvSpPr>
          <p:cNvPr id="117" name="Rectangle 116"/>
          <p:cNvSpPr/>
          <p:nvPr/>
        </p:nvSpPr>
        <p:spPr>
          <a:xfrm>
            <a:off x="4390000" y="456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+ 3R2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00000" y="49800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is still a negative value in the I row, so repeat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115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114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16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7" grpId="0" animBg="1"/>
      <p:bldP spid="118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Two-Stage Simplex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7D</a:t>
            </a:r>
          </a:p>
        </p:txBody>
      </p:sp>
      <p:sp>
        <p:nvSpPr>
          <p:cNvPr id="4" name="Rectangle 3"/>
          <p:cNvSpPr/>
          <p:nvPr/>
        </p:nvSpPr>
        <p:spPr>
          <a:xfrm>
            <a:off x="200000" y="10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" name="Rectangle 5"/>
          <p:cNvSpPr/>
          <p:nvPr/>
        </p:nvSpPr>
        <p:spPr>
          <a:xfrm>
            <a:off x="123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" name="Rectangle 6"/>
          <p:cNvSpPr/>
          <p:nvPr/>
        </p:nvSpPr>
        <p:spPr>
          <a:xfrm>
            <a:off x="162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" name="Rectangle 7"/>
          <p:cNvSpPr/>
          <p:nvPr/>
        </p:nvSpPr>
        <p:spPr>
          <a:xfrm>
            <a:off x="201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9" name="Rectangle 8"/>
          <p:cNvSpPr/>
          <p:nvPr/>
        </p:nvSpPr>
        <p:spPr>
          <a:xfrm>
            <a:off x="239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8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60000" y="10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550000" y="10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930000" y="100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00000" y="13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3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2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01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39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78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160000" y="13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50000" y="13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30000" y="134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0000" y="16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23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−3/2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62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01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39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8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160000" y="16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550000" y="16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930000" y="168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00000" y="20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35" name="Rectangle 34"/>
          <p:cNvSpPr/>
          <p:nvPr/>
        </p:nvSpPr>
        <p:spPr>
          <a:xfrm>
            <a:off x="8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23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5/2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62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38" name="Rectangle 37"/>
          <p:cNvSpPr/>
          <p:nvPr/>
        </p:nvSpPr>
        <p:spPr>
          <a:xfrm>
            <a:off x="201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39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8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160000" y="20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42" name="Rectangle 41"/>
          <p:cNvSpPr/>
          <p:nvPr/>
        </p:nvSpPr>
        <p:spPr>
          <a:xfrm>
            <a:off x="3550000" y="20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30000" y="202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15/2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00000" y="23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5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123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−5/2</a:t>
            </a:r>
          </a:p>
        </p:txBody>
      </p:sp>
      <p:sp>
        <p:nvSpPr>
          <p:cNvPr id="47" name="Rectangle 46"/>
          <p:cNvSpPr/>
          <p:nvPr/>
        </p:nvSpPr>
        <p:spPr>
          <a:xfrm>
            <a:off x="162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1/2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01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39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−1/2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78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160000" y="23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3/2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550000" y="23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30000" y="236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−15/2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230000" y="1000000"/>
            <a:ext cx="390000" cy="170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200000" y="2730000"/>
            <a:ext cx="2818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column: y (most negative value in the I row is −5/2)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90000" y="100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θ values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390000" y="134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11/2 ÷ 5/2 = 11/5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390000" y="168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5/2 ÷ −3/2: not valid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390000" y="202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15/2 ÷ 5/2 = 3</a:t>
            </a:r>
          </a:p>
        </p:txBody>
      </p:sp>
      <p:sp>
        <p:nvSpPr>
          <p:cNvPr id="60" name="Oval 59"/>
          <p:cNvSpPr/>
          <p:nvPr/>
        </p:nvSpPr>
        <p:spPr>
          <a:xfrm>
            <a:off x="1170000" y="1290000"/>
            <a:ext cx="510000" cy="44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058250" y="2730000"/>
            <a:ext cx="2858250" cy="4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Pivot row: s₁ (smallest positive θ = 11/5), so the pivot is 5/2</a:t>
            </a:r>
          </a:p>
        </p:txBody>
      </p:sp>
      <p:sp>
        <p:nvSpPr>
          <p:cNvPr id="62" name="Rectangle 61"/>
          <p:cNvSpPr/>
          <p:nvPr/>
        </p:nvSpPr>
        <p:spPr>
          <a:xfrm>
            <a:off x="200000" y="320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Basic var.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23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65" name="Rectangle 64"/>
          <p:cNvSpPr/>
          <p:nvPr/>
        </p:nvSpPr>
        <p:spPr>
          <a:xfrm>
            <a:off x="162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01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s₁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39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s₂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78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s₃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160000" y="320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a₁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550000" y="320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30000" y="320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Value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390000" y="320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Row operations</a:t>
            </a:r>
          </a:p>
        </p:txBody>
      </p:sp>
      <p:sp>
        <p:nvSpPr>
          <p:cNvPr id="73" name="Rectangle 72"/>
          <p:cNvSpPr/>
          <p:nvPr/>
        </p:nvSpPr>
        <p:spPr>
          <a:xfrm>
            <a:off x="200000" y="354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123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62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3/5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01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2/5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39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79" name="Rectangle 78"/>
          <p:cNvSpPr/>
          <p:nvPr/>
        </p:nvSpPr>
        <p:spPr>
          <a:xfrm>
            <a:off x="278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160000" y="354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550000" y="354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930000" y="354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11/5</a:t>
            </a:r>
          </a:p>
        </p:txBody>
      </p:sp>
      <p:sp>
        <p:nvSpPr>
          <p:cNvPr id="83" name="Rectangle 82"/>
          <p:cNvSpPr/>
          <p:nvPr/>
        </p:nvSpPr>
        <p:spPr>
          <a:xfrm>
            <a:off x="200000" y="388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4" name="Rectangle 83"/>
          <p:cNvSpPr/>
          <p:nvPr/>
        </p:nvSpPr>
        <p:spPr>
          <a:xfrm>
            <a:off x="8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5" name="Rectangle 84"/>
          <p:cNvSpPr/>
          <p:nvPr/>
        </p:nvSpPr>
        <p:spPr>
          <a:xfrm>
            <a:off x="123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86" name="Rectangle 85"/>
          <p:cNvSpPr/>
          <p:nvPr/>
        </p:nvSpPr>
        <p:spPr>
          <a:xfrm>
            <a:off x="162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7/5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01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3/5</a:t>
            </a:r>
          </a:p>
        </p:txBody>
      </p:sp>
      <p:sp>
        <p:nvSpPr>
          <p:cNvPr id="88" name="Rectangle 87"/>
          <p:cNvSpPr/>
          <p:nvPr/>
        </p:nvSpPr>
        <p:spPr>
          <a:xfrm>
            <a:off x="239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−1/5</a:t>
            </a:r>
          </a:p>
        </p:txBody>
      </p:sp>
      <p:sp>
        <p:nvSpPr>
          <p:cNvPr id="89" name="Rectangle 88"/>
          <p:cNvSpPr/>
          <p:nvPr/>
        </p:nvSpPr>
        <p:spPr>
          <a:xfrm>
            <a:off x="278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3160000" y="388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1/5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550000" y="388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2" name="Rectangle 91"/>
          <p:cNvSpPr/>
          <p:nvPr/>
        </p:nvSpPr>
        <p:spPr>
          <a:xfrm>
            <a:off x="3930000" y="388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29/5</a:t>
            </a:r>
          </a:p>
        </p:txBody>
      </p:sp>
      <p:sp>
        <p:nvSpPr>
          <p:cNvPr id="93" name="Rectangle 92"/>
          <p:cNvSpPr/>
          <p:nvPr/>
        </p:nvSpPr>
        <p:spPr>
          <a:xfrm>
            <a:off x="200000" y="422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a₂</a:t>
            </a:r>
          </a:p>
        </p:txBody>
      </p:sp>
      <p:sp>
        <p:nvSpPr>
          <p:cNvPr id="94" name="Rectangle 93"/>
          <p:cNvSpPr/>
          <p:nvPr/>
        </p:nvSpPr>
        <p:spPr>
          <a:xfrm>
            <a:off x="85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5" name="Rectangle 94"/>
          <p:cNvSpPr/>
          <p:nvPr/>
        </p:nvSpPr>
        <p:spPr>
          <a:xfrm>
            <a:off x="123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62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97" name="Rectangle 96"/>
          <p:cNvSpPr/>
          <p:nvPr/>
        </p:nvSpPr>
        <p:spPr>
          <a:xfrm>
            <a:off x="201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98" name="Rectangle 97"/>
          <p:cNvSpPr/>
          <p:nvPr/>
        </p:nvSpPr>
        <p:spPr>
          <a:xfrm>
            <a:off x="239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78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−1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3160000" y="422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3550000" y="422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930000" y="422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200000" y="4560000"/>
            <a:ext cx="65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I</a:t>
            </a:r>
          </a:p>
        </p:txBody>
      </p:sp>
      <p:sp>
        <p:nvSpPr>
          <p:cNvPr id="104" name="Rectangle 103"/>
          <p:cNvSpPr/>
          <p:nvPr/>
        </p:nvSpPr>
        <p:spPr>
          <a:xfrm>
            <a:off x="85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123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6" name="Rectangle 105"/>
          <p:cNvSpPr/>
          <p:nvPr/>
        </p:nvSpPr>
        <p:spPr>
          <a:xfrm>
            <a:off x="162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201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239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278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3160000" y="4560000"/>
            <a:ext cx="39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3550000" y="4560000"/>
            <a:ext cx="38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3930000" y="4560000"/>
            <a:ext cx="4600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4390000" y="354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R1 ÷ 5/2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4390000" y="388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R2 + (3/2)R1</a:t>
            </a:r>
          </a:p>
        </p:txBody>
      </p:sp>
      <p:sp>
        <p:nvSpPr>
          <p:cNvPr id="115" name="Rectangle 114"/>
          <p:cNvSpPr/>
          <p:nvPr/>
        </p:nvSpPr>
        <p:spPr>
          <a:xfrm>
            <a:off x="4390000" y="422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R3 − (5/2)R1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4390000" y="4560000"/>
            <a:ext cx="1526500" cy="3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FF0000"/>
                </a:solidFill>
                <a:latin typeface="Calibri"/>
              </a:rPr>
              <a:t>R4 + (5/2)R1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200000" y="49800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No negative values in the bottom row, so the maximum value of I is −2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200000" y="52105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 = −2 ≠ 0, so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1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+ a</a:t>
            </a:r>
            <a:r>
              <a:rPr sz="1200" b="0" i="0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sz="1200" b="0" i="0">
                <a:solidFill>
                  <a:srgbClr val="000000"/>
                </a:solidFill>
                <a:latin typeface="Calibri"/>
              </a:rPr>
              <a:t> cannot be 0: the original problem has no feasible solution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200000" y="5441000"/>
            <a:ext cx="8700000" cy="230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no values of x, y and z that satisfy all the initial constraints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113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114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15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6" grpId="0" animBg="1"/>
      <p:bldP spid="117" grpId="0" animBg="1"/>
      <p:bldP spid="118" grpId="0" animBg="1"/>
      <p:bldP spid="1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