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Linear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Solutions with Integer Values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Some problems need integer solutions, e.g. you cannot sell a fraction of a box of chocolates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a linear programming problem requires integer solutions, consider points with integer coordinates near the optimal vertex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Method 1: if you can plot the integer points accurately, select the last integer point covered by the objective line as it leaves the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8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Given that x and y must be integers, solve the following linear programming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maximise  P = x + 2y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subject to  3x + 4y ≤ 36,   13x + 9y ≤ 117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 5y − 4x ≤ 10,   6x + 5y ≥ 30,   y ≥ 2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0000" y="1100000"/>
            <a:ext cx="4150000" cy="41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9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1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2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84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5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67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8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0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1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3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4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600000" y="524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600000" y="483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600000" y="441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00000" y="400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00000" y="358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600000" y="317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00000" y="275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00000" y="234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00000" y="192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600000" y="151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600000" y="109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00000" y="5241000"/>
            <a:ext cx="427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91000" y="980000"/>
            <a:ext cx="18000" cy="42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50000" y="508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00000" y="525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2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3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5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86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8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9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1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52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74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5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60000" y="441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700000" y="430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60000" y="358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700000" y="347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60000" y="275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700000" y="264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60000" y="192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00000" y="181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60000" y="10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700000" y="9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4" name="Freeform 53"/>
          <p:cNvSpPr/>
          <p:nvPr/>
        </p:nvSpPr>
        <p:spPr>
          <a:xfrm>
            <a:off x="4600000" y="1100000"/>
            <a:ext cx="4150000" cy="3527500"/>
          </a:xfrm>
          <a:custGeom>
            <a:avLst/>
            <a:gdLst/>
            <a:ahLst/>
            <a:cxnLst/>
            <a:rect l="l" t="t" r="r" b="b"/>
            <a:pathLst>
              <a:path w="4150000" h="3527500">
                <a:moveTo>
                  <a:pt x="4150000" y="3527500"/>
                </a:moveTo>
                <a:lnTo>
                  <a:pt x="4150000" y="0"/>
                </a:lnTo>
                <a:lnTo>
                  <a:pt x="0" y="0"/>
                </a:lnTo>
                <a:lnTo>
                  <a:pt x="0" y="41500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4600000" y="1515000"/>
            <a:ext cx="4150000" cy="3112499"/>
          </a:xfrm>
          <a:custGeom>
            <a:avLst/>
            <a:gdLst/>
            <a:ahLst/>
            <a:cxnLst/>
            <a:rect l="l" t="t" r="r" b="b"/>
            <a:pathLst>
              <a:path w="4150000" h="3112499">
                <a:moveTo>
                  <a:pt x="0" y="0"/>
                </a:moveTo>
                <a:lnTo>
                  <a:pt x="4150000" y="3112499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920000" y="3304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+ 4y = 36</a:t>
            </a:r>
          </a:p>
        </p:txBody>
      </p:sp>
      <p:sp>
        <p:nvSpPr>
          <p:cNvPr id="57" name="Freeform 56"/>
          <p:cNvSpPr/>
          <p:nvPr/>
        </p:nvSpPr>
        <p:spPr>
          <a:xfrm>
            <a:off x="5461923" y="1100000"/>
            <a:ext cx="3288077" cy="4150000"/>
          </a:xfrm>
          <a:custGeom>
            <a:avLst/>
            <a:gdLst/>
            <a:ahLst/>
            <a:cxnLst/>
            <a:rect l="l" t="t" r="r" b="b"/>
            <a:pathLst>
              <a:path w="3288077" h="4150000">
                <a:moveTo>
                  <a:pt x="2873077" y="4150000"/>
                </a:moveTo>
                <a:lnTo>
                  <a:pt x="3288077" y="4150000"/>
                </a:lnTo>
                <a:lnTo>
                  <a:pt x="3288077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5461923" y="1100000"/>
            <a:ext cx="2873077" cy="4150000"/>
          </a:xfrm>
          <a:custGeom>
            <a:avLst/>
            <a:gdLst/>
            <a:ahLst/>
            <a:cxnLst/>
            <a:rect l="l" t="t" r="r" b="b"/>
            <a:pathLst>
              <a:path w="2873077" h="4150000">
                <a:moveTo>
                  <a:pt x="0" y="0"/>
                </a:moveTo>
                <a:lnTo>
                  <a:pt x="2873077" y="41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629500" y="2640000"/>
            <a:ext cx="12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13x + 9y = 117</a:t>
            </a:r>
          </a:p>
        </p:txBody>
      </p:sp>
      <p:sp>
        <p:nvSpPr>
          <p:cNvPr id="60" name="Freeform 59"/>
          <p:cNvSpPr/>
          <p:nvPr/>
        </p:nvSpPr>
        <p:spPr>
          <a:xfrm>
            <a:off x="4600000" y="1100000"/>
            <a:ext cx="4150000" cy="3320000"/>
          </a:xfrm>
          <a:custGeom>
            <a:avLst/>
            <a:gdLst/>
            <a:ahLst/>
            <a:cxnLst/>
            <a:rect l="l" t="t" r="r" b="b"/>
            <a:pathLst>
              <a:path w="4150000" h="3320000">
                <a:moveTo>
                  <a:pt x="4150000" y="0"/>
                </a:moveTo>
                <a:lnTo>
                  <a:pt x="4150000" y="0"/>
                </a:lnTo>
                <a:lnTo>
                  <a:pt x="0" y="0"/>
                </a:lnTo>
                <a:lnTo>
                  <a:pt x="0" y="332000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Freeform 60"/>
          <p:cNvSpPr/>
          <p:nvPr/>
        </p:nvSpPr>
        <p:spPr>
          <a:xfrm>
            <a:off x="4600000" y="1100000"/>
            <a:ext cx="4150000" cy="3320000"/>
          </a:xfrm>
          <a:custGeom>
            <a:avLst/>
            <a:gdLst/>
            <a:ahLst/>
            <a:cxnLst/>
            <a:rect l="l" t="t" r="r" b="b"/>
            <a:pathLst>
              <a:path w="4150000" h="3320000">
                <a:moveTo>
                  <a:pt x="0" y="3320000"/>
                </a:moveTo>
                <a:lnTo>
                  <a:pt x="415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754000" y="1146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5y − 4x = 10</a:t>
            </a:r>
          </a:p>
        </p:txBody>
      </p:sp>
      <p:sp>
        <p:nvSpPr>
          <p:cNvPr id="63" name="Freeform 62"/>
          <p:cNvSpPr/>
          <p:nvPr/>
        </p:nvSpPr>
        <p:spPr>
          <a:xfrm>
            <a:off x="4600000" y="2760000"/>
            <a:ext cx="2075000" cy="2490000"/>
          </a:xfrm>
          <a:custGeom>
            <a:avLst/>
            <a:gdLst/>
            <a:ahLst/>
            <a:cxnLst/>
            <a:rect l="l" t="t" r="r" b="b"/>
            <a:pathLst>
              <a:path w="2075000" h="2490000">
                <a:moveTo>
                  <a:pt x="0" y="2490000"/>
                </a:moveTo>
                <a:lnTo>
                  <a:pt x="2075000" y="249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Freeform 63"/>
          <p:cNvSpPr/>
          <p:nvPr/>
        </p:nvSpPr>
        <p:spPr>
          <a:xfrm>
            <a:off x="4600000" y="2760000"/>
            <a:ext cx="2075000" cy="2490000"/>
          </a:xfrm>
          <a:custGeom>
            <a:avLst/>
            <a:gdLst/>
            <a:ahLst/>
            <a:cxnLst/>
            <a:rect l="l" t="t" r="r" b="b"/>
            <a:pathLst>
              <a:path w="2075000" h="2490000">
                <a:moveTo>
                  <a:pt x="0" y="0"/>
                </a:moveTo>
                <a:lnTo>
                  <a:pt x="2075000" y="249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662250" y="2225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6x + 5y = 30</a:t>
            </a:r>
          </a:p>
        </p:txBody>
      </p:sp>
      <p:sp>
        <p:nvSpPr>
          <p:cNvPr id="66" name="Freeform 65"/>
          <p:cNvSpPr/>
          <p:nvPr/>
        </p:nvSpPr>
        <p:spPr>
          <a:xfrm>
            <a:off x="4600000" y="4420000"/>
            <a:ext cx="4150000" cy="830000"/>
          </a:xfrm>
          <a:custGeom>
            <a:avLst/>
            <a:gdLst/>
            <a:ahLst/>
            <a:cxnLst/>
            <a:rect l="l" t="t" r="r" b="b"/>
            <a:pathLst>
              <a:path w="4150000" h="830000">
                <a:moveTo>
                  <a:pt x="0" y="830000"/>
                </a:moveTo>
                <a:lnTo>
                  <a:pt x="4150000" y="830000"/>
                </a:lnTo>
                <a:lnTo>
                  <a:pt x="415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Freeform 66"/>
          <p:cNvSpPr/>
          <p:nvPr/>
        </p:nvSpPr>
        <p:spPr>
          <a:xfrm>
            <a:off x="4600000" y="4419999"/>
            <a:ext cx="4150000" cy="1"/>
          </a:xfrm>
          <a:custGeom>
            <a:avLst/>
            <a:gdLst/>
            <a:ahLst/>
            <a:cxnLst/>
            <a:rect l="l" t="t" r="r" b="b"/>
            <a:pathLst>
              <a:path w="4150000" h="1">
                <a:moveTo>
                  <a:pt x="0" y="1"/>
                </a:moveTo>
                <a:lnTo>
                  <a:pt x="415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169000" y="40510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2</a:t>
            </a:r>
          </a:p>
        </p:txBody>
      </p:sp>
      <p:sp>
        <p:nvSpPr>
          <p:cNvPr id="69" name="Oval 68"/>
          <p:cNvSpPr/>
          <p:nvPr/>
        </p:nvSpPr>
        <p:spPr>
          <a:xfrm>
            <a:off x="5817000" y="397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5817000" y="356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232000" y="439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232000" y="397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6232000" y="356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232000" y="314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647000" y="439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647000" y="397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647000" y="356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6647000" y="314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062000" y="439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062000" y="3977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062000" y="356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477000" y="4392000"/>
            <a:ext cx="56000" cy="56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300000" y="515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Show the integer solutions in R using dots</a:t>
            </a:r>
          </a:p>
        </p:txBody>
      </p:sp>
      <p:sp>
        <p:nvSpPr>
          <p:cNvPr id="84" name="Freeform 83"/>
          <p:cNvSpPr/>
          <p:nvPr/>
        </p:nvSpPr>
        <p:spPr>
          <a:xfrm>
            <a:off x="4600000" y="4420000"/>
            <a:ext cx="1660000" cy="830000"/>
          </a:xfrm>
          <a:custGeom>
            <a:avLst/>
            <a:gdLst/>
            <a:ahLst/>
            <a:cxnLst/>
            <a:rect l="l" t="t" r="r" b="b"/>
            <a:pathLst>
              <a:path w="1660000" h="830000">
                <a:moveTo>
                  <a:pt x="0" y="0"/>
                </a:moveTo>
                <a:lnTo>
                  <a:pt x="1660000" y="83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43000" y="4818750"/>
            <a:ext cx="1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objective line x + 2y = 4</a:t>
            </a:r>
          </a:p>
        </p:txBody>
      </p:sp>
      <p:sp>
        <p:nvSpPr>
          <p:cNvPr id="86" name="Freeform 85"/>
          <p:cNvSpPr/>
          <p:nvPr/>
        </p:nvSpPr>
        <p:spPr>
          <a:xfrm>
            <a:off x="4600000" y="2137500"/>
            <a:ext cx="4150000" cy="2074999"/>
          </a:xfrm>
          <a:custGeom>
            <a:avLst/>
            <a:gdLst/>
            <a:ahLst/>
            <a:cxnLst/>
            <a:rect l="l" t="t" r="r" b="b"/>
            <a:pathLst>
              <a:path w="4150000" h="2074999">
                <a:moveTo>
                  <a:pt x="0" y="0"/>
                </a:moveTo>
                <a:lnTo>
                  <a:pt x="4150000" y="2074999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6630000" y="3130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6735000" y="2845000"/>
            <a:ext cx="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(5, 5)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00000" y="5500000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last integer point covered as the objective line leaves R is (5, 5)</a:t>
            </a:r>
          </a:p>
          <a:p>
            <a:pPr algn="l"/>
            <a:r>
              <a:rPr sz="1100" b="1" i="0">
                <a:solidFill>
                  <a:srgbClr val="FF0000"/>
                </a:solidFill>
                <a:latin typeface="Calibri"/>
              </a:rPr>
              <a:t>So P = 5 + 2 × 5 =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Solutions with Integer Values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Method 2: locate the optimal (non-integer) vertex, then test the integer points close to it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Evaluate the objective function and, most importantly, check whether each point lies in the feasible region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Looking at the graph may suggest which constraint each point breaks, so check that one first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integer solution could lie some distance from the optimal vertex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45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Given that x and y must be integers, solve the following linear programming problem.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maximise  P = x + 2y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subject to  3x + 4y ≤ 36,   13x + 9y ≤ 117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                  5y − 4x ≤ 10,   6x + 5y ≥ 30,   y ≥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95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optimal vertex is where 5y − 4x = 10 meets 3x + 4y = 36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Solving gives  x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16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y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19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7" name="Rectangle 6"/>
          <p:cNvSpPr/>
          <p:nvPr/>
        </p:nvSpPr>
        <p:spPr>
          <a:xfrm>
            <a:off x="5500000" y="2200000"/>
            <a:ext cx="1300000" cy="1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0000" y="2000000"/>
            <a:ext cx="76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0000" y="2000000"/>
            <a:ext cx="76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(5, 6)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0000" y="3470000"/>
            <a:ext cx="76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(4, 5)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0000" y="3470000"/>
            <a:ext cx="76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(5, 5)</a:t>
            </a:r>
          </a:p>
        </p:txBody>
      </p:sp>
      <p:sp>
        <p:nvSpPr>
          <p:cNvPr id="12" name="Oval 11"/>
          <p:cNvSpPr/>
          <p:nvPr/>
        </p:nvSpPr>
        <p:spPr>
          <a:xfrm>
            <a:off x="6135967" y="2668226"/>
            <a:ext cx="70000" cy="7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70967" y="2743226"/>
            <a:ext cx="1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16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31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, 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5</a:t>
            </a:r>
            <a:r>
              <a:rPr sz="1100" b="0" i="0" baseline="30000">
                <a:solidFill>
                  <a:srgbClr val="FF0000"/>
                </a:solidFill>
                <a:latin typeface="Calibri"/>
              </a:rPr>
              <a:t>19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31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7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(4, 5) obeys all the constraints, so it is in R:   P = 4 + 2 × 5 =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0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(5, 5) obeys all the constraints, so it is in R:   P = 5 + 2 × 5 = 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36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(4, 6): 5 × 6 − 4 × 4 = 14, which is not ≤ 10, so it is outside 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69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(5, 6): 3 × 5 + 4 × 6 = 39, which is not ≤ 36, so it is outside 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51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The optimal integer solution is (5, 5) and P =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Solutions with Integer Values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Decide from the context whether integer solutions are needed (you cannot have fractions of flower displays!)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the scale means you cannot plot the integer points, test integer points close to the optimal vertex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2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minimise  x + 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subject to  3x + 5y ≥ 1500,   5x + 2y ≥ 1000,   x, y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given that x and y must be integers.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0000" y="1100000"/>
            <a:ext cx="4150000" cy="41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9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974272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351545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728818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0609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83363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60636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237909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15181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92454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69727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4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600000" y="524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600000" y="4869727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00000" y="4492454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00000" y="4115181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600000" y="3737909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00000" y="3360636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00000" y="2983363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00000" y="260609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600000" y="2228818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600000" y="1851545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00000" y="1474272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600000" y="109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00000" y="5241000"/>
            <a:ext cx="427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91000" y="980000"/>
            <a:ext cx="18000" cy="42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850000" y="508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00000" y="525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48545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954545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0309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70909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57636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63636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12181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218181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366727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72727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500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60000" y="4489454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700000" y="4380454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100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60000" y="3734909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700000" y="3625909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60000" y="2980363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00000" y="2871363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300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60000" y="2225818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700000" y="2116818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400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60000" y="1471272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700000" y="1362272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500</a:t>
            </a:r>
          </a:p>
        </p:txBody>
      </p:sp>
      <p:sp>
        <p:nvSpPr>
          <p:cNvPr id="56" name="Freeform 55"/>
          <p:cNvSpPr/>
          <p:nvPr/>
        </p:nvSpPr>
        <p:spPr>
          <a:xfrm>
            <a:off x="4600000" y="2986363"/>
            <a:ext cx="3772727" cy="2263637"/>
          </a:xfrm>
          <a:custGeom>
            <a:avLst/>
            <a:gdLst/>
            <a:ahLst/>
            <a:cxnLst/>
            <a:rect l="l" t="t" r="r" b="b"/>
            <a:pathLst>
              <a:path w="3772727" h="2263637">
                <a:moveTo>
                  <a:pt x="0" y="2263637"/>
                </a:moveTo>
                <a:lnTo>
                  <a:pt x="3772727" y="2263637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4600000" y="2986363"/>
            <a:ext cx="3772727" cy="2263637"/>
          </a:xfrm>
          <a:custGeom>
            <a:avLst/>
            <a:gdLst/>
            <a:ahLst/>
            <a:cxnLst/>
            <a:rect l="l" t="t" r="r" b="b"/>
            <a:pathLst>
              <a:path w="3772727" h="2263637">
                <a:moveTo>
                  <a:pt x="0" y="0"/>
                </a:moveTo>
                <a:lnTo>
                  <a:pt x="3772727" y="2263637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863636" y="3583181"/>
            <a:ext cx="12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+ 5y = 1500</a:t>
            </a:r>
          </a:p>
        </p:txBody>
      </p:sp>
      <p:sp>
        <p:nvSpPr>
          <p:cNvPr id="59" name="Freeform 58"/>
          <p:cNvSpPr/>
          <p:nvPr/>
        </p:nvSpPr>
        <p:spPr>
          <a:xfrm>
            <a:off x="4600000" y="1477272"/>
            <a:ext cx="1509090" cy="3772728"/>
          </a:xfrm>
          <a:custGeom>
            <a:avLst/>
            <a:gdLst/>
            <a:ahLst/>
            <a:cxnLst/>
            <a:rect l="l" t="t" r="r" b="b"/>
            <a:pathLst>
              <a:path w="1509090" h="3772728">
                <a:moveTo>
                  <a:pt x="0" y="3772728"/>
                </a:moveTo>
                <a:lnTo>
                  <a:pt x="1509090" y="3772728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Freeform 59"/>
          <p:cNvSpPr/>
          <p:nvPr/>
        </p:nvSpPr>
        <p:spPr>
          <a:xfrm>
            <a:off x="4600000" y="1477272"/>
            <a:ext cx="1509090" cy="3772728"/>
          </a:xfrm>
          <a:custGeom>
            <a:avLst/>
            <a:gdLst/>
            <a:ahLst/>
            <a:cxnLst/>
            <a:rect l="l" t="t" r="r" b="b"/>
            <a:pathLst>
              <a:path w="1509090" h="3772728">
                <a:moveTo>
                  <a:pt x="0" y="0"/>
                </a:moveTo>
                <a:lnTo>
                  <a:pt x="1509090" y="3772728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316818" y="1734545"/>
            <a:ext cx="12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5x + 2y = 1000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90000" y="2262727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63" name="Freeform 62"/>
          <p:cNvSpPr/>
          <p:nvPr/>
        </p:nvSpPr>
        <p:spPr>
          <a:xfrm>
            <a:off x="4600000" y="3740909"/>
            <a:ext cx="1509090" cy="1509091"/>
          </a:xfrm>
          <a:custGeom>
            <a:avLst/>
            <a:gdLst/>
            <a:ahLst/>
            <a:cxnLst/>
            <a:rect l="l" t="t" r="r" b="b"/>
            <a:pathLst>
              <a:path w="1509090" h="1509091">
                <a:moveTo>
                  <a:pt x="0" y="0"/>
                </a:moveTo>
                <a:lnTo>
                  <a:pt x="1509090" y="1509091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615090" y="4337727"/>
            <a:ext cx="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objective line</a:t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 + y = 200</a:t>
            </a:r>
          </a:p>
        </p:txBody>
      </p:sp>
      <p:sp>
        <p:nvSpPr>
          <p:cNvPr id="65" name="Freeform 64"/>
          <p:cNvSpPr/>
          <p:nvPr/>
        </p:nvSpPr>
        <p:spPr>
          <a:xfrm>
            <a:off x="4600000" y="2668660"/>
            <a:ext cx="2581339" cy="2581340"/>
          </a:xfrm>
          <a:custGeom>
            <a:avLst/>
            <a:gdLst/>
            <a:ahLst/>
            <a:cxnLst/>
            <a:rect l="l" t="t" r="r" b="b"/>
            <a:pathLst>
              <a:path w="2581339" h="2581340">
                <a:moveTo>
                  <a:pt x="0" y="0"/>
                </a:moveTo>
                <a:lnTo>
                  <a:pt x="2581339" y="258134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5349258" y="3417918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00000" y="43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objective line first meets R where 5x + 2y = 1000 meets 3x + 5y = 1500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(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105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5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19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, 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236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16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19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, not an integer point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00000" y="5450000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scale means you cannot plot all the integer points, so test the integer points close to this vertex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Solutions with Integer Values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Using a table may help to organise your working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soon as one constraint fails you do not need to check the others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only need to evaluate the objective function for points in the feasible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5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Example 12 (continued)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minimise  x + y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subject to  3x + 5y ≥ 1500,   5x + 2y ≥ 1000,   x, y ≥ 0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given that x and y must be integers.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95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Optimal vertex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105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5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19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236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16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19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  test the integer points around it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0000" y="1450000"/>
            <a:ext cx="10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Point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0000" y="145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5x + 2y ≥ 1000</a:t>
            </a:r>
          </a:p>
        </p:txBody>
      </p:sp>
      <p:sp>
        <p:nvSpPr>
          <p:cNvPr id="9" name="Rectangle 8"/>
          <p:cNvSpPr/>
          <p:nvPr/>
        </p:nvSpPr>
        <p:spPr>
          <a:xfrm>
            <a:off x="5950000" y="145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3x + 5y ≥ 1500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50000" y="145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In R?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50000" y="145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 + 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0000" y="1780000"/>
            <a:ext cx="10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(105, 236)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178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997 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50000" y="178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7150000" y="178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50000" y="178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3700000" y="2110000"/>
            <a:ext cx="10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(105, 237)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50000" y="211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999 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50000" y="211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7150000" y="211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50000" y="211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700000" y="2440000"/>
            <a:ext cx="10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(106, 236)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50000" y="244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1002 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50000" y="244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1498 ✗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50000" y="244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50000" y="244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3700000" y="2770000"/>
            <a:ext cx="105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(106, 237)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50000" y="277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1004 ✓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50000" y="2770000"/>
            <a:ext cx="12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1503 ✓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50000" y="277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850000" y="2770000"/>
            <a:ext cx="7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343</a:t>
            </a:r>
          </a:p>
        </p:txBody>
      </p:sp>
      <p:sp>
        <p:nvSpPr>
          <p:cNvPr id="32" name="Right Brace 31"/>
          <p:cNvSpPr/>
          <p:nvPr/>
        </p:nvSpPr>
        <p:spPr>
          <a:xfrm>
            <a:off x="8560000" y="1780000"/>
            <a:ext cx="90000" cy="6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70000" y="1930000"/>
            <a:ext cx="6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Fails, so stop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00000" y="325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The optimal integer solution is at (106, 237)</a:t>
            </a:r>
          </a:p>
          <a:p>
            <a:pPr algn="l"/>
            <a:r>
              <a:rPr sz="1300" b="1" i="0">
                <a:solidFill>
                  <a:srgbClr val="FF0000"/>
                </a:solidFill>
                <a:latin typeface="Calibri"/>
              </a:rPr>
              <a:t>and has value 343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2" grpId="0" animBg="1"/>
      <p:bldP spid="33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