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Linear Programming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To solve a linear programming problem, find the point in the feasible region which maximises or minimises the objective function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Objective line (ruler) method: draw an objective line, then slide a ruler across, keeping it parallel (use a set square)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a maximum, look for the last point covered by the objective line as it leaves the feasible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95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Nigel is making ice cream for sale at a charity fair. He makes two flavours: vanilla and chocolate. Let x be the number of litres of vanilla and y the number of litres of chocolate ice cream made. The constraints and the feasible region R are shown in the diagram.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a) Maximise the profit, P = 2x + 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0000" y="1100000"/>
            <a:ext cx="3900000" cy="3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49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69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88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8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27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7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6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05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5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4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64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3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03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22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42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1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81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0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0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39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00000" y="499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00000" y="480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00000" y="460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00000" y="441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00000" y="421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00000" y="402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0000" y="382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500000" y="363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500000" y="343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00000" y="324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00000" y="304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500000" y="285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500000" y="265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500000" y="246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0000" y="226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500000" y="207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500000" y="187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500000" y="168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500000" y="148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500000" y="129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500000" y="109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500000" y="4991000"/>
            <a:ext cx="40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491000" y="980000"/>
            <a:ext cx="18000" cy="40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500000" y="48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0000" y="50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8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49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27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88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6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27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05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66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44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05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83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44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22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83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61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22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00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61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39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00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460000" y="460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3600000" y="449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460000" y="421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600000" y="410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460000" y="382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3600000" y="371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460000" y="343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600000" y="332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460000" y="30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3600000" y="29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460000" y="265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600000" y="254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460000" y="226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3600000" y="215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460000" y="187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600000" y="176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460000" y="148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600000" y="137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460000" y="10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600000" y="9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94" name="Freeform 93"/>
          <p:cNvSpPr/>
          <p:nvPr/>
        </p:nvSpPr>
        <p:spPr>
          <a:xfrm>
            <a:off x="4500000" y="1100000"/>
            <a:ext cx="3900000" cy="3900000"/>
          </a:xfrm>
          <a:custGeom>
            <a:avLst/>
            <a:gdLst/>
            <a:ahLst/>
            <a:cxnLst/>
            <a:rect l="l" t="t" r="r" b="b"/>
            <a:pathLst>
              <a:path w="3900000" h="3900000">
                <a:moveTo>
                  <a:pt x="0" y="3900000"/>
                </a:moveTo>
                <a:lnTo>
                  <a:pt x="0" y="3900000"/>
                </a:lnTo>
                <a:lnTo>
                  <a:pt x="3900000" y="0"/>
                </a:lnTo>
                <a:lnTo>
                  <a:pt x="39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Freeform 94"/>
          <p:cNvSpPr/>
          <p:nvPr/>
        </p:nvSpPr>
        <p:spPr>
          <a:xfrm>
            <a:off x="4500000" y="1100000"/>
            <a:ext cx="3900000" cy="3900000"/>
          </a:xfrm>
          <a:custGeom>
            <a:avLst/>
            <a:gdLst/>
            <a:ahLst/>
            <a:cxnLst/>
            <a:rect l="l" t="t" r="r" b="b"/>
            <a:pathLst>
              <a:path w="3900000" h="3900000">
                <a:moveTo>
                  <a:pt x="0" y="3900000"/>
                </a:moveTo>
                <a:lnTo>
                  <a:pt x="39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873500" y="1116499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97" name="Freeform 96"/>
          <p:cNvSpPr/>
          <p:nvPr/>
        </p:nvSpPr>
        <p:spPr>
          <a:xfrm>
            <a:off x="4500000" y="2660000"/>
            <a:ext cx="3900000" cy="2340000"/>
          </a:xfrm>
          <a:custGeom>
            <a:avLst/>
            <a:gdLst/>
            <a:ahLst/>
            <a:cxnLst/>
            <a:rect l="l" t="t" r="r" b="b"/>
            <a:pathLst>
              <a:path w="3900000" h="2340000">
                <a:moveTo>
                  <a:pt x="0" y="2340000"/>
                </a:moveTo>
                <a:lnTo>
                  <a:pt x="3900000" y="2340000"/>
                </a:lnTo>
                <a:lnTo>
                  <a:pt x="3900000" y="234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Freeform 97"/>
          <p:cNvSpPr/>
          <p:nvPr/>
        </p:nvSpPr>
        <p:spPr>
          <a:xfrm>
            <a:off x="4500000" y="2660000"/>
            <a:ext cx="3900000" cy="2339999"/>
          </a:xfrm>
          <a:custGeom>
            <a:avLst/>
            <a:gdLst/>
            <a:ahLst/>
            <a:cxnLst/>
            <a:rect l="l" t="t" r="r" b="b"/>
            <a:pathLst>
              <a:path w="3900000" h="2339999">
                <a:moveTo>
                  <a:pt x="0" y="0"/>
                </a:moveTo>
                <a:lnTo>
                  <a:pt x="3900000" y="2339999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4558500" y="3320000"/>
            <a:ext cx="1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+ 5y = 60</a:t>
            </a:r>
          </a:p>
        </p:txBody>
      </p:sp>
      <p:sp>
        <p:nvSpPr>
          <p:cNvPr id="100" name="Freeform 99"/>
          <p:cNvSpPr/>
          <p:nvPr/>
        </p:nvSpPr>
        <p:spPr>
          <a:xfrm>
            <a:off x="4500000" y="4025000"/>
            <a:ext cx="3900000" cy="975000"/>
          </a:xfrm>
          <a:custGeom>
            <a:avLst/>
            <a:gdLst/>
            <a:ahLst/>
            <a:cxnLst/>
            <a:rect l="l" t="t" r="r" b="b"/>
            <a:pathLst>
              <a:path w="3900000" h="975000">
                <a:moveTo>
                  <a:pt x="0" y="975000"/>
                </a:moveTo>
                <a:lnTo>
                  <a:pt x="3900000" y="975000"/>
                </a:lnTo>
                <a:lnTo>
                  <a:pt x="39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Freeform 100"/>
          <p:cNvSpPr/>
          <p:nvPr/>
        </p:nvSpPr>
        <p:spPr>
          <a:xfrm>
            <a:off x="4500000" y="4024999"/>
            <a:ext cx="3900000" cy="1"/>
          </a:xfrm>
          <a:custGeom>
            <a:avLst/>
            <a:gdLst/>
            <a:ahLst/>
            <a:cxnLst/>
            <a:rect l="l" t="t" r="r" b="b"/>
            <a:pathLst>
              <a:path w="3900000" h="1">
                <a:moveTo>
                  <a:pt x="0" y="1"/>
                </a:moveTo>
                <a:lnTo>
                  <a:pt x="39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010000" y="36905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5</a:t>
            </a:r>
          </a:p>
        </p:txBody>
      </p:sp>
      <p:sp>
        <p:nvSpPr>
          <p:cNvPr id="103" name="Freeform 102"/>
          <p:cNvSpPr/>
          <p:nvPr/>
        </p:nvSpPr>
        <p:spPr>
          <a:xfrm>
            <a:off x="7035000" y="1100000"/>
            <a:ext cx="1365000" cy="3900000"/>
          </a:xfrm>
          <a:custGeom>
            <a:avLst/>
            <a:gdLst/>
            <a:ahLst/>
            <a:cxnLst/>
            <a:rect l="l" t="t" r="r" b="b"/>
            <a:pathLst>
              <a:path w="1365000" h="3900000">
                <a:moveTo>
                  <a:pt x="0" y="3900000"/>
                </a:moveTo>
                <a:lnTo>
                  <a:pt x="1365000" y="3900000"/>
                </a:lnTo>
                <a:lnTo>
                  <a:pt x="1365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Freeform 103"/>
          <p:cNvSpPr/>
          <p:nvPr/>
        </p:nvSpPr>
        <p:spPr>
          <a:xfrm>
            <a:off x="7034999" y="1100000"/>
            <a:ext cx="1" cy="3900000"/>
          </a:xfrm>
          <a:custGeom>
            <a:avLst/>
            <a:gdLst/>
            <a:ahLst/>
            <a:cxnLst/>
            <a:rect l="l" t="t" r="r" b="b"/>
            <a:pathLst>
              <a:path w="1" h="3900000">
                <a:moveTo>
                  <a:pt x="0" y="3900000"/>
                </a:moveTo>
                <a:lnTo>
                  <a:pt x="1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074000" y="1057999"/>
            <a:ext cx="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= 13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308500" y="3203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07" name="Freeform 106"/>
          <p:cNvSpPr/>
          <p:nvPr/>
        </p:nvSpPr>
        <p:spPr>
          <a:xfrm>
            <a:off x="4500000" y="1100000"/>
            <a:ext cx="1950000" cy="3900000"/>
          </a:xfrm>
          <a:custGeom>
            <a:avLst/>
            <a:gdLst/>
            <a:ahLst/>
            <a:cxnLst/>
            <a:rect l="l" t="t" r="r" b="b"/>
            <a:pathLst>
              <a:path w="1950000" h="3900000">
                <a:moveTo>
                  <a:pt x="0" y="0"/>
                </a:moveTo>
                <a:lnTo>
                  <a:pt x="1950000" y="390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5202000" y="1799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2x + y = 20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800000" y="53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Draw an objective line: 2x + y = 20 passes through (10, 0) and (0, 20)</a:t>
            </a:r>
          </a:p>
        </p:txBody>
      </p:sp>
      <p:sp>
        <p:nvSpPr>
          <p:cNvPr id="110" name="Freeform 109"/>
          <p:cNvSpPr/>
          <p:nvPr/>
        </p:nvSpPr>
        <p:spPr>
          <a:xfrm>
            <a:off x="6352499" y="1100000"/>
            <a:ext cx="1950001" cy="3900000"/>
          </a:xfrm>
          <a:custGeom>
            <a:avLst/>
            <a:gdLst/>
            <a:ahLst/>
            <a:cxnLst/>
            <a:rect l="l" t="t" r="r" b="b"/>
            <a:pathLst>
              <a:path w="1950001" h="3900000">
                <a:moveTo>
                  <a:pt x="0" y="0"/>
                </a:moveTo>
                <a:lnTo>
                  <a:pt x="1950001" y="390000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464000" y="2813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2x + y = 39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800000" y="56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Slide the ruler away from O, parallel to the objective line</a:t>
            </a:r>
          </a:p>
        </p:txBody>
      </p:sp>
      <p:sp>
        <p:nvSpPr>
          <p:cNvPr id="113" name="Oval 112"/>
          <p:cNvSpPr/>
          <p:nvPr/>
        </p:nvSpPr>
        <p:spPr>
          <a:xfrm>
            <a:off x="6990000" y="2420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7115000" y="2265000"/>
            <a:ext cx="8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(13, 13)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800000" y="58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Optimal point (13, 13), giving P = 2 × 13 + 13 = 39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800000" y="6100000"/>
            <a:ext cx="47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Nigel should make 13 litres of vanilla and 13 litres of chocolate ice cream, making a profit of £39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a minimum, look for the first point covered by the objective line as it enters the feasible region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Choose a value that is a multiple of both coefficients so the objective line crosses the axes at whole numbers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Always give your answer in the context of the question, not just the coordinates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950000"/>
            <a:ext cx="330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Nigel is making ice cream for sale at a charity fair. He makes two flavours: vanilla and chocolate. Let x be the number of litres of vanilla and y the number of litres of chocolate ice cream made. The constraints and the feasible region R are shown in the diagram.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b) Minimise the production costs, C = 5x + 2y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0000" y="1100000"/>
            <a:ext cx="3900000" cy="39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49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69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88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8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27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7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6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05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5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44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64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3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03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22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42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1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81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0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02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397000" y="1100000"/>
            <a:ext cx="6000" cy="39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00000" y="499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00000" y="480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00000" y="460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00000" y="441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00000" y="421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00000" y="402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00000" y="382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500000" y="363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500000" y="343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00000" y="324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500000" y="304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500000" y="285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500000" y="265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500000" y="246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4500000" y="226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500000" y="207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500000" y="187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500000" y="168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500000" y="148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500000" y="1292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500000" y="1097000"/>
            <a:ext cx="39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500000" y="4991000"/>
            <a:ext cx="40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491000" y="980000"/>
            <a:ext cx="18000" cy="40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500000" y="48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0000" y="50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88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49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27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88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6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27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05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66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44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05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83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44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22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83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61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22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00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61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394000" y="49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000000" y="50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460000" y="460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3600000" y="449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460000" y="421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600000" y="410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460000" y="382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3600000" y="371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460000" y="343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3600000" y="332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460000" y="30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3600000" y="29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460000" y="265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3600000" y="254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460000" y="226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3600000" y="215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88" name="Rectangle 87"/>
          <p:cNvSpPr/>
          <p:nvPr/>
        </p:nvSpPr>
        <p:spPr>
          <a:xfrm>
            <a:off x="4460000" y="187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600000" y="176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460000" y="148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600000" y="137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460000" y="10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3600000" y="9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94" name="Freeform 93"/>
          <p:cNvSpPr/>
          <p:nvPr/>
        </p:nvSpPr>
        <p:spPr>
          <a:xfrm>
            <a:off x="4500000" y="1100000"/>
            <a:ext cx="3900000" cy="3900000"/>
          </a:xfrm>
          <a:custGeom>
            <a:avLst/>
            <a:gdLst/>
            <a:ahLst/>
            <a:cxnLst/>
            <a:rect l="l" t="t" r="r" b="b"/>
            <a:pathLst>
              <a:path w="3900000" h="3900000">
                <a:moveTo>
                  <a:pt x="0" y="3900000"/>
                </a:moveTo>
                <a:lnTo>
                  <a:pt x="0" y="3900000"/>
                </a:lnTo>
                <a:lnTo>
                  <a:pt x="3900000" y="0"/>
                </a:lnTo>
                <a:lnTo>
                  <a:pt x="39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Freeform 94"/>
          <p:cNvSpPr/>
          <p:nvPr/>
        </p:nvSpPr>
        <p:spPr>
          <a:xfrm>
            <a:off x="4500000" y="1100000"/>
            <a:ext cx="3900000" cy="3900000"/>
          </a:xfrm>
          <a:custGeom>
            <a:avLst/>
            <a:gdLst/>
            <a:ahLst/>
            <a:cxnLst/>
            <a:rect l="l" t="t" r="r" b="b"/>
            <a:pathLst>
              <a:path w="3900000" h="3900000">
                <a:moveTo>
                  <a:pt x="0" y="3900000"/>
                </a:moveTo>
                <a:lnTo>
                  <a:pt x="39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873500" y="1116499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97" name="Freeform 96"/>
          <p:cNvSpPr/>
          <p:nvPr/>
        </p:nvSpPr>
        <p:spPr>
          <a:xfrm>
            <a:off x="4500000" y="2660000"/>
            <a:ext cx="3900000" cy="2340000"/>
          </a:xfrm>
          <a:custGeom>
            <a:avLst/>
            <a:gdLst/>
            <a:ahLst/>
            <a:cxnLst/>
            <a:rect l="l" t="t" r="r" b="b"/>
            <a:pathLst>
              <a:path w="3900000" h="2340000">
                <a:moveTo>
                  <a:pt x="0" y="2340000"/>
                </a:moveTo>
                <a:lnTo>
                  <a:pt x="3900000" y="2340000"/>
                </a:lnTo>
                <a:lnTo>
                  <a:pt x="3900000" y="234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Freeform 97"/>
          <p:cNvSpPr/>
          <p:nvPr/>
        </p:nvSpPr>
        <p:spPr>
          <a:xfrm>
            <a:off x="4500000" y="2660000"/>
            <a:ext cx="3900000" cy="2339999"/>
          </a:xfrm>
          <a:custGeom>
            <a:avLst/>
            <a:gdLst/>
            <a:ahLst/>
            <a:cxnLst/>
            <a:rect l="l" t="t" r="r" b="b"/>
            <a:pathLst>
              <a:path w="3900000" h="2339999">
                <a:moveTo>
                  <a:pt x="0" y="0"/>
                </a:moveTo>
                <a:lnTo>
                  <a:pt x="3900000" y="2339999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4558500" y="3320000"/>
            <a:ext cx="1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+ 5y = 60</a:t>
            </a:r>
          </a:p>
        </p:txBody>
      </p:sp>
      <p:sp>
        <p:nvSpPr>
          <p:cNvPr id="100" name="Freeform 99"/>
          <p:cNvSpPr/>
          <p:nvPr/>
        </p:nvSpPr>
        <p:spPr>
          <a:xfrm>
            <a:off x="4500000" y="4025000"/>
            <a:ext cx="3900000" cy="975000"/>
          </a:xfrm>
          <a:custGeom>
            <a:avLst/>
            <a:gdLst/>
            <a:ahLst/>
            <a:cxnLst/>
            <a:rect l="l" t="t" r="r" b="b"/>
            <a:pathLst>
              <a:path w="3900000" h="975000">
                <a:moveTo>
                  <a:pt x="0" y="975000"/>
                </a:moveTo>
                <a:lnTo>
                  <a:pt x="3900000" y="975000"/>
                </a:lnTo>
                <a:lnTo>
                  <a:pt x="39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Freeform 100"/>
          <p:cNvSpPr/>
          <p:nvPr/>
        </p:nvSpPr>
        <p:spPr>
          <a:xfrm>
            <a:off x="4500000" y="4024999"/>
            <a:ext cx="3900000" cy="1"/>
          </a:xfrm>
          <a:custGeom>
            <a:avLst/>
            <a:gdLst/>
            <a:ahLst/>
            <a:cxnLst/>
            <a:rect l="l" t="t" r="r" b="b"/>
            <a:pathLst>
              <a:path w="3900000" h="1">
                <a:moveTo>
                  <a:pt x="0" y="1"/>
                </a:moveTo>
                <a:lnTo>
                  <a:pt x="39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010000" y="36905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5</a:t>
            </a:r>
          </a:p>
        </p:txBody>
      </p:sp>
      <p:sp>
        <p:nvSpPr>
          <p:cNvPr id="103" name="Freeform 102"/>
          <p:cNvSpPr/>
          <p:nvPr/>
        </p:nvSpPr>
        <p:spPr>
          <a:xfrm>
            <a:off x="7035000" y="1100000"/>
            <a:ext cx="1365000" cy="3900000"/>
          </a:xfrm>
          <a:custGeom>
            <a:avLst/>
            <a:gdLst/>
            <a:ahLst/>
            <a:cxnLst/>
            <a:rect l="l" t="t" r="r" b="b"/>
            <a:pathLst>
              <a:path w="1365000" h="3900000">
                <a:moveTo>
                  <a:pt x="0" y="3900000"/>
                </a:moveTo>
                <a:lnTo>
                  <a:pt x="1365000" y="3900000"/>
                </a:lnTo>
                <a:lnTo>
                  <a:pt x="1365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Freeform 103"/>
          <p:cNvSpPr/>
          <p:nvPr/>
        </p:nvSpPr>
        <p:spPr>
          <a:xfrm>
            <a:off x="7034999" y="1100000"/>
            <a:ext cx="1" cy="3900000"/>
          </a:xfrm>
          <a:custGeom>
            <a:avLst/>
            <a:gdLst/>
            <a:ahLst/>
            <a:cxnLst/>
            <a:rect l="l" t="t" r="r" b="b"/>
            <a:pathLst>
              <a:path w="1" h="3900000">
                <a:moveTo>
                  <a:pt x="0" y="3900000"/>
                </a:moveTo>
                <a:lnTo>
                  <a:pt x="1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074000" y="1057999"/>
            <a:ext cx="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= 13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308500" y="3203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07" name="Freeform 106"/>
          <p:cNvSpPr/>
          <p:nvPr/>
        </p:nvSpPr>
        <p:spPr>
          <a:xfrm>
            <a:off x="4500000" y="1100000"/>
            <a:ext cx="1560000" cy="3900000"/>
          </a:xfrm>
          <a:custGeom>
            <a:avLst/>
            <a:gdLst/>
            <a:ahLst/>
            <a:cxnLst/>
            <a:rect l="l" t="t" r="r" b="b"/>
            <a:pathLst>
              <a:path w="1560000" h="3900000">
                <a:moveTo>
                  <a:pt x="0" y="0"/>
                </a:moveTo>
                <a:lnTo>
                  <a:pt x="1560000" y="390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5553000" y="1175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5x + 2y = 40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800000" y="53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5x + 2y = 40 passes through (8, 0) and (0, 20)</a:t>
            </a:r>
          </a:p>
        </p:txBody>
      </p:sp>
      <p:sp>
        <p:nvSpPr>
          <p:cNvPr id="110" name="Freeform 109"/>
          <p:cNvSpPr/>
          <p:nvPr/>
        </p:nvSpPr>
        <p:spPr>
          <a:xfrm>
            <a:off x="4987499" y="1100000"/>
            <a:ext cx="1560001" cy="3900000"/>
          </a:xfrm>
          <a:custGeom>
            <a:avLst/>
            <a:gdLst/>
            <a:ahLst/>
            <a:cxnLst/>
            <a:rect l="l" t="t" r="r" b="b"/>
            <a:pathLst>
              <a:path w="1560001" h="3900000">
                <a:moveTo>
                  <a:pt x="0" y="0"/>
                </a:moveTo>
                <a:lnTo>
                  <a:pt x="1560001" y="390000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5917500" y="34925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6082500" y="3407500"/>
            <a:ext cx="9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(7.5, 7.5)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3800000" y="553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First point covered: where y = x meets 3x + 5y = 60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800000" y="576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3x + 5x = 60, so x = 7.5, y = 7.5,   C = 5 × 7.5 + 2 × 7.5 = 52.5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800000" y="6030000"/>
            <a:ext cx="470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So Nigel should make 7.5 litres of vanilla and 7.5 litres of chocolate ice cream, with production costs of £52.50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objective line of the form ab = ax + by passes through (b, 0) and (0, a)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objective line must be labelled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24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Using the feasible region determined by the inequalities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x ≥ 2,   4x + 3y ≤ 12,   2y ≤ x,   x, y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optimal point and the optimal value when the objective is to:</a:t>
            </a:r>
          </a:p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a) maximise P = 2x + 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0000" y="1100000"/>
            <a:ext cx="4200000" cy="30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4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4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00000" y="40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00000" y="37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00000" y="34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00000" y="31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0000" y="28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00000" y="25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00000" y="22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00000" y="19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00000" y="16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00000" y="13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00000" y="10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00000" y="4091000"/>
            <a:ext cx="43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491000" y="980000"/>
            <a:ext cx="18000" cy="31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00000" y="39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0000" y="41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94000" y="4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00000" y="4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894000" y="4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00000" y="4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094000" y="4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700000" y="4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460000" y="28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600000" y="27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460000" y="16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600000" y="15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8" name="Freeform 47"/>
          <p:cNvSpPr/>
          <p:nvPr/>
        </p:nvSpPr>
        <p:spPr>
          <a:xfrm>
            <a:off x="4500000" y="1100000"/>
            <a:ext cx="2400000" cy="3000000"/>
          </a:xfrm>
          <a:custGeom>
            <a:avLst/>
            <a:gdLst/>
            <a:ahLst/>
            <a:cxnLst/>
            <a:rect l="l" t="t" r="r" b="b"/>
            <a:pathLst>
              <a:path w="2400000" h="3000000">
                <a:moveTo>
                  <a:pt x="0" y="3000000"/>
                </a:moveTo>
                <a:lnTo>
                  <a:pt x="2400000" y="3000000"/>
                </a:lnTo>
                <a:lnTo>
                  <a:pt x="24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Freeform 48"/>
          <p:cNvSpPr/>
          <p:nvPr/>
        </p:nvSpPr>
        <p:spPr>
          <a:xfrm>
            <a:off x="6899999" y="1100000"/>
            <a:ext cx="1" cy="3000000"/>
          </a:xfrm>
          <a:custGeom>
            <a:avLst/>
            <a:gdLst/>
            <a:ahLst/>
            <a:cxnLst/>
            <a:rect l="l" t="t" r="r" b="b"/>
            <a:pathLst>
              <a:path w="1" h="3000000">
                <a:moveTo>
                  <a:pt x="0" y="3000000"/>
                </a:moveTo>
                <a:lnTo>
                  <a:pt x="1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60000" y="1076000"/>
            <a:ext cx="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= 2</a:t>
            </a:r>
          </a:p>
        </p:txBody>
      </p:sp>
      <p:sp>
        <p:nvSpPr>
          <p:cNvPr id="51" name="Freeform 50"/>
          <p:cNvSpPr/>
          <p:nvPr/>
        </p:nvSpPr>
        <p:spPr>
          <a:xfrm>
            <a:off x="5850000" y="1100000"/>
            <a:ext cx="2850000" cy="3000000"/>
          </a:xfrm>
          <a:custGeom>
            <a:avLst/>
            <a:gdLst/>
            <a:ahLst/>
            <a:cxnLst/>
            <a:rect l="l" t="t" r="r" b="b"/>
            <a:pathLst>
              <a:path w="2850000" h="3000000">
                <a:moveTo>
                  <a:pt x="2250000" y="3000000"/>
                </a:moveTo>
                <a:lnTo>
                  <a:pt x="2850000" y="3000000"/>
                </a:lnTo>
                <a:lnTo>
                  <a:pt x="285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5849999" y="1100000"/>
            <a:ext cx="2250001" cy="3000000"/>
          </a:xfrm>
          <a:custGeom>
            <a:avLst/>
            <a:gdLst/>
            <a:ahLst/>
            <a:cxnLst/>
            <a:rect l="l" t="t" r="r" b="b"/>
            <a:pathLst>
              <a:path w="2250001" h="3000000">
                <a:moveTo>
                  <a:pt x="0" y="0"/>
                </a:moveTo>
                <a:lnTo>
                  <a:pt x="2250001" y="300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44000" y="2840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4x + 3y = 12</a:t>
            </a:r>
          </a:p>
        </p:txBody>
      </p:sp>
      <p:sp>
        <p:nvSpPr>
          <p:cNvPr id="54" name="Freeform 53"/>
          <p:cNvSpPr/>
          <p:nvPr/>
        </p:nvSpPr>
        <p:spPr>
          <a:xfrm>
            <a:off x="4500000" y="1100000"/>
            <a:ext cx="4200000" cy="3000000"/>
          </a:xfrm>
          <a:custGeom>
            <a:avLst/>
            <a:gdLst/>
            <a:ahLst/>
            <a:cxnLst/>
            <a:rect l="l" t="t" r="r" b="b"/>
            <a:pathLst>
              <a:path w="4200000" h="3000000">
                <a:moveTo>
                  <a:pt x="0" y="3000000"/>
                </a:moveTo>
                <a:lnTo>
                  <a:pt x="0" y="3000000"/>
                </a:lnTo>
                <a:lnTo>
                  <a:pt x="4200000" y="900000"/>
                </a:lnTo>
                <a:lnTo>
                  <a:pt x="42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4500000" y="1999999"/>
            <a:ext cx="4200000" cy="2100001"/>
          </a:xfrm>
          <a:custGeom>
            <a:avLst/>
            <a:gdLst/>
            <a:ahLst/>
            <a:cxnLst/>
            <a:rect l="l" t="t" r="r" b="b"/>
            <a:pathLst>
              <a:path w="4200000" h="2100001">
                <a:moveTo>
                  <a:pt x="0" y="2100001"/>
                </a:moveTo>
                <a:lnTo>
                  <a:pt x="42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160000" y="17960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2y = x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60000" y="3500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58" name="Freeform 57"/>
          <p:cNvSpPr/>
          <p:nvPr/>
        </p:nvSpPr>
        <p:spPr>
          <a:xfrm>
            <a:off x="4500000" y="1700000"/>
            <a:ext cx="1200000" cy="2400000"/>
          </a:xfrm>
          <a:custGeom>
            <a:avLst/>
            <a:gdLst/>
            <a:ahLst/>
            <a:cxnLst/>
            <a:rect l="l" t="t" r="r" b="b"/>
            <a:pathLst>
              <a:path w="1200000" h="2400000">
                <a:moveTo>
                  <a:pt x="0" y="0"/>
                </a:moveTo>
                <a:lnTo>
                  <a:pt x="1200000" y="240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644000" y="1220000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2x + y = 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00000" y="38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objective line 2x + y = 2 passes through (1, 0) and (0, 2)</a:t>
            </a:r>
          </a:p>
        </p:txBody>
      </p:sp>
      <p:sp>
        <p:nvSpPr>
          <p:cNvPr id="61" name="Freeform 60"/>
          <p:cNvSpPr/>
          <p:nvPr/>
        </p:nvSpPr>
        <p:spPr>
          <a:xfrm>
            <a:off x="6599999" y="1100000"/>
            <a:ext cx="1500001" cy="3000000"/>
          </a:xfrm>
          <a:custGeom>
            <a:avLst/>
            <a:gdLst/>
            <a:ahLst/>
            <a:cxnLst/>
            <a:rect l="l" t="t" r="r" b="b"/>
            <a:pathLst>
              <a:path w="1500001" h="3000000">
                <a:moveTo>
                  <a:pt x="0" y="0"/>
                </a:moveTo>
                <a:lnTo>
                  <a:pt x="1500001" y="300000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055000" y="4055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160000" y="3800000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00000" y="435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Slide it away from O: the final point is A, where x = 3, y = 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0000" y="49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Optimal point is (3, 0)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Optimal value is P = 2 × 3 + 0 =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the optimal point is where two lines cross, solve their equations simultaneously to find it exactly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20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Using the feasible region determined by the inequalities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x ≥ 2,   4x + 3y ≤ 12,   2y ≤ x,   x, y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optimal point and the optimal value when the objective is to:</a:t>
            </a:r>
          </a:p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b) maximise P = x + 2y</a:t>
            </a:r>
          </a:p>
        </p:txBody>
      </p:sp>
      <p:sp>
        <p:nvSpPr>
          <p:cNvPr id="6" name="Rectangle 5"/>
          <p:cNvSpPr/>
          <p:nvPr/>
        </p:nvSpPr>
        <p:spPr>
          <a:xfrm>
            <a:off x="4500000" y="1100000"/>
            <a:ext cx="4200000" cy="30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4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4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697000" y="1100000"/>
            <a:ext cx="6000" cy="30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00000" y="40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00000" y="37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00000" y="34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00000" y="31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00000" y="28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00000" y="25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00000" y="22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00000" y="19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00000" y="16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500000" y="13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00000" y="1097000"/>
            <a:ext cx="42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500000" y="4091000"/>
            <a:ext cx="43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491000" y="980000"/>
            <a:ext cx="18000" cy="31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00000" y="39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0000" y="41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94000" y="4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00000" y="4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894000" y="4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00000" y="4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094000" y="4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700000" y="4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460000" y="28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600000" y="27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460000" y="16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600000" y="15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8" name="Freeform 47"/>
          <p:cNvSpPr/>
          <p:nvPr/>
        </p:nvSpPr>
        <p:spPr>
          <a:xfrm>
            <a:off x="4500000" y="1100000"/>
            <a:ext cx="2400000" cy="3000000"/>
          </a:xfrm>
          <a:custGeom>
            <a:avLst/>
            <a:gdLst/>
            <a:ahLst/>
            <a:cxnLst/>
            <a:rect l="l" t="t" r="r" b="b"/>
            <a:pathLst>
              <a:path w="2400000" h="3000000">
                <a:moveTo>
                  <a:pt x="0" y="3000000"/>
                </a:moveTo>
                <a:lnTo>
                  <a:pt x="2400000" y="3000000"/>
                </a:lnTo>
                <a:lnTo>
                  <a:pt x="24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Freeform 48"/>
          <p:cNvSpPr/>
          <p:nvPr/>
        </p:nvSpPr>
        <p:spPr>
          <a:xfrm>
            <a:off x="6899999" y="1100000"/>
            <a:ext cx="1" cy="3000000"/>
          </a:xfrm>
          <a:custGeom>
            <a:avLst/>
            <a:gdLst/>
            <a:ahLst/>
            <a:cxnLst/>
            <a:rect l="l" t="t" r="r" b="b"/>
            <a:pathLst>
              <a:path w="1" h="3000000">
                <a:moveTo>
                  <a:pt x="0" y="3000000"/>
                </a:moveTo>
                <a:lnTo>
                  <a:pt x="1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960000" y="1076000"/>
            <a:ext cx="5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= 2</a:t>
            </a:r>
          </a:p>
        </p:txBody>
      </p:sp>
      <p:sp>
        <p:nvSpPr>
          <p:cNvPr id="51" name="Freeform 50"/>
          <p:cNvSpPr/>
          <p:nvPr/>
        </p:nvSpPr>
        <p:spPr>
          <a:xfrm>
            <a:off x="5850000" y="1100000"/>
            <a:ext cx="2850000" cy="3000000"/>
          </a:xfrm>
          <a:custGeom>
            <a:avLst/>
            <a:gdLst/>
            <a:ahLst/>
            <a:cxnLst/>
            <a:rect l="l" t="t" r="r" b="b"/>
            <a:pathLst>
              <a:path w="2850000" h="3000000">
                <a:moveTo>
                  <a:pt x="2250000" y="3000000"/>
                </a:moveTo>
                <a:lnTo>
                  <a:pt x="2850000" y="3000000"/>
                </a:lnTo>
                <a:lnTo>
                  <a:pt x="285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5849999" y="1100000"/>
            <a:ext cx="2250001" cy="3000000"/>
          </a:xfrm>
          <a:custGeom>
            <a:avLst/>
            <a:gdLst/>
            <a:ahLst/>
            <a:cxnLst/>
            <a:rect l="l" t="t" r="r" b="b"/>
            <a:pathLst>
              <a:path w="2250001" h="3000000">
                <a:moveTo>
                  <a:pt x="0" y="0"/>
                </a:moveTo>
                <a:lnTo>
                  <a:pt x="2250001" y="300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644000" y="28400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4x + 3y = 12</a:t>
            </a:r>
          </a:p>
        </p:txBody>
      </p:sp>
      <p:sp>
        <p:nvSpPr>
          <p:cNvPr id="54" name="Freeform 53"/>
          <p:cNvSpPr/>
          <p:nvPr/>
        </p:nvSpPr>
        <p:spPr>
          <a:xfrm>
            <a:off x="4500000" y="1100000"/>
            <a:ext cx="4200000" cy="3000000"/>
          </a:xfrm>
          <a:custGeom>
            <a:avLst/>
            <a:gdLst/>
            <a:ahLst/>
            <a:cxnLst/>
            <a:rect l="l" t="t" r="r" b="b"/>
            <a:pathLst>
              <a:path w="4200000" h="3000000">
                <a:moveTo>
                  <a:pt x="0" y="3000000"/>
                </a:moveTo>
                <a:lnTo>
                  <a:pt x="0" y="3000000"/>
                </a:lnTo>
                <a:lnTo>
                  <a:pt x="4200000" y="900000"/>
                </a:lnTo>
                <a:lnTo>
                  <a:pt x="42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4500000" y="1999999"/>
            <a:ext cx="4200000" cy="2100001"/>
          </a:xfrm>
          <a:custGeom>
            <a:avLst/>
            <a:gdLst/>
            <a:ahLst/>
            <a:cxnLst/>
            <a:rect l="l" t="t" r="r" b="b"/>
            <a:pathLst>
              <a:path w="4200000" h="2100001">
                <a:moveTo>
                  <a:pt x="0" y="2100001"/>
                </a:moveTo>
                <a:lnTo>
                  <a:pt x="42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160000" y="17960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2y = x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060000" y="3500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58" name="Oval 57"/>
          <p:cNvSpPr/>
          <p:nvPr/>
        </p:nvSpPr>
        <p:spPr>
          <a:xfrm>
            <a:off x="7073181" y="2745909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878181" y="2490909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1" i="1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60" name="Freeform 59"/>
          <p:cNvSpPr/>
          <p:nvPr/>
        </p:nvSpPr>
        <p:spPr>
          <a:xfrm>
            <a:off x="4500000" y="2900000"/>
            <a:ext cx="2400000" cy="1200000"/>
          </a:xfrm>
          <a:custGeom>
            <a:avLst/>
            <a:gdLst/>
            <a:ahLst/>
            <a:cxnLst/>
            <a:rect l="l" t="t" r="r" b="b"/>
            <a:pathLst>
              <a:path w="2400000" h="1200000">
                <a:moveTo>
                  <a:pt x="0" y="0"/>
                </a:moveTo>
                <a:lnTo>
                  <a:pt x="2400000" y="120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4644000" y="2480000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 + 2y = 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00000" y="34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objective line x + 2y = 2 passes through (2, 0) and (0, 1)</a:t>
            </a:r>
          </a:p>
        </p:txBody>
      </p:sp>
      <p:sp>
        <p:nvSpPr>
          <p:cNvPr id="63" name="Freeform 62"/>
          <p:cNvSpPr/>
          <p:nvPr/>
        </p:nvSpPr>
        <p:spPr>
          <a:xfrm>
            <a:off x="4500000" y="1481818"/>
            <a:ext cx="4200000" cy="2100000"/>
          </a:xfrm>
          <a:custGeom>
            <a:avLst/>
            <a:gdLst/>
            <a:ahLst/>
            <a:cxnLst/>
            <a:rect l="l" t="t" r="r" b="b"/>
            <a:pathLst>
              <a:path w="4200000" h="2100000">
                <a:moveTo>
                  <a:pt x="0" y="0"/>
                </a:moveTo>
                <a:lnTo>
                  <a:pt x="4200000" y="210000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00000" y="395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final point is B, the intersection of 2y = x and 4x + 3y = 12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00000" y="4500000"/>
            <a:ext cx="3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4(2y) + 3y = 12, so 11y = 12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and  x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00000" y="53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Optimal point is 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(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2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11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, 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1</a:t>
            </a:r>
            <a:r>
              <a:rPr sz="1200" b="1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000000"/>
                </a:solidFill>
                <a:latin typeface="Calibri"/>
              </a:rPr>
              <a:t>11</a:t>
            </a:r>
            <a:r>
              <a:rPr sz="1200" b="1" i="0">
                <a:solidFill>
                  <a:srgbClr val="000000"/>
                </a:solidFill>
                <a:latin typeface="Calibri"/>
              </a:rPr>
              <a:t>)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Optimal value is P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 ×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58" grpId="0" animBg="1"/>
      <p:bldP spid="59" grpId="0" animBg="1"/>
      <p:bldP spid="64" grpId="0" animBg="1"/>
      <p:bldP spid="65" grpId="0" animBg="1"/>
      <p:bldP spid="66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Draw each constraint and shade the side you reject, then use an objective 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75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a linear programming problem the constraints are given by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3x + y ≥ 90,   2x + 7y ≥ 140,   x + y ≥ 50,   x, y ≥ 0</a:t>
            </a:r>
          </a:p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a) Minimise C = 3x + 2y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0" y="1050000"/>
            <a:ext cx="3600000" cy="40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9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2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1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0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9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5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00000" y="50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00000" y="48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000000" y="46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00000" y="44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000000" y="41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00000" y="39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00000" y="37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000000" y="35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000000" y="32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00000" y="30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000000" y="28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00000" y="26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00000" y="23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000000" y="21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000000" y="19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000000" y="17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000000" y="14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00000" y="12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000000" y="10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000000" y="5091000"/>
            <a:ext cx="37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991000" y="930000"/>
            <a:ext cx="18000" cy="41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700000" y="49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70000" y="82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00000" y="51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8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5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3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9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7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2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1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7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5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80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960000" y="46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100000" y="45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960000" y="41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100000" y="40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960000" y="37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100000" y="36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960000" y="32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100000" y="31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960000" y="28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100000" y="27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960000" y="23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100000" y="22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960000" y="19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100000" y="18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960000" y="14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100000" y="13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80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960000" y="10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100000" y="9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90</a:t>
            </a:r>
          </a:p>
        </p:txBody>
      </p:sp>
      <p:sp>
        <p:nvSpPr>
          <p:cNvPr id="82" name="Freeform 81"/>
          <p:cNvSpPr/>
          <p:nvPr/>
        </p:nvSpPr>
        <p:spPr>
          <a:xfrm>
            <a:off x="5000000" y="1050000"/>
            <a:ext cx="1350000" cy="4050000"/>
          </a:xfrm>
          <a:custGeom>
            <a:avLst/>
            <a:gdLst/>
            <a:ahLst/>
            <a:cxnLst/>
            <a:rect l="l" t="t" r="r" b="b"/>
            <a:pathLst>
              <a:path w="1350000" h="4050000">
                <a:moveTo>
                  <a:pt x="0" y="4050000"/>
                </a:moveTo>
                <a:lnTo>
                  <a:pt x="1350000" y="40500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Freeform 82"/>
          <p:cNvSpPr/>
          <p:nvPr/>
        </p:nvSpPr>
        <p:spPr>
          <a:xfrm>
            <a:off x="5000000" y="1050000"/>
            <a:ext cx="1350000" cy="4050000"/>
          </a:xfrm>
          <a:custGeom>
            <a:avLst/>
            <a:gdLst/>
            <a:ahLst/>
            <a:cxnLst/>
            <a:rect l="l" t="t" r="r" b="b"/>
            <a:pathLst>
              <a:path w="1350000" h="4050000">
                <a:moveTo>
                  <a:pt x="0" y="0"/>
                </a:moveTo>
                <a:lnTo>
                  <a:pt x="1350000" y="40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5270000" y="120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y = 90</a:t>
            </a:r>
          </a:p>
        </p:txBody>
      </p:sp>
      <p:sp>
        <p:nvSpPr>
          <p:cNvPr id="85" name="Freeform 84"/>
          <p:cNvSpPr/>
          <p:nvPr/>
        </p:nvSpPr>
        <p:spPr>
          <a:xfrm>
            <a:off x="5000000" y="4200000"/>
            <a:ext cx="3150000" cy="900000"/>
          </a:xfrm>
          <a:custGeom>
            <a:avLst/>
            <a:gdLst/>
            <a:ahLst/>
            <a:cxnLst/>
            <a:rect l="l" t="t" r="r" b="b"/>
            <a:pathLst>
              <a:path w="3150000" h="900000">
                <a:moveTo>
                  <a:pt x="0" y="900000"/>
                </a:moveTo>
                <a:lnTo>
                  <a:pt x="3150000" y="90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Freeform 85"/>
          <p:cNvSpPr/>
          <p:nvPr/>
        </p:nvSpPr>
        <p:spPr>
          <a:xfrm>
            <a:off x="5000000" y="4200000"/>
            <a:ext cx="3150000" cy="900000"/>
          </a:xfrm>
          <a:custGeom>
            <a:avLst/>
            <a:gdLst/>
            <a:ahLst/>
            <a:cxnLst/>
            <a:rect l="l" t="t" r="r" b="b"/>
            <a:pathLst>
              <a:path w="3150000" h="900000">
                <a:moveTo>
                  <a:pt x="0" y="0"/>
                </a:moveTo>
                <a:lnTo>
                  <a:pt x="3150000" y="90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520000" y="45525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2x + 7y = 140</a:t>
            </a:r>
          </a:p>
        </p:txBody>
      </p:sp>
      <p:sp>
        <p:nvSpPr>
          <p:cNvPr id="88" name="Freeform 87"/>
          <p:cNvSpPr/>
          <p:nvPr/>
        </p:nvSpPr>
        <p:spPr>
          <a:xfrm>
            <a:off x="5000000" y="285000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2250000" h="2250000">
                <a:moveTo>
                  <a:pt x="0" y="2250000"/>
                </a:moveTo>
                <a:lnTo>
                  <a:pt x="2250000" y="225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Freeform 88"/>
          <p:cNvSpPr/>
          <p:nvPr/>
        </p:nvSpPr>
        <p:spPr>
          <a:xfrm>
            <a:off x="5000000" y="285000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2250000" h="2250000">
                <a:moveTo>
                  <a:pt x="0" y="0"/>
                </a:moveTo>
                <a:lnTo>
                  <a:pt x="2250000" y="22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045000" y="3270000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+ y = 50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825000" y="2505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2" name="Freeform 91"/>
          <p:cNvSpPr/>
          <p:nvPr/>
        </p:nvSpPr>
        <p:spPr>
          <a:xfrm>
            <a:off x="5000000" y="3750000"/>
            <a:ext cx="900000" cy="1350000"/>
          </a:xfrm>
          <a:custGeom>
            <a:avLst/>
            <a:gdLst/>
            <a:ahLst/>
            <a:cxnLst/>
            <a:rect l="l" t="t" r="r" b="b"/>
            <a:pathLst>
              <a:path w="900000" h="1350000">
                <a:moveTo>
                  <a:pt x="0" y="0"/>
                </a:moveTo>
                <a:lnTo>
                  <a:pt x="900000" y="135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067500" y="471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3x + 2y = 60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00000" y="28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objective line 3x + 2y = 60 passes through (20, 0) and (0, 30)</a:t>
            </a:r>
          </a:p>
        </p:txBody>
      </p:sp>
      <p:sp>
        <p:nvSpPr>
          <p:cNvPr id="95" name="Freeform 94"/>
          <p:cNvSpPr/>
          <p:nvPr/>
        </p:nvSpPr>
        <p:spPr>
          <a:xfrm>
            <a:off x="5000000" y="2400000"/>
            <a:ext cx="1800000" cy="2700000"/>
          </a:xfrm>
          <a:custGeom>
            <a:avLst/>
            <a:gdLst/>
            <a:ahLst/>
            <a:cxnLst/>
            <a:rect l="l" t="t" r="r" b="b"/>
            <a:pathLst>
              <a:path w="1800000" h="2700000">
                <a:moveTo>
                  <a:pt x="0" y="0"/>
                </a:moveTo>
                <a:lnTo>
                  <a:pt x="1800000" y="270000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5855000" y="3705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5970000" y="3470000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00000" y="335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first point in the feasible region as the line moves away from the origin is A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00000" y="395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lies at the intersection of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3x + y = 90  and  x + y = 50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Subtracting: 2x = 40, so x = 20, y = 30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0000" y="485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 = 3 × 20 + 2 × 30 = 120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different objective can give a different optimal vertex of the same feasible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750000"/>
            <a:ext cx="33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a linear programming problem the constraints are given by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3x + y ≥ 90,   2x + 7y ≥ 140,   x + y ≥ 50,   x, y ≥ 0</a:t>
            </a:r>
          </a:p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b) Minimise C = 3x + 7y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0" y="1050000"/>
            <a:ext cx="3600000" cy="40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9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2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1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0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9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5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00000" y="50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00000" y="48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000000" y="46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00000" y="44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000000" y="41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00000" y="39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00000" y="37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000000" y="35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000000" y="32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00000" y="30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000000" y="28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00000" y="26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00000" y="23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000000" y="21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000000" y="19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000000" y="17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000000" y="14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00000" y="12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000000" y="10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000000" y="5091000"/>
            <a:ext cx="37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991000" y="930000"/>
            <a:ext cx="18000" cy="41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700000" y="49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70000" y="82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00000" y="51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8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5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3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9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7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2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1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7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5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80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960000" y="46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100000" y="45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960000" y="41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100000" y="40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960000" y="37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100000" y="36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960000" y="32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100000" y="31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960000" y="28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100000" y="27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960000" y="23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100000" y="22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960000" y="19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100000" y="18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960000" y="14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100000" y="13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80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960000" y="10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100000" y="9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90</a:t>
            </a:r>
          </a:p>
        </p:txBody>
      </p:sp>
      <p:sp>
        <p:nvSpPr>
          <p:cNvPr id="82" name="Freeform 81"/>
          <p:cNvSpPr/>
          <p:nvPr/>
        </p:nvSpPr>
        <p:spPr>
          <a:xfrm>
            <a:off x="5000000" y="1050000"/>
            <a:ext cx="1350000" cy="4050000"/>
          </a:xfrm>
          <a:custGeom>
            <a:avLst/>
            <a:gdLst/>
            <a:ahLst/>
            <a:cxnLst/>
            <a:rect l="l" t="t" r="r" b="b"/>
            <a:pathLst>
              <a:path w="1350000" h="4050000">
                <a:moveTo>
                  <a:pt x="0" y="4050000"/>
                </a:moveTo>
                <a:lnTo>
                  <a:pt x="1350000" y="40500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Freeform 82"/>
          <p:cNvSpPr/>
          <p:nvPr/>
        </p:nvSpPr>
        <p:spPr>
          <a:xfrm>
            <a:off x="5000000" y="1050000"/>
            <a:ext cx="1350000" cy="4050000"/>
          </a:xfrm>
          <a:custGeom>
            <a:avLst/>
            <a:gdLst/>
            <a:ahLst/>
            <a:cxnLst/>
            <a:rect l="l" t="t" r="r" b="b"/>
            <a:pathLst>
              <a:path w="1350000" h="4050000">
                <a:moveTo>
                  <a:pt x="0" y="0"/>
                </a:moveTo>
                <a:lnTo>
                  <a:pt x="1350000" y="40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5270000" y="120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y = 90</a:t>
            </a:r>
          </a:p>
        </p:txBody>
      </p:sp>
      <p:sp>
        <p:nvSpPr>
          <p:cNvPr id="85" name="Freeform 84"/>
          <p:cNvSpPr/>
          <p:nvPr/>
        </p:nvSpPr>
        <p:spPr>
          <a:xfrm>
            <a:off x="5000000" y="4200000"/>
            <a:ext cx="3150000" cy="900000"/>
          </a:xfrm>
          <a:custGeom>
            <a:avLst/>
            <a:gdLst/>
            <a:ahLst/>
            <a:cxnLst/>
            <a:rect l="l" t="t" r="r" b="b"/>
            <a:pathLst>
              <a:path w="3150000" h="900000">
                <a:moveTo>
                  <a:pt x="0" y="900000"/>
                </a:moveTo>
                <a:lnTo>
                  <a:pt x="3150000" y="90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Freeform 85"/>
          <p:cNvSpPr/>
          <p:nvPr/>
        </p:nvSpPr>
        <p:spPr>
          <a:xfrm>
            <a:off x="5000000" y="4200000"/>
            <a:ext cx="3150000" cy="900000"/>
          </a:xfrm>
          <a:custGeom>
            <a:avLst/>
            <a:gdLst/>
            <a:ahLst/>
            <a:cxnLst/>
            <a:rect l="l" t="t" r="r" b="b"/>
            <a:pathLst>
              <a:path w="3150000" h="900000">
                <a:moveTo>
                  <a:pt x="0" y="0"/>
                </a:moveTo>
                <a:lnTo>
                  <a:pt x="3150000" y="90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520000" y="45525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2x + 7y = 140</a:t>
            </a:r>
          </a:p>
        </p:txBody>
      </p:sp>
      <p:sp>
        <p:nvSpPr>
          <p:cNvPr id="88" name="Freeform 87"/>
          <p:cNvSpPr/>
          <p:nvPr/>
        </p:nvSpPr>
        <p:spPr>
          <a:xfrm>
            <a:off x="5000000" y="285000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2250000" h="2250000">
                <a:moveTo>
                  <a:pt x="0" y="2250000"/>
                </a:moveTo>
                <a:lnTo>
                  <a:pt x="2250000" y="225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Freeform 88"/>
          <p:cNvSpPr/>
          <p:nvPr/>
        </p:nvSpPr>
        <p:spPr>
          <a:xfrm>
            <a:off x="5000000" y="285000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2250000" h="2250000">
                <a:moveTo>
                  <a:pt x="0" y="0"/>
                </a:moveTo>
                <a:lnTo>
                  <a:pt x="2250000" y="22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045000" y="3270000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+ y = 50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825000" y="2505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2" name="Oval 91"/>
          <p:cNvSpPr/>
          <p:nvPr/>
        </p:nvSpPr>
        <p:spPr>
          <a:xfrm>
            <a:off x="5855000" y="37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970000" y="3470000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4" name="Freeform 93"/>
          <p:cNvSpPr/>
          <p:nvPr/>
        </p:nvSpPr>
        <p:spPr>
          <a:xfrm>
            <a:off x="5000000" y="3750000"/>
            <a:ext cx="3150000" cy="1350000"/>
          </a:xfrm>
          <a:custGeom>
            <a:avLst/>
            <a:gdLst/>
            <a:ahLst/>
            <a:cxnLst/>
            <a:rect l="l" t="t" r="r" b="b"/>
            <a:pathLst>
              <a:path w="3150000" h="1350000">
                <a:moveTo>
                  <a:pt x="0" y="0"/>
                </a:moveTo>
                <a:lnTo>
                  <a:pt x="3150000" y="135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160000" y="42375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3x + 7y = 210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00000" y="280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objective line 3x + 7y = 210 passes through (70, 0) and (0, 30)</a:t>
            </a:r>
          </a:p>
        </p:txBody>
      </p:sp>
      <p:sp>
        <p:nvSpPr>
          <p:cNvPr id="97" name="Freeform 96"/>
          <p:cNvSpPr/>
          <p:nvPr/>
        </p:nvSpPr>
        <p:spPr>
          <a:xfrm>
            <a:off x="5000000" y="3930000"/>
            <a:ext cx="2730000" cy="1170000"/>
          </a:xfrm>
          <a:custGeom>
            <a:avLst/>
            <a:gdLst/>
            <a:ahLst/>
            <a:cxnLst/>
            <a:rect l="l" t="t" r="r" b="b"/>
            <a:pathLst>
              <a:path w="2730000" h="1170000">
                <a:moveTo>
                  <a:pt x="0" y="0"/>
                </a:moveTo>
                <a:lnTo>
                  <a:pt x="2730000" y="1170000"/>
                </a:lnTo>
              </a:path>
            </a:pathLst>
          </a:custGeom>
          <a:noFill/>
          <a:ln w="25400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6845000" y="4695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6650000" y="4440000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1" i="1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00000" y="335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first point in the feasible region is B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00000" y="3800000"/>
            <a:ext cx="33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lies at the intersection of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2x + 7y = 140  and  x + y = 50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+ 7(50 − x) = 140, so 5x = 210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= 42, y = 8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00000" y="4950000"/>
            <a:ext cx="33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C = 3 × 42 + 7 × 8 = 182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objective line is parallel to an edge of the feasible region, every point on that edge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9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Using the same feasible region as in Example 7, find an optimal solution given that the objective is to minimise C = x + y.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0" y="1050000"/>
            <a:ext cx="3600000" cy="40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9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2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1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7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0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2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92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4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72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597000" y="1050000"/>
            <a:ext cx="6000" cy="40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00000" y="50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00000" y="48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000000" y="46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000000" y="44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000000" y="41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00000" y="39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00000" y="37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000000" y="35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000000" y="32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00000" y="30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000000" y="28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00000" y="26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00000" y="23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000000" y="21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000000" y="19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000000" y="172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000000" y="149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00000" y="1272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000000" y="1047000"/>
            <a:ext cx="36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000000" y="5091000"/>
            <a:ext cx="37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991000" y="930000"/>
            <a:ext cx="18000" cy="41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700000" y="49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70000" y="82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00000" y="51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8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5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3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9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7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2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6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14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75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594000" y="50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200000" y="51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80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960000" y="46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4100000" y="45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960000" y="41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4100000" y="40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960000" y="37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100000" y="36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960000" y="32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100000" y="31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960000" y="28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100000" y="27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960000" y="23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100000" y="22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960000" y="19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100000" y="18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70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960000" y="14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100000" y="13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80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960000" y="10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100000" y="9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90</a:t>
            </a:r>
          </a:p>
        </p:txBody>
      </p:sp>
      <p:sp>
        <p:nvSpPr>
          <p:cNvPr id="82" name="Freeform 81"/>
          <p:cNvSpPr/>
          <p:nvPr/>
        </p:nvSpPr>
        <p:spPr>
          <a:xfrm>
            <a:off x="5000000" y="1050000"/>
            <a:ext cx="1350000" cy="4050000"/>
          </a:xfrm>
          <a:custGeom>
            <a:avLst/>
            <a:gdLst/>
            <a:ahLst/>
            <a:cxnLst/>
            <a:rect l="l" t="t" r="r" b="b"/>
            <a:pathLst>
              <a:path w="1350000" h="4050000">
                <a:moveTo>
                  <a:pt x="0" y="4050000"/>
                </a:moveTo>
                <a:lnTo>
                  <a:pt x="1350000" y="40500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Freeform 82"/>
          <p:cNvSpPr/>
          <p:nvPr/>
        </p:nvSpPr>
        <p:spPr>
          <a:xfrm>
            <a:off x="5000000" y="1050000"/>
            <a:ext cx="1350000" cy="4050000"/>
          </a:xfrm>
          <a:custGeom>
            <a:avLst/>
            <a:gdLst/>
            <a:ahLst/>
            <a:cxnLst/>
            <a:rect l="l" t="t" r="r" b="b"/>
            <a:pathLst>
              <a:path w="1350000" h="4050000">
                <a:moveTo>
                  <a:pt x="0" y="0"/>
                </a:moveTo>
                <a:lnTo>
                  <a:pt x="1350000" y="40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5270000" y="1200000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3x + y = 90</a:t>
            </a:r>
          </a:p>
        </p:txBody>
      </p:sp>
      <p:sp>
        <p:nvSpPr>
          <p:cNvPr id="85" name="Freeform 84"/>
          <p:cNvSpPr/>
          <p:nvPr/>
        </p:nvSpPr>
        <p:spPr>
          <a:xfrm>
            <a:off x="5000000" y="4200000"/>
            <a:ext cx="3150000" cy="900000"/>
          </a:xfrm>
          <a:custGeom>
            <a:avLst/>
            <a:gdLst/>
            <a:ahLst/>
            <a:cxnLst/>
            <a:rect l="l" t="t" r="r" b="b"/>
            <a:pathLst>
              <a:path w="3150000" h="900000">
                <a:moveTo>
                  <a:pt x="0" y="900000"/>
                </a:moveTo>
                <a:lnTo>
                  <a:pt x="3150000" y="90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Freeform 85"/>
          <p:cNvSpPr/>
          <p:nvPr/>
        </p:nvSpPr>
        <p:spPr>
          <a:xfrm>
            <a:off x="5000000" y="4200000"/>
            <a:ext cx="3150000" cy="900000"/>
          </a:xfrm>
          <a:custGeom>
            <a:avLst/>
            <a:gdLst/>
            <a:ahLst/>
            <a:cxnLst/>
            <a:rect l="l" t="t" r="r" b="b"/>
            <a:pathLst>
              <a:path w="3150000" h="900000">
                <a:moveTo>
                  <a:pt x="0" y="0"/>
                </a:moveTo>
                <a:lnTo>
                  <a:pt x="3150000" y="90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520000" y="4552500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2x + 7y = 140</a:t>
            </a:r>
          </a:p>
        </p:txBody>
      </p:sp>
      <p:sp>
        <p:nvSpPr>
          <p:cNvPr id="88" name="Freeform 87"/>
          <p:cNvSpPr/>
          <p:nvPr/>
        </p:nvSpPr>
        <p:spPr>
          <a:xfrm>
            <a:off x="5000000" y="285000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2250000" h="2250000">
                <a:moveTo>
                  <a:pt x="0" y="2250000"/>
                </a:moveTo>
                <a:lnTo>
                  <a:pt x="2250000" y="225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Freeform 88"/>
          <p:cNvSpPr/>
          <p:nvPr/>
        </p:nvSpPr>
        <p:spPr>
          <a:xfrm>
            <a:off x="5000000" y="285000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2250000" h="2250000">
                <a:moveTo>
                  <a:pt x="0" y="0"/>
                </a:moveTo>
                <a:lnTo>
                  <a:pt x="2250000" y="22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045000" y="3270000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+ y = 50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6825000" y="2505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92" name="Oval 91"/>
          <p:cNvSpPr/>
          <p:nvPr/>
        </p:nvSpPr>
        <p:spPr>
          <a:xfrm>
            <a:off x="5855000" y="370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970000" y="3470000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4" name="Oval 93"/>
          <p:cNvSpPr/>
          <p:nvPr/>
        </p:nvSpPr>
        <p:spPr>
          <a:xfrm>
            <a:off x="6845000" y="4695000"/>
            <a:ext cx="90000" cy="9000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930000" y="4700000"/>
            <a:ext cx="3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6" name="Freeform 95"/>
          <p:cNvSpPr/>
          <p:nvPr/>
        </p:nvSpPr>
        <p:spPr>
          <a:xfrm>
            <a:off x="5000000" y="3750000"/>
            <a:ext cx="1350000" cy="1350000"/>
          </a:xfrm>
          <a:custGeom>
            <a:avLst/>
            <a:gdLst/>
            <a:ahLst/>
            <a:cxnLst/>
            <a:rect l="l" t="t" r="r" b="b"/>
            <a:pathLst>
              <a:path w="1350000" h="1350000">
                <a:moveTo>
                  <a:pt x="0" y="0"/>
                </a:moveTo>
                <a:lnTo>
                  <a:pt x="1350000" y="1350000"/>
                </a:lnTo>
              </a:path>
            </a:pathLst>
          </a:cu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5067500" y="4710000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x + y = 30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00000" y="2650000"/>
            <a:ext cx="3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Objective line x + y = 30</a:t>
            </a:r>
          </a:p>
        </p:txBody>
      </p:sp>
      <p:sp>
        <p:nvSpPr>
          <p:cNvPr id="99" name="Freeform 98"/>
          <p:cNvSpPr/>
          <p:nvPr/>
        </p:nvSpPr>
        <p:spPr>
          <a:xfrm>
            <a:off x="5900000" y="3750000"/>
            <a:ext cx="990000" cy="990000"/>
          </a:xfrm>
          <a:custGeom>
            <a:avLst/>
            <a:gdLst/>
            <a:ahLst/>
            <a:cxnLst/>
            <a:rect l="l" t="t" r="r" b="b"/>
            <a:pathLst>
              <a:path w="990000" h="990000">
                <a:moveTo>
                  <a:pt x="0" y="0"/>
                </a:moveTo>
                <a:lnTo>
                  <a:pt x="990000" y="990000"/>
                </a:lnTo>
              </a:path>
            </a:pathLst>
          </a:custGeom>
          <a:noFill/>
          <a:ln w="508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00000" y="295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As it slides into the region it lies along the whole line segment AB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00000" y="3650000"/>
            <a:ext cx="12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(20, 30)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700000" y="3650000"/>
            <a:ext cx="19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= 20 + 30 = 50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00000" y="3930000"/>
            <a:ext cx="12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(42, 8)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700000" y="3930000"/>
            <a:ext cx="19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= 42 + 8 = 50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00000" y="4210000"/>
            <a:ext cx="12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(25, 25)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700000" y="4210000"/>
            <a:ext cx="19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= 25 + 25 = 50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00000" y="4490000"/>
            <a:ext cx="12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(40, 10)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1700000" y="4490000"/>
            <a:ext cx="19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= 40 + 10 = 50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0000" y="48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The optimal solutions are the points on x + y = 50 for which 20 ≤ x ≤ 42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00000" y="5550000"/>
            <a:ext cx="3300000" cy="7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Watch out: (10, 40) also lies on x + y = 50 but is not a solution, since it is not in the feasible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optimal point is always at a vertex (or along an edge) of the feasible region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Vertex testing method: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Find the coordinates of each vertex of the feasible region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 Evaluate the objective function at each of these points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 Select the vertex that gives the optimal value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Test every vertex, even if it is obviously not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4300000"/>
            <a:ext cx="3300000" cy="1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Use the vertex testing method to solve the following linear programming problem: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minimise  x + 3y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subject to  y ≤ x,  3x + 5y ≥ 60,  y ≥ 5,  x ≤ 13,  x, y ≥ 0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(This is the feasible region from Example 5)</a:t>
            </a:r>
          </a:p>
        </p:txBody>
      </p:sp>
      <p:sp>
        <p:nvSpPr>
          <p:cNvPr id="6" name="Rectangle 5"/>
          <p:cNvSpPr/>
          <p:nvPr/>
        </p:nvSpPr>
        <p:spPr>
          <a:xfrm>
            <a:off x="5600000" y="1000000"/>
            <a:ext cx="2700000" cy="270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59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73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86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0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13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7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40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4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67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1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94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08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21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5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8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75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89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2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62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97000" y="1000000"/>
            <a:ext cx="6000" cy="270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600000" y="369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600000" y="356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00000" y="342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00000" y="329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600000" y="315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600000" y="302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00000" y="288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600000" y="275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600000" y="261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00000" y="248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600000" y="234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00000" y="221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600000" y="207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00000" y="194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600000" y="180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600000" y="167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600000" y="153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600000" y="140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5600000" y="126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600000" y="1132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600000" y="997000"/>
            <a:ext cx="270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600000" y="3691000"/>
            <a:ext cx="282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591000" y="880000"/>
            <a:ext cx="18000" cy="282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400000" y="353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270000" y="7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00000" y="370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86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7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13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74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40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01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67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28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94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55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21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82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48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09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75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6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02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63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294000" y="366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900000" y="373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560000" y="342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4700000" y="331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560000" y="315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4700000" y="304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560000" y="288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700000" y="277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560000" y="261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700000" y="250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560000" y="234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4700000" y="223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560000" y="207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700000" y="196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560000" y="180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4700000" y="169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560000" y="153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4700000" y="142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560000" y="126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4700000" y="115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560000" y="9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4700000" y="8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8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94" name="Freeform 93"/>
          <p:cNvSpPr/>
          <p:nvPr/>
        </p:nvSpPr>
        <p:spPr>
          <a:xfrm>
            <a:off x="5600000" y="1000000"/>
            <a:ext cx="2700000" cy="2700000"/>
          </a:xfrm>
          <a:custGeom>
            <a:avLst/>
            <a:gdLst/>
            <a:ahLst/>
            <a:cxnLst/>
            <a:rect l="l" t="t" r="r" b="b"/>
            <a:pathLst>
              <a:path w="2700000" h="2700000">
                <a:moveTo>
                  <a:pt x="0" y="2700000"/>
                </a:moveTo>
                <a:lnTo>
                  <a:pt x="0" y="2700000"/>
                </a:lnTo>
                <a:lnTo>
                  <a:pt x="2700000" y="0"/>
                </a:lnTo>
                <a:lnTo>
                  <a:pt x="27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Freeform 94"/>
          <p:cNvSpPr/>
          <p:nvPr/>
        </p:nvSpPr>
        <p:spPr>
          <a:xfrm>
            <a:off x="5600000" y="1000000"/>
            <a:ext cx="2700000" cy="2700000"/>
          </a:xfrm>
          <a:custGeom>
            <a:avLst/>
            <a:gdLst/>
            <a:ahLst/>
            <a:cxnLst/>
            <a:rect l="l" t="t" r="r" b="b"/>
            <a:pathLst>
              <a:path w="2700000" h="2700000">
                <a:moveTo>
                  <a:pt x="0" y="2700000"/>
                </a:moveTo>
                <a:lnTo>
                  <a:pt x="27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935500" y="9745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8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97" name="Freeform 96"/>
          <p:cNvSpPr/>
          <p:nvPr/>
        </p:nvSpPr>
        <p:spPr>
          <a:xfrm>
            <a:off x="5600000" y="2080000"/>
            <a:ext cx="2700000" cy="1620000"/>
          </a:xfrm>
          <a:custGeom>
            <a:avLst/>
            <a:gdLst/>
            <a:ahLst/>
            <a:cxnLst/>
            <a:rect l="l" t="t" r="r" b="b"/>
            <a:pathLst>
              <a:path w="2700000" h="1620000">
                <a:moveTo>
                  <a:pt x="0" y="1620000"/>
                </a:moveTo>
                <a:lnTo>
                  <a:pt x="2700000" y="1620000"/>
                </a:lnTo>
                <a:lnTo>
                  <a:pt x="2700000" y="162000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Freeform 97"/>
          <p:cNvSpPr/>
          <p:nvPr/>
        </p:nvSpPr>
        <p:spPr>
          <a:xfrm>
            <a:off x="5600000" y="2080000"/>
            <a:ext cx="2700000" cy="1619999"/>
          </a:xfrm>
          <a:custGeom>
            <a:avLst/>
            <a:gdLst/>
            <a:ahLst/>
            <a:cxnLst/>
            <a:rect l="l" t="t" r="r" b="b"/>
            <a:pathLst>
              <a:path w="2700000" h="1619999">
                <a:moveTo>
                  <a:pt x="0" y="0"/>
                </a:moveTo>
                <a:lnTo>
                  <a:pt x="2700000" y="1619999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5640500" y="2500000"/>
            <a:ext cx="1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800" b="0" i="0">
                <a:solidFill>
                  <a:srgbClr val="000000"/>
                </a:solidFill>
                <a:latin typeface="Calibri"/>
              </a:rPr>
              <a:t>3x + 5y = 60</a:t>
            </a:r>
          </a:p>
        </p:txBody>
      </p:sp>
      <p:sp>
        <p:nvSpPr>
          <p:cNvPr id="100" name="Freeform 99"/>
          <p:cNvSpPr/>
          <p:nvPr/>
        </p:nvSpPr>
        <p:spPr>
          <a:xfrm>
            <a:off x="5600000" y="3025000"/>
            <a:ext cx="2700000" cy="675000"/>
          </a:xfrm>
          <a:custGeom>
            <a:avLst/>
            <a:gdLst/>
            <a:ahLst/>
            <a:cxnLst/>
            <a:rect l="l" t="t" r="r" b="b"/>
            <a:pathLst>
              <a:path w="2700000" h="675000">
                <a:moveTo>
                  <a:pt x="0" y="675000"/>
                </a:moveTo>
                <a:lnTo>
                  <a:pt x="2700000" y="675000"/>
                </a:lnTo>
                <a:lnTo>
                  <a:pt x="270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Freeform 100"/>
          <p:cNvSpPr/>
          <p:nvPr/>
        </p:nvSpPr>
        <p:spPr>
          <a:xfrm>
            <a:off x="5600000" y="3024999"/>
            <a:ext cx="2700000" cy="1"/>
          </a:xfrm>
          <a:custGeom>
            <a:avLst/>
            <a:gdLst/>
            <a:ahLst/>
            <a:cxnLst/>
            <a:rect l="l" t="t" r="r" b="b"/>
            <a:pathLst>
              <a:path w="2700000" h="1">
                <a:moveTo>
                  <a:pt x="0" y="1"/>
                </a:moveTo>
                <a:lnTo>
                  <a:pt x="270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030000" y="2756500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800" b="0" i="0">
                <a:solidFill>
                  <a:srgbClr val="000000"/>
                </a:solidFill>
                <a:latin typeface="Calibri"/>
              </a:rPr>
              <a:t>y = 5</a:t>
            </a:r>
          </a:p>
        </p:txBody>
      </p:sp>
      <p:sp>
        <p:nvSpPr>
          <p:cNvPr id="103" name="Freeform 102"/>
          <p:cNvSpPr/>
          <p:nvPr/>
        </p:nvSpPr>
        <p:spPr>
          <a:xfrm>
            <a:off x="7355000" y="1000000"/>
            <a:ext cx="945000" cy="2700000"/>
          </a:xfrm>
          <a:custGeom>
            <a:avLst/>
            <a:gdLst/>
            <a:ahLst/>
            <a:cxnLst/>
            <a:rect l="l" t="t" r="r" b="b"/>
            <a:pathLst>
              <a:path w="945000" h="2700000">
                <a:moveTo>
                  <a:pt x="0" y="2700000"/>
                </a:moveTo>
                <a:lnTo>
                  <a:pt x="945000" y="2700000"/>
                </a:lnTo>
                <a:lnTo>
                  <a:pt x="945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Freeform 103"/>
          <p:cNvSpPr/>
          <p:nvPr/>
        </p:nvSpPr>
        <p:spPr>
          <a:xfrm>
            <a:off x="7354999" y="1000000"/>
            <a:ext cx="1" cy="2700000"/>
          </a:xfrm>
          <a:custGeom>
            <a:avLst/>
            <a:gdLst/>
            <a:ahLst/>
            <a:cxnLst/>
            <a:rect l="l" t="t" r="r" b="b"/>
            <a:pathLst>
              <a:path w="1" h="2700000">
                <a:moveTo>
                  <a:pt x="0" y="2700000"/>
                </a:moveTo>
                <a:lnTo>
                  <a:pt x="1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382000" y="933999"/>
            <a:ext cx="7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800" b="0" i="0">
                <a:solidFill>
                  <a:srgbClr val="000000"/>
                </a:solidFill>
                <a:latin typeface="Calibri"/>
              </a:rPr>
              <a:t>x = 13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790500" y="2419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6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107" name="Oval 106"/>
          <p:cNvSpPr/>
          <p:nvPr/>
        </p:nvSpPr>
        <p:spPr>
          <a:xfrm>
            <a:off x="6567500" y="26425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6412500" y="2407500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1" i="1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109" name="Oval 108"/>
          <p:cNvSpPr/>
          <p:nvPr/>
        </p:nvSpPr>
        <p:spPr>
          <a:xfrm>
            <a:off x="7310000" y="1900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7155000" y="1665000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1" i="1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111" name="Oval 110"/>
          <p:cNvSpPr/>
          <p:nvPr/>
        </p:nvSpPr>
        <p:spPr>
          <a:xfrm>
            <a:off x="7310000" y="2980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7405000" y="3025000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1">
                <a:solidFill>
                  <a:srgbClr val="FF0000"/>
                </a:solidFill>
                <a:latin typeface="Calibri"/>
              </a:rPr>
              <a:t>C</a:t>
            </a:r>
          </a:p>
        </p:txBody>
      </p:sp>
      <p:sp>
        <p:nvSpPr>
          <p:cNvPr id="113" name="Oval 112"/>
          <p:cNvSpPr/>
          <p:nvPr/>
        </p:nvSpPr>
        <p:spPr>
          <a:xfrm>
            <a:off x="7130000" y="298000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6975000" y="3025000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1" i="1">
                <a:solidFill>
                  <a:srgbClr val="FF0000"/>
                </a:solidFill>
                <a:latin typeface="Calibri"/>
              </a:rPr>
              <a:t>D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800000" y="405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Vertex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4500000" y="4050000"/>
            <a:ext cx="1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Coordinates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6100000" y="4050000"/>
            <a:ext cx="2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Value of x + 3y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3800000" y="435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500000" y="4350000"/>
            <a:ext cx="1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= 7.5,  y = 7.5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6100000" y="4350000"/>
            <a:ext cx="2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7.5 + 3 × 7.5 = 30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800000" y="465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00000" y="4650000"/>
            <a:ext cx="1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= 13,  y = 13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6100000" y="4650000"/>
            <a:ext cx="2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 + 3 × 13 = 52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3800000" y="495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4500000" y="4950000"/>
            <a:ext cx="1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= 13,  y = 5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6100000" y="4950000"/>
            <a:ext cx="2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 + 3 × 5 = 28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3800000" y="5250000"/>
            <a:ext cx="7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4500000" y="5250000"/>
            <a:ext cx="1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 = 11⅔,  y = 5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6100000" y="5250000"/>
            <a:ext cx="20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11⅔ + 3 × 5 = 26⅔</a:t>
            </a:r>
          </a:p>
        </p:txBody>
      </p:sp>
      <p:sp>
        <p:nvSpPr>
          <p:cNvPr id="130" name="Right Brace 129"/>
          <p:cNvSpPr/>
          <p:nvPr/>
        </p:nvSpPr>
        <p:spPr>
          <a:xfrm>
            <a:off x="8110000" y="525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8220000" y="5220000"/>
            <a:ext cx="7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Solve with y = 5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800000" y="5610000"/>
            <a:ext cx="51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minimum value occurs at D (11⅔, 5) and is 26⅔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2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the points of intersection are not obvious integer values, use simultaneous equations to find them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draw a graph first, so you do not waste time finding intersections that lie outside the feasible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340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feasible region is defined by the following constraints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   9x + 11y ≤ 99,   4x + y ≤ 28,   5x + 3y ≥ 30,   x + 2y ≥ 8,   y ≤ x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optimal point and optimal value given that the objective is: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maximise x + y        b) minimise 3x + 4y</a:t>
            </a:r>
          </a:p>
        </p:txBody>
      </p:sp>
      <p:sp>
        <p:nvSpPr>
          <p:cNvPr id="6" name="Rectangle 5"/>
          <p:cNvSpPr/>
          <p:nvPr/>
        </p:nvSpPr>
        <p:spPr>
          <a:xfrm>
            <a:off x="4600000" y="1100000"/>
            <a:ext cx="4150000" cy="4150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59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942833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288666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345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80333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26166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672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017833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63666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095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5333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01166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47000" y="1100000"/>
            <a:ext cx="6000" cy="4150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600000" y="524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00000" y="4901166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600000" y="4555333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600000" y="42095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600000" y="3863666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600000" y="3517833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00000" y="3172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600000" y="2826166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600000" y="2480333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600000" y="21345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600000" y="1788666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00000" y="1442833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600000" y="1097000"/>
            <a:ext cx="4150000" cy="6000"/>
          </a:xfrm>
          <a:prstGeom prst="rect">
            <a:avLst/>
          </a:prstGeom>
          <a:solidFill>
            <a:srgbClr val="C8C8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600000" y="5241000"/>
            <a:ext cx="4270000" cy="1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591000" y="980000"/>
            <a:ext cx="18000" cy="427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50000" y="508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70000" y="870000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00000" y="5250000"/>
            <a:ext cx="28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 i="1">
                <a:solidFill>
                  <a:srgbClr val="000000"/>
                </a:solidFill>
                <a:latin typeface="Calibri"/>
              </a:rPr>
              <a:t>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85666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891666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977333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583333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669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75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360666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966666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052333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658333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744000" y="5210000"/>
            <a:ext cx="12000" cy="80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350000" y="5280000"/>
            <a:ext cx="8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560000" y="4552333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700000" y="4443333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560000" y="3860666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700000" y="3751666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560000" y="3169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700000" y="3060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560000" y="2477333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700000" y="2368333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560000" y="1785666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700000" y="1676666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560000" y="1094000"/>
            <a:ext cx="80000" cy="12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700000" y="985000"/>
            <a:ext cx="87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9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2" name="Freeform 61"/>
          <p:cNvSpPr/>
          <p:nvPr/>
        </p:nvSpPr>
        <p:spPr>
          <a:xfrm>
            <a:off x="4600000" y="1100000"/>
            <a:ext cx="4150000" cy="4150000"/>
          </a:xfrm>
          <a:custGeom>
            <a:avLst/>
            <a:gdLst/>
            <a:ahLst/>
            <a:cxnLst/>
            <a:rect l="l" t="t" r="r" b="b"/>
            <a:pathLst>
              <a:path w="4150000" h="4150000">
                <a:moveTo>
                  <a:pt x="3804166" y="4150000"/>
                </a:moveTo>
                <a:lnTo>
                  <a:pt x="4150000" y="4150000"/>
                </a:lnTo>
                <a:lnTo>
                  <a:pt x="4150000" y="0"/>
                </a:lnTo>
                <a:lnTo>
                  <a:pt x="0" y="0"/>
                </a:lnTo>
                <a:lnTo>
                  <a:pt x="0" y="103750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Freeform 62"/>
          <p:cNvSpPr/>
          <p:nvPr/>
        </p:nvSpPr>
        <p:spPr>
          <a:xfrm>
            <a:off x="4600000" y="2137500"/>
            <a:ext cx="3804166" cy="3112500"/>
          </a:xfrm>
          <a:custGeom>
            <a:avLst/>
            <a:gdLst/>
            <a:ahLst/>
            <a:cxnLst/>
            <a:rect l="l" t="t" r="r" b="b"/>
            <a:pathLst>
              <a:path w="3804166" h="3112500">
                <a:moveTo>
                  <a:pt x="0" y="0"/>
                </a:moveTo>
                <a:lnTo>
                  <a:pt x="3804166" y="31125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7816250" y="4230833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9x + 11y = 99</a:t>
            </a:r>
          </a:p>
        </p:txBody>
      </p:sp>
      <p:sp>
        <p:nvSpPr>
          <p:cNvPr id="65" name="Freeform 64"/>
          <p:cNvSpPr/>
          <p:nvPr/>
        </p:nvSpPr>
        <p:spPr>
          <a:xfrm>
            <a:off x="5983333" y="1100000"/>
            <a:ext cx="2766667" cy="4150000"/>
          </a:xfrm>
          <a:custGeom>
            <a:avLst/>
            <a:gdLst/>
            <a:ahLst/>
            <a:cxnLst/>
            <a:rect l="l" t="t" r="r" b="b"/>
            <a:pathLst>
              <a:path w="2766667" h="4150000">
                <a:moveTo>
                  <a:pt x="1037500" y="4150000"/>
                </a:moveTo>
                <a:lnTo>
                  <a:pt x="2766667" y="4150000"/>
                </a:lnTo>
                <a:lnTo>
                  <a:pt x="2766667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Freeform 65"/>
          <p:cNvSpPr/>
          <p:nvPr/>
        </p:nvSpPr>
        <p:spPr>
          <a:xfrm>
            <a:off x="5983333" y="1100000"/>
            <a:ext cx="1037500" cy="4150000"/>
          </a:xfrm>
          <a:custGeom>
            <a:avLst/>
            <a:gdLst/>
            <a:ahLst/>
            <a:cxnLst/>
            <a:rect l="l" t="t" r="r" b="b"/>
            <a:pathLst>
              <a:path w="1037500" h="4150000">
                <a:moveTo>
                  <a:pt x="0" y="0"/>
                </a:moveTo>
                <a:lnTo>
                  <a:pt x="1037500" y="415000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035208" y="1118333"/>
            <a:ext cx="10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4x + y = 28</a:t>
            </a:r>
          </a:p>
        </p:txBody>
      </p:sp>
      <p:sp>
        <p:nvSpPr>
          <p:cNvPr id="68" name="Freeform 67"/>
          <p:cNvSpPr/>
          <p:nvPr/>
        </p:nvSpPr>
        <p:spPr>
          <a:xfrm>
            <a:off x="4600000" y="1791666"/>
            <a:ext cx="2075000" cy="3458334"/>
          </a:xfrm>
          <a:custGeom>
            <a:avLst/>
            <a:gdLst/>
            <a:ahLst/>
            <a:cxnLst/>
            <a:rect l="l" t="t" r="r" b="b"/>
            <a:pathLst>
              <a:path w="2075000" h="3458334">
                <a:moveTo>
                  <a:pt x="0" y="3458334"/>
                </a:moveTo>
                <a:lnTo>
                  <a:pt x="2075000" y="3458334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Freeform 68"/>
          <p:cNvSpPr/>
          <p:nvPr/>
        </p:nvSpPr>
        <p:spPr>
          <a:xfrm>
            <a:off x="4600000" y="1791666"/>
            <a:ext cx="2075000" cy="3458334"/>
          </a:xfrm>
          <a:custGeom>
            <a:avLst/>
            <a:gdLst/>
            <a:ahLst/>
            <a:cxnLst/>
            <a:rect l="l" t="t" r="r" b="b"/>
            <a:pathLst>
              <a:path w="2075000" h="3458334">
                <a:moveTo>
                  <a:pt x="0" y="0"/>
                </a:moveTo>
                <a:lnTo>
                  <a:pt x="2075000" y="3458334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4651875" y="1429583"/>
            <a:ext cx="1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5x + 3y = 30</a:t>
            </a:r>
          </a:p>
        </p:txBody>
      </p:sp>
      <p:sp>
        <p:nvSpPr>
          <p:cNvPr id="71" name="Freeform 70"/>
          <p:cNvSpPr/>
          <p:nvPr/>
        </p:nvSpPr>
        <p:spPr>
          <a:xfrm>
            <a:off x="4600000" y="3866666"/>
            <a:ext cx="2766666" cy="1383334"/>
          </a:xfrm>
          <a:custGeom>
            <a:avLst/>
            <a:gdLst/>
            <a:ahLst/>
            <a:cxnLst/>
            <a:rect l="l" t="t" r="r" b="b"/>
            <a:pathLst>
              <a:path w="2766666" h="1383334">
                <a:moveTo>
                  <a:pt x="0" y="1383334"/>
                </a:moveTo>
                <a:lnTo>
                  <a:pt x="2766666" y="1383334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Freeform 71"/>
          <p:cNvSpPr/>
          <p:nvPr/>
        </p:nvSpPr>
        <p:spPr>
          <a:xfrm>
            <a:off x="4600000" y="3866666"/>
            <a:ext cx="2766666" cy="1383334"/>
          </a:xfrm>
          <a:custGeom>
            <a:avLst/>
            <a:gdLst/>
            <a:ahLst/>
            <a:cxnLst/>
            <a:rect l="l" t="t" r="r" b="b"/>
            <a:pathLst>
              <a:path w="2766666" h="1383334">
                <a:moveTo>
                  <a:pt x="0" y="0"/>
                </a:moveTo>
                <a:lnTo>
                  <a:pt x="2766666" y="1383334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435833" y="4870625"/>
            <a:ext cx="9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x + 2y = 8</a:t>
            </a:r>
          </a:p>
        </p:txBody>
      </p:sp>
      <p:sp>
        <p:nvSpPr>
          <p:cNvPr id="74" name="Freeform 73"/>
          <p:cNvSpPr/>
          <p:nvPr/>
        </p:nvSpPr>
        <p:spPr>
          <a:xfrm>
            <a:off x="4600000" y="1100000"/>
            <a:ext cx="4150000" cy="4150000"/>
          </a:xfrm>
          <a:custGeom>
            <a:avLst/>
            <a:gdLst/>
            <a:ahLst/>
            <a:cxnLst/>
            <a:rect l="l" t="t" r="r" b="b"/>
            <a:pathLst>
              <a:path w="4150000" h="4150000">
                <a:moveTo>
                  <a:pt x="0" y="4150000"/>
                </a:moveTo>
                <a:lnTo>
                  <a:pt x="0" y="4150000"/>
                </a:lnTo>
                <a:lnTo>
                  <a:pt x="4150000" y="0"/>
                </a:lnTo>
                <a:lnTo>
                  <a:pt x="4150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60606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Freeform 74"/>
          <p:cNvSpPr/>
          <p:nvPr/>
        </p:nvSpPr>
        <p:spPr>
          <a:xfrm>
            <a:off x="4600000" y="1100000"/>
            <a:ext cx="4150000" cy="4150000"/>
          </a:xfrm>
          <a:custGeom>
            <a:avLst/>
            <a:gdLst/>
            <a:ahLst/>
            <a:cxnLst/>
            <a:rect l="l" t="t" r="r" b="b"/>
            <a:pathLst>
              <a:path w="4150000" h="4150000">
                <a:moveTo>
                  <a:pt x="0" y="4150000"/>
                </a:moveTo>
                <a:lnTo>
                  <a:pt x="4150000" y="0"/>
                </a:lnTo>
              </a:path>
            </a:pathLst>
          </a:custGeom>
          <a:noFill/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265833" y="1118333"/>
            <a:ext cx="6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198333" y="419625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78" name="Oval 77"/>
          <p:cNvSpPr/>
          <p:nvPr/>
        </p:nvSpPr>
        <p:spPr>
          <a:xfrm>
            <a:off x="6266875" y="3493125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021875" y="3248125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1" i="1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80" name="Oval 79"/>
          <p:cNvSpPr/>
          <p:nvPr/>
        </p:nvSpPr>
        <p:spPr>
          <a:xfrm>
            <a:off x="6620119" y="3782142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715119" y="3597142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82" name="Oval 81"/>
          <p:cNvSpPr/>
          <p:nvPr/>
        </p:nvSpPr>
        <p:spPr>
          <a:xfrm>
            <a:off x="6926428" y="5007380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021428" y="4902380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1">
                <a:solidFill>
                  <a:srgbClr val="FF0000"/>
                </a:solidFill>
                <a:latin typeface="Calibri"/>
              </a:rPr>
              <a:t>C</a:t>
            </a:r>
          </a:p>
        </p:txBody>
      </p:sp>
      <p:sp>
        <p:nvSpPr>
          <p:cNvPr id="84" name="Oval 83"/>
          <p:cNvSpPr/>
          <p:nvPr/>
        </p:nvSpPr>
        <p:spPr>
          <a:xfrm>
            <a:off x="6333571" y="4710952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078571" y="4605952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1" i="1">
                <a:solidFill>
                  <a:srgbClr val="FF0000"/>
                </a:solidFill>
                <a:latin typeface="Calibri"/>
              </a:rPr>
              <a:t>D</a:t>
            </a:r>
          </a:p>
        </p:txBody>
      </p:sp>
      <p:sp>
        <p:nvSpPr>
          <p:cNvPr id="86" name="Oval 85"/>
          <p:cNvSpPr/>
          <p:nvPr/>
        </p:nvSpPr>
        <p:spPr>
          <a:xfrm>
            <a:off x="5851875" y="3908125"/>
            <a:ext cx="90000" cy="90000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596875" y="3753125"/>
            <a:ext cx="2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1" i="1">
                <a:solidFill>
                  <a:srgbClr val="FF0000"/>
                </a:solidFill>
                <a:latin typeface="Calibri"/>
              </a:rPr>
              <a:t>E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00000" y="5300000"/>
            <a:ext cx="33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feasible region R has 5 vertices, A, B, C, D and 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Locating the Optimal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 each vertex with simultaneous equations, e.g. for B: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650000"/>
            <a:ext cx="3300000" cy="2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9x + 11y = 99 and 4x + y = 28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y = 28 − 4x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9x + 11(28 − 4x) = 99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308 − 35x = 99, so 35x = 209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5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34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35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  y = 28 − 4x = 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0000" y="4050000"/>
            <a:ext cx="3300000" cy="1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feasible region is defined by the following constraints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   9x + 11y ≤ 99,   4x + y ≤ 28,   5x + 3y ≥ 30,   x + 2y ≥ 8,   y ≤ x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Find the optimal point and optimal value given that the objective is: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a) maximise x + y        b) minimise 3x + 4y</a:t>
            </a:r>
          </a:p>
        </p:txBody>
      </p:sp>
      <p:sp>
        <p:nvSpPr>
          <p:cNvPr id="7" name="Rectangle 6"/>
          <p:cNvSpPr/>
          <p:nvPr/>
        </p:nvSpPr>
        <p:spPr>
          <a:xfrm>
            <a:off x="3700000" y="1000000"/>
            <a:ext cx="5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Vertex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0000" y="1000000"/>
            <a:ext cx="1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Intersection of</a:t>
            </a:r>
          </a:p>
        </p:txBody>
      </p:sp>
      <p:sp>
        <p:nvSpPr>
          <p:cNvPr id="9" name="Rectangle 8"/>
          <p:cNvSpPr/>
          <p:nvPr/>
        </p:nvSpPr>
        <p:spPr>
          <a:xfrm>
            <a:off x="5500000" y="1000000"/>
            <a:ext cx="13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Coordinates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0000" y="1000000"/>
            <a:ext cx="9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 + 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50000" y="1000000"/>
            <a:ext cx="11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3x + 4y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0000" y="1420000"/>
            <a:ext cx="5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00000" y="1420000"/>
            <a:ext cx="1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500000" y="1420000"/>
            <a:ext cx="13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850000" y="1420000"/>
            <a:ext cx="9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7750000" y="1420000"/>
            <a:ext cx="11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0000" y="1420000"/>
            <a:ext cx="13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9x + 11y = 99</a:t>
            </a:r>
          </a:p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00000" y="1420000"/>
            <a:ext cx="13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(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19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19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20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0000" y="1420000"/>
            <a:ext cx="9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9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9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50000" y="1420000"/>
            <a:ext cx="11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00000" y="1840000"/>
            <a:ext cx="5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00000" y="1840000"/>
            <a:ext cx="1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500000" y="1840000"/>
            <a:ext cx="13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6850000" y="1840000"/>
            <a:ext cx="9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7750000" y="1840000"/>
            <a:ext cx="11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00000" y="1840000"/>
            <a:ext cx="13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9x + 11y = 99</a:t>
            </a:r>
          </a:p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4x + y = 28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500000" y="1840000"/>
            <a:ext cx="13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(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5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34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35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35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0000" y="1840000"/>
            <a:ext cx="9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10</a:t>
            </a:r>
            <a:r>
              <a:rPr sz="1100" b="1" i="0" baseline="30000">
                <a:solidFill>
                  <a:srgbClr val="FF0000"/>
                </a:solidFill>
                <a:latin typeface="Calibri"/>
              </a:rPr>
              <a:t>3</a:t>
            </a:r>
            <a:r>
              <a:rPr sz="11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100" b="1" i="0" baseline="-25000">
                <a:solidFill>
                  <a:srgbClr val="FF0000"/>
                </a:solidFill>
                <a:latin typeface="Calibri"/>
              </a:rPr>
              <a:t>35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50000" y="1840000"/>
            <a:ext cx="11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34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00000" y="2260000"/>
            <a:ext cx="5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200000" y="2260000"/>
            <a:ext cx="1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5500000" y="2260000"/>
            <a:ext cx="13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6850000" y="2260000"/>
            <a:ext cx="9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7750000" y="2260000"/>
            <a:ext cx="11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00000" y="2260000"/>
            <a:ext cx="13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4x + y = 28</a:t>
            </a:r>
          </a:p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x + 2y = 8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0000" y="2260000"/>
            <a:ext cx="13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(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6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6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0000" y="2260000"/>
            <a:ext cx="9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50000" y="2260000"/>
            <a:ext cx="11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6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700000" y="2680000"/>
            <a:ext cx="5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00000" y="2680000"/>
            <a:ext cx="1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5500000" y="2680000"/>
            <a:ext cx="13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6850000" y="2680000"/>
            <a:ext cx="9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7750000" y="2680000"/>
            <a:ext cx="11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00000" y="2680000"/>
            <a:ext cx="13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5x + 3y = 30</a:t>
            </a:r>
          </a:p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x + 2y = 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500000" y="2680000"/>
            <a:ext cx="13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(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5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0000" y="2680000"/>
            <a:ext cx="9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6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750000" y="2680000"/>
            <a:ext cx="11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21</a:t>
            </a:r>
            <a:r>
              <a:rPr sz="1100" b="1" i="0" baseline="30000">
                <a:solidFill>
                  <a:srgbClr val="FF0000"/>
                </a:solidFill>
                <a:latin typeface="Calibri"/>
              </a:rPr>
              <a:t>1</a:t>
            </a:r>
            <a:r>
              <a:rPr sz="11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100" b="1" i="0" baseline="-2500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700000" y="3100000"/>
            <a:ext cx="5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200000" y="3100000"/>
            <a:ext cx="13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5500000" y="3100000"/>
            <a:ext cx="13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6850000" y="3100000"/>
            <a:ext cx="90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7750000" y="3100000"/>
            <a:ext cx="1150000" cy="4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0000" y="3100000"/>
            <a:ext cx="13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5x + 3y = 30</a:t>
            </a:r>
          </a:p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y = x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00000" y="3100000"/>
            <a:ext cx="13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(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3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4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850000" y="3100000"/>
            <a:ext cx="90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7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750000" y="3100000"/>
            <a:ext cx="1150000" cy="4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26</a:t>
            </a:r>
            <a:r>
              <a:rPr sz="1100" b="0" i="0" baseline="30000">
                <a:solidFill>
                  <a:srgbClr val="000000"/>
                </a:solidFill>
                <a:latin typeface="Calibri"/>
              </a:rPr>
              <a:t>1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/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00000" y="3620000"/>
            <a:ext cx="55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a) Maximum value of x + y is at B 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(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5</a:t>
            </a:r>
            <a:r>
              <a:rPr sz="1200" b="1" i="0" baseline="30000">
                <a:solidFill>
                  <a:srgbClr val="FF0000"/>
                </a:solidFill>
                <a:latin typeface="Calibri"/>
              </a:rPr>
              <a:t>34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35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, 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4</a:t>
            </a:r>
            <a:r>
              <a:rPr sz="1200" b="1" i="0" baseline="30000">
                <a:solidFill>
                  <a:srgbClr val="FF0000"/>
                </a:solidFill>
                <a:latin typeface="Calibri"/>
              </a:rPr>
              <a:t>4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35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)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 and is 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10</a:t>
            </a:r>
            <a:r>
              <a:rPr sz="1200" b="1" i="0" baseline="30000">
                <a:solidFill>
                  <a:srgbClr val="FF0000"/>
                </a:solidFill>
                <a:latin typeface="Calibri"/>
              </a:rPr>
              <a:t>3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35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700000" y="4020000"/>
            <a:ext cx="55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b) Minimum value of 3x + 4y is at D 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(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5</a:t>
            </a:r>
            <a:r>
              <a:rPr sz="1200" b="1" i="0" baseline="30000">
                <a:solidFill>
                  <a:srgbClr val="FF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7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, 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1</a:t>
            </a:r>
            <a:r>
              <a:rPr sz="1200" b="1" i="0" baseline="30000">
                <a:solidFill>
                  <a:srgbClr val="FF0000"/>
                </a:solidFill>
                <a:latin typeface="Calibri"/>
              </a:rPr>
              <a:t>3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7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)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 and is 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21</a:t>
            </a:r>
            <a:r>
              <a:rPr sz="1200" b="1" i="0" baseline="30000">
                <a:solidFill>
                  <a:srgbClr val="FF0000"/>
                </a:solidFill>
                <a:latin typeface="Calibri"/>
              </a:rPr>
              <a:t>1</a:t>
            </a:r>
            <a:r>
              <a:rPr sz="1200" b="1" i="0">
                <a:solidFill>
                  <a:srgbClr val="FF0000"/>
                </a:solidFill>
                <a:latin typeface="Calibri"/>
              </a:rPr>
              <a:t>/</a:t>
            </a:r>
            <a:r>
              <a:rPr sz="1200" b="1" i="0" baseline="-25000">
                <a:solidFill>
                  <a:srgbClr val="FF0000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