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Linear Programming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Graphical Methods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95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can illustrate a two-variable linear programming problem graphically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region that satisfies all the constraints is called the feasible region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By convention, leave the feasible region unshaded and shade the regions you reject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Use a dotted line for a strict inequality (&lt; or &gt;)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Test a point that is not on the line to decide which side to reject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3500000"/>
            <a:ext cx="3300000" cy="1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linear programming problem is given as: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minimise  C = 0.5x + 0.4y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subject to  x &lt; y,   2x ≥ y,   3x ≥ 2y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              x + y ≥ 60 000,   x, y ≥ 0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On a graph, represent the feasible region for this problem, and label it R.</a:t>
            </a:r>
          </a:p>
        </p:txBody>
      </p:sp>
      <p:sp>
        <p:nvSpPr>
          <p:cNvPr id="6" name="Rectangle 5"/>
          <p:cNvSpPr/>
          <p:nvPr/>
        </p:nvSpPr>
        <p:spPr>
          <a:xfrm>
            <a:off x="4600000" y="1100000"/>
            <a:ext cx="4150000" cy="415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97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893428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189857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285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782714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79142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75571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672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968428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264857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561285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857714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54142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450571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747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600000" y="5247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600000" y="4950571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00000" y="4654142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600000" y="4357714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00000" y="4061285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600000" y="3764857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600000" y="3468428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600000" y="3172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600000" y="2875571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00000" y="2579142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600000" y="2282714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600000" y="1986285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600000" y="1689857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600000" y="1393428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00000" y="1097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600000" y="5241000"/>
            <a:ext cx="4270000" cy="1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591000" y="980000"/>
            <a:ext cx="18000" cy="427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850000" y="508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270000" y="87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00000" y="5250000"/>
            <a:ext cx="28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1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186857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792857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10 000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779714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385714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20 000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372571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978571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30 000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965428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571428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40 000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58285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164285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50 000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151142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757142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60 000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744000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350000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70 000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560000" y="4651142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700000" y="4542142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10 000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560000" y="4058285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700000" y="3949285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20 000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560000" y="3465428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700000" y="3356428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30 000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560000" y="2872571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3700000" y="2763571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40 000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560000" y="2279714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3700000" y="2170714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50 000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60000" y="1686857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700000" y="1577857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60 000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560000" y="10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3700000" y="9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70 000</a:t>
            </a:r>
          </a:p>
        </p:txBody>
      </p:sp>
      <p:sp>
        <p:nvSpPr>
          <p:cNvPr id="70" name="Freeform 69"/>
          <p:cNvSpPr/>
          <p:nvPr/>
        </p:nvSpPr>
        <p:spPr>
          <a:xfrm>
            <a:off x="4600000" y="1100000"/>
            <a:ext cx="4150000" cy="4150000"/>
          </a:xfrm>
          <a:custGeom>
            <a:avLst/>
            <a:gdLst/>
            <a:ahLst/>
            <a:cxnLst/>
            <a:rect l="l" t="t" r="r" b="b"/>
            <a:pathLst>
              <a:path w="4150000" h="4150000">
                <a:moveTo>
                  <a:pt x="0" y="4150000"/>
                </a:moveTo>
                <a:lnTo>
                  <a:pt x="4150000" y="4150000"/>
                </a:lnTo>
                <a:lnTo>
                  <a:pt x="4150000" y="0"/>
                </a:lnTo>
                <a:lnTo>
                  <a:pt x="4150000" y="0"/>
                </a:lnTo>
                <a:lnTo>
                  <a:pt x="0" y="415000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Freeform 70"/>
          <p:cNvSpPr/>
          <p:nvPr/>
        </p:nvSpPr>
        <p:spPr>
          <a:xfrm>
            <a:off x="4600000" y="1100000"/>
            <a:ext cx="4150000" cy="4150000"/>
          </a:xfrm>
          <a:custGeom>
            <a:avLst/>
            <a:gdLst/>
            <a:ahLst/>
            <a:cxnLst/>
            <a:rect l="l" t="t" r="r" b="b"/>
            <a:pathLst>
              <a:path w="4150000" h="4150000">
                <a:moveTo>
                  <a:pt x="0" y="4150000"/>
                </a:moveTo>
                <a:lnTo>
                  <a:pt x="4150000" y="0"/>
                </a:lnTo>
              </a:path>
            </a:pathLst>
          </a:custGeom>
          <a:noFill/>
          <a:ln w="19050">
            <a:solidFill>
              <a:srgbClr val="0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097857" y="1187500"/>
            <a:ext cx="1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y = x</a:t>
            </a:r>
          </a:p>
        </p:txBody>
      </p:sp>
      <p:sp>
        <p:nvSpPr>
          <p:cNvPr id="73" name="Freeform 72"/>
          <p:cNvSpPr/>
          <p:nvPr/>
        </p:nvSpPr>
        <p:spPr>
          <a:xfrm>
            <a:off x="4600000" y="1100000"/>
            <a:ext cx="2075000" cy="4150000"/>
          </a:xfrm>
          <a:custGeom>
            <a:avLst/>
            <a:gdLst/>
            <a:ahLst/>
            <a:cxnLst/>
            <a:rect l="l" t="t" r="r" b="b"/>
            <a:pathLst>
              <a:path w="2075000" h="4150000">
                <a:moveTo>
                  <a:pt x="0" y="4150000"/>
                </a:moveTo>
                <a:lnTo>
                  <a:pt x="0" y="4150000"/>
                </a:lnTo>
                <a:lnTo>
                  <a:pt x="2075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Freeform 73"/>
          <p:cNvSpPr/>
          <p:nvPr/>
        </p:nvSpPr>
        <p:spPr>
          <a:xfrm>
            <a:off x="4600000" y="1100000"/>
            <a:ext cx="2075000" cy="4150000"/>
          </a:xfrm>
          <a:custGeom>
            <a:avLst/>
            <a:gdLst/>
            <a:ahLst/>
            <a:cxnLst/>
            <a:rect l="l" t="t" r="r" b="b"/>
            <a:pathLst>
              <a:path w="2075000" h="4150000">
                <a:moveTo>
                  <a:pt x="0" y="4150000"/>
                </a:moveTo>
                <a:lnTo>
                  <a:pt x="2075000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5845000" y="1157857"/>
            <a:ext cx="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2x = y</a:t>
            </a:r>
          </a:p>
        </p:txBody>
      </p:sp>
      <p:sp>
        <p:nvSpPr>
          <p:cNvPr id="76" name="Freeform 75"/>
          <p:cNvSpPr/>
          <p:nvPr/>
        </p:nvSpPr>
        <p:spPr>
          <a:xfrm>
            <a:off x="4600000" y="1100000"/>
            <a:ext cx="2766666" cy="4150000"/>
          </a:xfrm>
          <a:custGeom>
            <a:avLst/>
            <a:gdLst/>
            <a:ahLst/>
            <a:cxnLst/>
            <a:rect l="l" t="t" r="r" b="b"/>
            <a:pathLst>
              <a:path w="2766666" h="4150000">
                <a:moveTo>
                  <a:pt x="0" y="4150000"/>
                </a:moveTo>
                <a:lnTo>
                  <a:pt x="0" y="4150000"/>
                </a:lnTo>
                <a:lnTo>
                  <a:pt x="2766666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Freeform 76"/>
          <p:cNvSpPr/>
          <p:nvPr/>
        </p:nvSpPr>
        <p:spPr>
          <a:xfrm>
            <a:off x="4600000" y="1100000"/>
            <a:ext cx="2766666" cy="4150000"/>
          </a:xfrm>
          <a:custGeom>
            <a:avLst/>
            <a:gdLst/>
            <a:ahLst/>
            <a:cxnLst/>
            <a:rect l="l" t="t" r="r" b="b"/>
            <a:pathLst>
              <a:path w="2766666" h="4150000">
                <a:moveTo>
                  <a:pt x="0" y="4150000"/>
                </a:moveTo>
                <a:lnTo>
                  <a:pt x="2766666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704642" y="1157857"/>
            <a:ext cx="8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3x = 2y</a:t>
            </a:r>
          </a:p>
        </p:txBody>
      </p:sp>
      <p:sp>
        <p:nvSpPr>
          <p:cNvPr id="79" name="Freeform 78"/>
          <p:cNvSpPr/>
          <p:nvPr/>
        </p:nvSpPr>
        <p:spPr>
          <a:xfrm>
            <a:off x="4600000" y="1692857"/>
            <a:ext cx="3557142" cy="3557143"/>
          </a:xfrm>
          <a:custGeom>
            <a:avLst/>
            <a:gdLst/>
            <a:ahLst/>
            <a:cxnLst/>
            <a:rect l="l" t="t" r="r" b="b"/>
            <a:pathLst>
              <a:path w="3557142" h="3557143">
                <a:moveTo>
                  <a:pt x="0" y="3557143"/>
                </a:moveTo>
                <a:lnTo>
                  <a:pt x="3557142" y="3557143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Freeform 79"/>
          <p:cNvSpPr/>
          <p:nvPr/>
        </p:nvSpPr>
        <p:spPr>
          <a:xfrm>
            <a:off x="4600000" y="1692857"/>
            <a:ext cx="3557142" cy="3557143"/>
          </a:xfrm>
          <a:custGeom>
            <a:avLst/>
            <a:gdLst/>
            <a:ahLst/>
            <a:cxnLst/>
            <a:rect l="l" t="t" r="r" b="b"/>
            <a:pathLst>
              <a:path w="3557142" h="3557143">
                <a:moveTo>
                  <a:pt x="0" y="0"/>
                </a:moveTo>
                <a:lnTo>
                  <a:pt x="3557142" y="3557143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267857" y="3766428"/>
            <a:ext cx="1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x + y = 60 000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00000" y="4900000"/>
            <a:ext cx="3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x &lt; y (dotted):  (40 000, 0) gives 40 000 &lt; 0, false, so reject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00000" y="5200000"/>
            <a:ext cx="3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2x ≥ y:  (40 000, 0) gives 80 000 ≥ 0, true, so keep that side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00000" y="5500000"/>
            <a:ext cx="3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3x ≥ 2y:  (40 000, 0) gives 120 000 ≥ 0, true, so keep that side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00000" y="5800000"/>
            <a:ext cx="3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x + y ≥ 60 000:  (0, 0) gives 0 ≥ 60 000, false, so reject that side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830714" y="2165714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1" i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600000" y="5650000"/>
            <a:ext cx="43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2x ≥ y and x, y ≥ 0 are not actually needed to define R. The question only asks for the feasible region, so the objective function is not used.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82" grpId="0" animBg="1"/>
      <p:bldP spid="73" grpId="0" animBg="1"/>
      <p:bldP spid="74" grpId="0" animBg="1"/>
      <p:bldP spid="75" grpId="0" animBg="1"/>
      <p:bldP spid="83" grpId="0" animBg="1"/>
      <p:bldP spid="76" grpId="0" animBg="1"/>
      <p:bldP spid="77" grpId="0" animBg="1"/>
      <p:bldP spid="78" grpId="0" animBg="1"/>
      <p:bldP spid="84" grpId="0" animBg="1"/>
      <p:bldP spid="79" grpId="0" animBg="1"/>
      <p:bldP spid="80" grpId="0" animBg="1"/>
      <p:bldP spid="81" grpId="0" animBg="1"/>
      <p:bldP spid="85" grpId="0" animBg="1"/>
      <p:bldP spid="86" grpId="0" animBg="1"/>
      <p:bldP spid="8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