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The Travelling Salesman Problem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Decision 1 Chapter 5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5D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400" b="0" i="0">
                <a:solidFill>
                  <a:srgbClr val="000000"/>
                </a:solidFill>
                <a:latin typeface="Calibri"/>
              </a:rPr>
              <a:t>Using the Nearest Neighbour Algorithm to Find an Upper Bound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00000"/>
            <a:ext cx="3300000" cy="3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The nearest neighbour algorithm finds an upper bound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  Select each vertex in turn as a starting point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2  Go to the nearest vertex which has not yet been visited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3  Repeat step 2 until all vertices have been visited, then return to the start vertex using the shortest route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4  Once all vertices have been used as the start, select the tour with the smallest length as the upper bound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It always gives a possible tour, but in general not the optimal one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1">
                <a:solidFill>
                  <a:srgbClr val="000000"/>
                </a:solidFill>
                <a:latin typeface="Calibri"/>
              </a:rPr>
              <a:t>Do not confuse it with Prim: Prim looks for the vertex nearest any vertex in the tree; nearest neighbour looks for the vertex nearest the last vertex chosen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Apply the nearest neighbour algorithm, using A then B then C as starting vertices, to find an upper bound to the travelling salesman problem.</a:t>
            </a:r>
          </a:p>
        </p:txBody>
      </p:sp>
      <p:sp>
        <p:nvSpPr>
          <p:cNvPr id="6" name="Rectangle 5"/>
          <p:cNvSpPr/>
          <p:nvPr/>
        </p:nvSpPr>
        <p:spPr>
          <a:xfrm>
            <a:off x="5000000" y="1700000"/>
            <a:ext cx="35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" name="Rectangle 6"/>
          <p:cNvSpPr/>
          <p:nvPr/>
        </p:nvSpPr>
        <p:spPr>
          <a:xfrm>
            <a:off x="5350000" y="1700000"/>
            <a:ext cx="42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8" name="Rectangle 7"/>
          <p:cNvSpPr/>
          <p:nvPr/>
        </p:nvSpPr>
        <p:spPr>
          <a:xfrm>
            <a:off x="5770000" y="1700000"/>
            <a:ext cx="42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9" name="Rectangle 8"/>
          <p:cNvSpPr/>
          <p:nvPr/>
        </p:nvSpPr>
        <p:spPr>
          <a:xfrm>
            <a:off x="6190000" y="1700000"/>
            <a:ext cx="42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10" name="Rectangle 9"/>
          <p:cNvSpPr/>
          <p:nvPr/>
        </p:nvSpPr>
        <p:spPr>
          <a:xfrm>
            <a:off x="6610000" y="1700000"/>
            <a:ext cx="42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030000" y="1700000"/>
            <a:ext cx="42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00000" y="1925000"/>
            <a:ext cx="35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350000" y="1925000"/>
            <a:ext cx="42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770000" y="1925000"/>
            <a:ext cx="42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190000" y="1925000"/>
            <a:ext cx="42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610000" y="1925000"/>
            <a:ext cx="42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29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030000" y="1925000"/>
            <a:ext cx="42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00000" y="2150000"/>
            <a:ext cx="35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350000" y="2150000"/>
            <a:ext cx="42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770000" y="2150000"/>
            <a:ext cx="42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190000" y="2150000"/>
            <a:ext cx="42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610000" y="2150000"/>
            <a:ext cx="42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24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030000" y="2150000"/>
            <a:ext cx="42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000000" y="2375000"/>
            <a:ext cx="35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350000" y="2375000"/>
            <a:ext cx="42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770000" y="2375000"/>
            <a:ext cx="42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190000" y="2375000"/>
            <a:ext cx="42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610000" y="2375000"/>
            <a:ext cx="42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23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030000" y="2375000"/>
            <a:ext cx="42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000000" y="2600000"/>
            <a:ext cx="35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350000" y="2600000"/>
            <a:ext cx="42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29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770000" y="2600000"/>
            <a:ext cx="42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24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190000" y="2600000"/>
            <a:ext cx="42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23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610000" y="2600000"/>
            <a:ext cx="42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030000" y="2600000"/>
            <a:ext cx="42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21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000000" y="2825000"/>
            <a:ext cx="35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350000" y="2825000"/>
            <a:ext cx="42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770000" y="2825000"/>
            <a:ext cx="42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190000" y="2825000"/>
            <a:ext cx="42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610000" y="2825000"/>
            <a:ext cx="42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21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030000" y="2825000"/>
            <a:ext cx="42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800000" y="3150000"/>
            <a:ext cx="10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Start at A: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800000" y="3150000"/>
            <a:ext cx="4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250000" y="3150000"/>
            <a:ext cx="4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025000" y="3390000"/>
            <a:ext cx="4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7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700000" y="3150000"/>
            <a:ext cx="4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1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475000" y="3390000"/>
            <a:ext cx="4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6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150000" y="3150000"/>
            <a:ext cx="4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925000" y="3390000"/>
            <a:ext cx="4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14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600000" y="3150000"/>
            <a:ext cx="4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375000" y="3390000"/>
            <a:ext cx="4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24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050000" y="3150000"/>
            <a:ext cx="4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825000" y="3390000"/>
            <a:ext cx="4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29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500000" y="3250000"/>
            <a:ext cx="13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= 80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00000" y="4800000"/>
            <a:ext cx="33000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Watch out: this shows a drawback of the algorithm. The last two arcs (BD and DA) were ‘forced’ on you and both are long.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800000" y="3950000"/>
            <a:ext cx="10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Start at B: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800000" y="3950000"/>
            <a:ext cx="4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250000" y="3950000"/>
            <a:ext cx="4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025000" y="4190000"/>
            <a:ext cx="4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8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700000" y="3950000"/>
            <a:ext cx="4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5475000" y="4190000"/>
            <a:ext cx="4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7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150000" y="3950000"/>
            <a:ext cx="4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1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925000" y="4190000"/>
            <a:ext cx="4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6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6600000" y="3950000"/>
            <a:ext cx="4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6375000" y="4190000"/>
            <a:ext cx="4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21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7050000" y="3950000"/>
            <a:ext cx="4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825000" y="4190000"/>
            <a:ext cx="4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24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7500000" y="4050000"/>
            <a:ext cx="13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= 66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3800000" y="4750000"/>
            <a:ext cx="10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Start at C: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4800000" y="4750000"/>
            <a:ext cx="4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5250000" y="4750000"/>
            <a:ext cx="4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1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5025000" y="4990000"/>
            <a:ext cx="4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6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5700000" y="4750000"/>
            <a:ext cx="4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5475000" y="4990000"/>
            <a:ext cx="4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13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6150000" y="4750000"/>
            <a:ext cx="4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5925000" y="4990000"/>
            <a:ext cx="4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8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6600000" y="4750000"/>
            <a:ext cx="4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6375000" y="4990000"/>
            <a:ext cx="4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24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7050000" y="4750000"/>
            <a:ext cx="4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6825000" y="4990000"/>
            <a:ext cx="4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23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7500000" y="4850000"/>
            <a:ext cx="13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= 74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3800000" y="5600000"/>
            <a:ext cx="510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Three answers: 80, 66 and 74. Select 66 as the best upper bound, since it is the shortest tour.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400" b="0" i="0">
                <a:solidFill>
                  <a:srgbClr val="000000"/>
                </a:solidFill>
                <a:latin typeface="Calibri"/>
              </a:rPr>
              <a:t>Using the Nearest Neighbour Algorithm to Find an Upper Bound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00000"/>
            <a:ext cx="3300000" cy="2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This is the table of distances from the previous exercise. We found that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   971 miles &lt; optimal solution ≤ 1237 miles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 Use the nearest neighbour algorithm, using A then B as starting vertices, to find upper bounds for the travelling salesman problem.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  Review the interval containing the optimal solution and amend it if necessary, giving a reason for your answer.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0000" y="3900000"/>
            <a:ext cx="3300000" cy="2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Using the table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Look down the column of the vertex you are at for the smallest number in a row not yet deleted, then delete the row of the vertex you leave</a:t>
            </a:r>
          </a:p>
        </p:txBody>
      </p:sp>
      <p:sp>
        <p:nvSpPr>
          <p:cNvPr id="6" name="Rectangle 5"/>
          <p:cNvSpPr/>
          <p:nvPr/>
        </p:nvSpPr>
        <p:spPr>
          <a:xfrm>
            <a:off x="3800000" y="1050000"/>
            <a:ext cx="35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" name="Rectangle 6"/>
          <p:cNvSpPr/>
          <p:nvPr/>
        </p:nvSpPr>
        <p:spPr>
          <a:xfrm>
            <a:off x="4150000" y="1050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8" name="Rectangle 7"/>
          <p:cNvSpPr/>
          <p:nvPr/>
        </p:nvSpPr>
        <p:spPr>
          <a:xfrm>
            <a:off x="4710000" y="1050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9" name="Rectangle 8"/>
          <p:cNvSpPr/>
          <p:nvPr/>
        </p:nvSpPr>
        <p:spPr>
          <a:xfrm>
            <a:off x="5270000" y="1050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30000" y="1050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90000" y="1050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950000" y="1050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F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510000" y="1050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G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0000" y="1050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H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800000" y="1275000"/>
            <a:ext cx="35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150000" y="1275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710000" y="1275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47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270000" y="1275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84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830000" y="1275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382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390000" y="1275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120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950000" y="1275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172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510000" y="1275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299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070000" y="1275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144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800000" y="1500000"/>
            <a:ext cx="35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150000" y="1500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47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710000" y="1500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270000" y="1500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121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830000" y="1500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402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390000" y="1500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155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950000" y="1500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193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510000" y="1500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319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070000" y="1500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165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800000" y="1725000"/>
            <a:ext cx="35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150000" y="1725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84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710000" y="1725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121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270000" y="1725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830000" y="1725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456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390000" y="1725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200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950000" y="1725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246</a:t>
            </a:r>
          </a:p>
        </p:txBody>
      </p:sp>
      <p:sp>
        <p:nvSpPr>
          <p:cNvPr id="40" name="Rectangle 39"/>
          <p:cNvSpPr/>
          <p:nvPr/>
        </p:nvSpPr>
        <p:spPr>
          <a:xfrm>
            <a:off x="7510000" y="1725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373</a:t>
            </a:r>
          </a:p>
        </p:txBody>
      </p:sp>
      <p:sp>
        <p:nvSpPr>
          <p:cNvPr id="41" name="Rectangle 40"/>
          <p:cNvSpPr/>
          <p:nvPr/>
        </p:nvSpPr>
        <p:spPr>
          <a:xfrm>
            <a:off x="8070000" y="1725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218</a:t>
            </a:r>
          </a:p>
        </p:txBody>
      </p:sp>
      <p:sp>
        <p:nvSpPr>
          <p:cNvPr id="42" name="Rectangle 41"/>
          <p:cNvSpPr/>
          <p:nvPr/>
        </p:nvSpPr>
        <p:spPr>
          <a:xfrm>
            <a:off x="3800000" y="1950000"/>
            <a:ext cx="35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150000" y="1950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382</a:t>
            </a:r>
          </a:p>
        </p:txBody>
      </p:sp>
      <p:sp>
        <p:nvSpPr>
          <p:cNvPr id="44" name="Rectangle 43"/>
          <p:cNvSpPr/>
          <p:nvPr/>
        </p:nvSpPr>
        <p:spPr>
          <a:xfrm>
            <a:off x="4710000" y="1950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402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270000" y="1950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456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830000" y="1950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47" name="Rectangle 46"/>
          <p:cNvSpPr/>
          <p:nvPr/>
        </p:nvSpPr>
        <p:spPr>
          <a:xfrm>
            <a:off x="6390000" y="1950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413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950000" y="1950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220</a:t>
            </a:r>
          </a:p>
        </p:txBody>
      </p:sp>
      <p:sp>
        <p:nvSpPr>
          <p:cNvPr id="49" name="Rectangle 48"/>
          <p:cNvSpPr/>
          <p:nvPr/>
        </p:nvSpPr>
        <p:spPr>
          <a:xfrm>
            <a:off x="7510000" y="1950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155</a:t>
            </a:r>
          </a:p>
        </p:txBody>
      </p:sp>
      <p:sp>
        <p:nvSpPr>
          <p:cNvPr id="50" name="Rectangle 49"/>
          <p:cNvSpPr/>
          <p:nvPr/>
        </p:nvSpPr>
        <p:spPr>
          <a:xfrm>
            <a:off x="8070000" y="1950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289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800000" y="2175000"/>
            <a:ext cx="35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150000" y="2175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120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710000" y="2175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155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270000" y="2175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200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830000" y="2175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413</a:t>
            </a:r>
          </a:p>
        </p:txBody>
      </p:sp>
      <p:sp>
        <p:nvSpPr>
          <p:cNvPr id="56" name="Rectangle 55"/>
          <p:cNvSpPr/>
          <p:nvPr/>
        </p:nvSpPr>
        <p:spPr>
          <a:xfrm>
            <a:off x="6390000" y="2175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950000" y="2175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204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510000" y="2175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286</a:t>
            </a:r>
          </a:p>
        </p:txBody>
      </p:sp>
      <p:sp>
        <p:nvSpPr>
          <p:cNvPr id="59" name="Rectangle 58"/>
          <p:cNvSpPr/>
          <p:nvPr/>
        </p:nvSpPr>
        <p:spPr>
          <a:xfrm>
            <a:off x="8070000" y="2175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131</a:t>
            </a:r>
          </a:p>
        </p:txBody>
      </p:sp>
      <p:sp>
        <p:nvSpPr>
          <p:cNvPr id="60" name="Rectangle 59"/>
          <p:cNvSpPr/>
          <p:nvPr/>
        </p:nvSpPr>
        <p:spPr>
          <a:xfrm>
            <a:off x="3800000" y="2400000"/>
            <a:ext cx="35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F</a:t>
            </a:r>
          </a:p>
        </p:txBody>
      </p:sp>
      <p:sp>
        <p:nvSpPr>
          <p:cNvPr id="61" name="Rectangle 60"/>
          <p:cNvSpPr/>
          <p:nvPr/>
        </p:nvSpPr>
        <p:spPr>
          <a:xfrm>
            <a:off x="4150000" y="2400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172</a:t>
            </a:r>
          </a:p>
        </p:txBody>
      </p:sp>
      <p:sp>
        <p:nvSpPr>
          <p:cNvPr id="62" name="Rectangle 61"/>
          <p:cNvSpPr/>
          <p:nvPr/>
        </p:nvSpPr>
        <p:spPr>
          <a:xfrm>
            <a:off x="4710000" y="2400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193</a:t>
            </a:r>
          </a:p>
        </p:txBody>
      </p:sp>
      <p:sp>
        <p:nvSpPr>
          <p:cNvPr id="63" name="Rectangle 62"/>
          <p:cNvSpPr/>
          <p:nvPr/>
        </p:nvSpPr>
        <p:spPr>
          <a:xfrm>
            <a:off x="5270000" y="2400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246</a:t>
            </a:r>
          </a:p>
        </p:txBody>
      </p:sp>
      <p:sp>
        <p:nvSpPr>
          <p:cNvPr id="64" name="Rectangle 63"/>
          <p:cNvSpPr/>
          <p:nvPr/>
        </p:nvSpPr>
        <p:spPr>
          <a:xfrm>
            <a:off x="5830000" y="2400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220</a:t>
            </a:r>
          </a:p>
        </p:txBody>
      </p:sp>
      <p:sp>
        <p:nvSpPr>
          <p:cNvPr id="65" name="Rectangle 64"/>
          <p:cNvSpPr/>
          <p:nvPr/>
        </p:nvSpPr>
        <p:spPr>
          <a:xfrm>
            <a:off x="6390000" y="2400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204</a:t>
            </a:r>
          </a:p>
        </p:txBody>
      </p:sp>
      <p:sp>
        <p:nvSpPr>
          <p:cNvPr id="66" name="Rectangle 65"/>
          <p:cNvSpPr/>
          <p:nvPr/>
        </p:nvSpPr>
        <p:spPr>
          <a:xfrm>
            <a:off x="6950000" y="2400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67" name="Rectangle 66"/>
          <p:cNvSpPr/>
          <p:nvPr/>
        </p:nvSpPr>
        <p:spPr>
          <a:xfrm>
            <a:off x="7510000" y="2400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144</a:t>
            </a:r>
          </a:p>
        </p:txBody>
      </p:sp>
      <p:sp>
        <p:nvSpPr>
          <p:cNvPr id="68" name="Rectangle 67"/>
          <p:cNvSpPr/>
          <p:nvPr/>
        </p:nvSpPr>
        <p:spPr>
          <a:xfrm>
            <a:off x="8070000" y="2400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70</a:t>
            </a:r>
          </a:p>
        </p:txBody>
      </p:sp>
      <p:sp>
        <p:nvSpPr>
          <p:cNvPr id="69" name="Rectangle 68"/>
          <p:cNvSpPr/>
          <p:nvPr/>
        </p:nvSpPr>
        <p:spPr>
          <a:xfrm>
            <a:off x="3800000" y="2625000"/>
            <a:ext cx="35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G</a:t>
            </a:r>
          </a:p>
        </p:txBody>
      </p:sp>
      <p:sp>
        <p:nvSpPr>
          <p:cNvPr id="70" name="Rectangle 69"/>
          <p:cNvSpPr/>
          <p:nvPr/>
        </p:nvSpPr>
        <p:spPr>
          <a:xfrm>
            <a:off x="4150000" y="2625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299</a:t>
            </a:r>
          </a:p>
        </p:txBody>
      </p:sp>
      <p:sp>
        <p:nvSpPr>
          <p:cNvPr id="71" name="Rectangle 70"/>
          <p:cNvSpPr/>
          <p:nvPr/>
        </p:nvSpPr>
        <p:spPr>
          <a:xfrm>
            <a:off x="4710000" y="2625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319</a:t>
            </a:r>
          </a:p>
        </p:txBody>
      </p:sp>
      <p:sp>
        <p:nvSpPr>
          <p:cNvPr id="72" name="Rectangle 71"/>
          <p:cNvSpPr/>
          <p:nvPr/>
        </p:nvSpPr>
        <p:spPr>
          <a:xfrm>
            <a:off x="5270000" y="2625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373</a:t>
            </a:r>
          </a:p>
        </p:txBody>
      </p:sp>
      <p:sp>
        <p:nvSpPr>
          <p:cNvPr id="73" name="Rectangle 72"/>
          <p:cNvSpPr/>
          <p:nvPr/>
        </p:nvSpPr>
        <p:spPr>
          <a:xfrm>
            <a:off x="5830000" y="2625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155</a:t>
            </a:r>
          </a:p>
        </p:txBody>
      </p:sp>
      <p:sp>
        <p:nvSpPr>
          <p:cNvPr id="74" name="Rectangle 73"/>
          <p:cNvSpPr/>
          <p:nvPr/>
        </p:nvSpPr>
        <p:spPr>
          <a:xfrm>
            <a:off x="6390000" y="2625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286</a:t>
            </a:r>
          </a:p>
        </p:txBody>
      </p:sp>
      <p:sp>
        <p:nvSpPr>
          <p:cNvPr id="75" name="Rectangle 74"/>
          <p:cNvSpPr/>
          <p:nvPr/>
        </p:nvSpPr>
        <p:spPr>
          <a:xfrm>
            <a:off x="6950000" y="2625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144</a:t>
            </a:r>
          </a:p>
        </p:txBody>
      </p:sp>
      <p:sp>
        <p:nvSpPr>
          <p:cNvPr id="76" name="Rectangle 75"/>
          <p:cNvSpPr/>
          <p:nvPr/>
        </p:nvSpPr>
        <p:spPr>
          <a:xfrm>
            <a:off x="7510000" y="2625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77" name="Rectangle 76"/>
          <p:cNvSpPr/>
          <p:nvPr/>
        </p:nvSpPr>
        <p:spPr>
          <a:xfrm>
            <a:off x="8070000" y="2625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160</a:t>
            </a:r>
          </a:p>
        </p:txBody>
      </p:sp>
      <p:sp>
        <p:nvSpPr>
          <p:cNvPr id="78" name="Rectangle 77"/>
          <p:cNvSpPr/>
          <p:nvPr/>
        </p:nvSpPr>
        <p:spPr>
          <a:xfrm>
            <a:off x="3800000" y="2850000"/>
            <a:ext cx="35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H</a:t>
            </a:r>
          </a:p>
        </p:txBody>
      </p:sp>
      <p:sp>
        <p:nvSpPr>
          <p:cNvPr id="79" name="Rectangle 78"/>
          <p:cNvSpPr/>
          <p:nvPr/>
        </p:nvSpPr>
        <p:spPr>
          <a:xfrm>
            <a:off x="4150000" y="2850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144</a:t>
            </a:r>
          </a:p>
        </p:txBody>
      </p:sp>
      <p:sp>
        <p:nvSpPr>
          <p:cNvPr id="80" name="Rectangle 79"/>
          <p:cNvSpPr/>
          <p:nvPr/>
        </p:nvSpPr>
        <p:spPr>
          <a:xfrm>
            <a:off x="4710000" y="2850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165</a:t>
            </a:r>
          </a:p>
        </p:txBody>
      </p:sp>
      <p:sp>
        <p:nvSpPr>
          <p:cNvPr id="81" name="Rectangle 80"/>
          <p:cNvSpPr/>
          <p:nvPr/>
        </p:nvSpPr>
        <p:spPr>
          <a:xfrm>
            <a:off x="5270000" y="2850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218</a:t>
            </a:r>
          </a:p>
        </p:txBody>
      </p:sp>
      <p:sp>
        <p:nvSpPr>
          <p:cNvPr id="82" name="Rectangle 81"/>
          <p:cNvSpPr/>
          <p:nvPr/>
        </p:nvSpPr>
        <p:spPr>
          <a:xfrm>
            <a:off x="5830000" y="2850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289</a:t>
            </a:r>
          </a:p>
        </p:txBody>
      </p:sp>
      <p:sp>
        <p:nvSpPr>
          <p:cNvPr id="83" name="Rectangle 82"/>
          <p:cNvSpPr/>
          <p:nvPr/>
        </p:nvSpPr>
        <p:spPr>
          <a:xfrm>
            <a:off x="6390000" y="2850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131</a:t>
            </a:r>
          </a:p>
        </p:txBody>
      </p:sp>
      <p:sp>
        <p:nvSpPr>
          <p:cNvPr id="84" name="Rectangle 83"/>
          <p:cNvSpPr/>
          <p:nvPr/>
        </p:nvSpPr>
        <p:spPr>
          <a:xfrm>
            <a:off x="6950000" y="2850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70</a:t>
            </a:r>
          </a:p>
        </p:txBody>
      </p:sp>
      <p:sp>
        <p:nvSpPr>
          <p:cNvPr id="85" name="Rectangle 84"/>
          <p:cNvSpPr/>
          <p:nvPr/>
        </p:nvSpPr>
        <p:spPr>
          <a:xfrm>
            <a:off x="7510000" y="2850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160</a:t>
            </a:r>
          </a:p>
        </p:txBody>
      </p:sp>
      <p:sp>
        <p:nvSpPr>
          <p:cNvPr id="86" name="Rectangle 85"/>
          <p:cNvSpPr/>
          <p:nvPr/>
        </p:nvSpPr>
        <p:spPr>
          <a:xfrm>
            <a:off x="8070000" y="2850000"/>
            <a:ext cx="56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3800000" y="3200000"/>
            <a:ext cx="51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Nearest neighbour tour starting at A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3800000" y="3460000"/>
            <a:ext cx="4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4250000" y="3460000"/>
            <a:ext cx="4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4025000" y="3700000"/>
            <a:ext cx="4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47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4700000" y="3460000"/>
            <a:ext cx="4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4475000" y="3700000"/>
            <a:ext cx="4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121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5150000" y="3460000"/>
            <a:ext cx="4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1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4925000" y="3700000"/>
            <a:ext cx="4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200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5600000" y="3460000"/>
            <a:ext cx="4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1">
                <a:solidFill>
                  <a:srgbClr val="000000"/>
                </a:solidFill>
                <a:latin typeface="Calibri"/>
              </a:rPr>
              <a:t>H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5375000" y="3700000"/>
            <a:ext cx="4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131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6050000" y="3460000"/>
            <a:ext cx="4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1">
                <a:solidFill>
                  <a:srgbClr val="000000"/>
                </a:solidFill>
                <a:latin typeface="Calibri"/>
              </a:rPr>
              <a:t>F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5825000" y="3700000"/>
            <a:ext cx="4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70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6500000" y="3460000"/>
            <a:ext cx="4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1">
                <a:solidFill>
                  <a:srgbClr val="000000"/>
                </a:solidFill>
                <a:latin typeface="Calibri"/>
              </a:rPr>
              <a:t>G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6275000" y="3700000"/>
            <a:ext cx="4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144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6950000" y="3460000"/>
            <a:ext cx="4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6725000" y="3700000"/>
            <a:ext cx="4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155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7400000" y="3460000"/>
            <a:ext cx="4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7175000" y="3700000"/>
            <a:ext cx="4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382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7850000" y="3560000"/>
            <a:ext cx="13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= 1250 miles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3800000" y="4100000"/>
            <a:ext cx="51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Nearest neighbour tour starting at B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3800000" y="4360000"/>
            <a:ext cx="4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4250000" y="4360000"/>
            <a:ext cx="4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4025000" y="4600000"/>
            <a:ext cx="4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47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4700000" y="4360000"/>
            <a:ext cx="4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4475000" y="4600000"/>
            <a:ext cx="4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84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5150000" y="4360000"/>
            <a:ext cx="4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1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4925000" y="4600000"/>
            <a:ext cx="4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200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5600000" y="4360000"/>
            <a:ext cx="4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1">
                <a:solidFill>
                  <a:srgbClr val="000000"/>
                </a:solidFill>
                <a:latin typeface="Calibri"/>
              </a:rPr>
              <a:t>H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5375000" y="4600000"/>
            <a:ext cx="4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131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6050000" y="4360000"/>
            <a:ext cx="4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1">
                <a:solidFill>
                  <a:srgbClr val="000000"/>
                </a:solidFill>
                <a:latin typeface="Calibri"/>
              </a:rPr>
              <a:t>F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5825000" y="4600000"/>
            <a:ext cx="4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70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6500000" y="4360000"/>
            <a:ext cx="4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1">
                <a:solidFill>
                  <a:srgbClr val="000000"/>
                </a:solidFill>
                <a:latin typeface="Calibri"/>
              </a:rPr>
              <a:t>G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6275000" y="4600000"/>
            <a:ext cx="4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144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6950000" y="4360000"/>
            <a:ext cx="4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6725000" y="4600000"/>
            <a:ext cx="4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155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7400000" y="4360000"/>
            <a:ext cx="4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7175000" y="4600000"/>
            <a:ext cx="4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402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7850000" y="4460000"/>
            <a:ext cx="13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= 1233 miles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3800000" y="505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b  971 miles &lt; optimal solution ≤ 1233 miles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3800000" y="5380000"/>
            <a:ext cx="51000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Replace the upper bound of 1237 miles with the better upper bound of 1233 miles, since it is lower. This reduces the interval containing the optimal solution.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