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The Travelling Salesman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Using a Minimum Spanning Tree Method to Find a Lower Bound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can use a minimum spanning tree method to find a lower bound for the classical problem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  Remove each vertex in turn, together with its arcs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  Find the residual minimum spanning tree (RMST) and its length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  Add to the RMST the ‘cost’ of reconnecting the deleted vertex by the two shortest, distinct, arcs and note the totals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4  The greatest of these totals is used for the lower bound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5  Make the lower bound as high as possible to reduce the interval containing the optimal solution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6  You have found an optimal solution if the lower bound gives a Hamiltonian cycle, or equals the upper bound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For the practical problem, apply this to a table of least distances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of least distances for a network is shown.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By deleting vertex A, find a lower bound to the travelling salesman problem for this network.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State whether this lower bound represents an optimal solution. Give a reason for your answer.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2500000"/>
            <a:ext cx="33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130000" y="250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4550000" y="250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4970000" y="250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90000" y="250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10000" y="250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00000" y="2730000"/>
            <a:ext cx="33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30000" y="273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50000" y="273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70000" y="273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90000" y="273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810000" y="273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2960000"/>
            <a:ext cx="33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30000" y="296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50000" y="296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70000" y="296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90000" y="296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10000" y="296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00000" y="3190000"/>
            <a:ext cx="33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30000" y="319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50000" y="319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70000" y="319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390000" y="319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10000" y="319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00000" y="3420000"/>
            <a:ext cx="33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130000" y="342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50000" y="342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970000" y="342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390000" y="342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810000" y="342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800000" y="3650000"/>
            <a:ext cx="33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130000" y="365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50000" y="365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970000" y="365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390000" y="365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810000" y="3650000"/>
            <a:ext cx="42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820000" y="2833000"/>
            <a:ext cx="23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328000" y="2520000"/>
            <a:ext cx="24000" cy="134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800000" y="2500000"/>
            <a:ext cx="33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−A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50000" y="2240000"/>
            <a:ext cx="42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820000" y="3063000"/>
            <a:ext cx="23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6655000" y="260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550000" y="232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390000" y="2240000"/>
            <a:ext cx="42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820000" y="3523000"/>
            <a:ext cx="23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305000" y="260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200000" y="232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3" name="Oval 52"/>
          <p:cNvSpPr/>
          <p:nvPr/>
        </p:nvSpPr>
        <p:spPr>
          <a:xfrm>
            <a:off x="4560000" y="342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6700000" y="2639000"/>
            <a:ext cx="65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775000" y="268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810000" y="2240000"/>
            <a:ext cx="42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820000" y="3753000"/>
            <a:ext cx="23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955000" y="260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850000" y="232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60" name="Oval 59"/>
          <p:cNvSpPr/>
          <p:nvPr/>
        </p:nvSpPr>
        <p:spPr>
          <a:xfrm>
            <a:off x="5400000" y="365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350000" y="2639000"/>
            <a:ext cx="65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425000" y="268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970000" y="2240000"/>
            <a:ext cx="42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820000" y="3293000"/>
            <a:ext cx="23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605000" y="260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500000" y="232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7" name="Oval 66"/>
          <p:cNvSpPr/>
          <p:nvPr/>
        </p:nvSpPr>
        <p:spPr>
          <a:xfrm>
            <a:off x="5820000" y="319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000000" y="2639000"/>
            <a:ext cx="65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075000" y="268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00000" y="4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Prim from B, order of arc selection: BD, DE, EC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800000" y="43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Weight of RMST = 8 + 14 + 18 = 40</a:t>
            </a:r>
          </a:p>
        </p:txBody>
      </p:sp>
      <p:sp>
        <p:nvSpPr>
          <p:cNvPr id="72" name="Oval 71"/>
          <p:cNvSpPr/>
          <p:nvPr/>
        </p:nvSpPr>
        <p:spPr>
          <a:xfrm>
            <a:off x="7630000" y="34550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525000" y="359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FF0000"/>
                </a:solidFill>
                <a:latin typeface="Calibri"/>
              </a:rPr>
              <a:t>A</a:t>
            </a:r>
          </a:p>
        </p:txBody>
      </p:sp>
      <p:sp>
        <p:nvSpPr>
          <p:cNvPr id="74" name="Rectangle 73"/>
          <p:cNvSpPr/>
          <p:nvPr/>
        </p:nvSpPr>
        <p:spPr>
          <a:xfrm rot="13264905">
            <a:off x="6540753" y="3064000"/>
            <a:ext cx="1293493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787500" y="2955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76" name="Rectangle 75"/>
          <p:cNvSpPr/>
          <p:nvPr/>
        </p:nvSpPr>
        <p:spPr>
          <a:xfrm rot="19135095">
            <a:off x="7515753" y="3064000"/>
            <a:ext cx="1293493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8062500" y="2955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13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800000" y="46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two least arcs from A are AB (11) and AC (13)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800000" y="49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Lower bound = 40 + 11 + 13 = 64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800000" y="52500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  The lower bound gives a Hamiltonian cycle (A B D E C A), so it must be an optimal solution.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(Also, the upper bound found earlier was 64: upper bound = lower bound)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Using a Minimum Spanning Tree Method to Find a Lower Bound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shows the distances, in miles, between eight cities (the same network as before).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By deleting vertices A then G, find two lower bounds to the travelling salesman problem.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Select the better lower bound of the two found in part a, giving a reason for your answer.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Taking your answer to b and using the better upper bound, 1237 miles, write down the smallest interval that must contain the length of the optimal route.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4000000"/>
            <a:ext cx="3300000" cy="1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Make your method for finding the RMST clear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order of arc selection is enough to show you have applied Prim’s algorithm correctly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60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15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471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27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3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9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5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1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00000" y="183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5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1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7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3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9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5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1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299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7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00000" y="206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5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1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7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83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9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5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1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319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7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800000" y="229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5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1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27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3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456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9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95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246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51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373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07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218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800000" y="252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15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71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27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456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83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39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413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95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51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07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289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800000" y="275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5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71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27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83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413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39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95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204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51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07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800000" y="298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15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172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71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193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27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246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83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39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204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95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51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07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800000" y="321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15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299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71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319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27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373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83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39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286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95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51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77" name="Rectangle 76"/>
          <p:cNvSpPr/>
          <p:nvPr/>
        </p:nvSpPr>
        <p:spPr>
          <a:xfrm>
            <a:off x="807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800000" y="344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15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71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165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27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218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83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289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9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95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51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807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87" name="Rectangle 86"/>
          <p:cNvSpPr/>
          <p:nvPr/>
        </p:nvSpPr>
        <p:spPr>
          <a:xfrm>
            <a:off x="3820000" y="193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4418000" y="1620000"/>
            <a:ext cx="24000" cy="203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800000" y="1600000"/>
            <a:ext cx="35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−A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71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820000" y="216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473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463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27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820000" y="239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405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395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98" name="Oval 97"/>
          <p:cNvSpPr/>
          <p:nvPr/>
        </p:nvSpPr>
        <p:spPr>
          <a:xfrm>
            <a:off x="4790000" y="229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 rot="10800000">
            <a:off x="4100000" y="4389000"/>
            <a:ext cx="68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4190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121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39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820000" y="285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541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531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05" name="Oval 104"/>
          <p:cNvSpPr/>
          <p:nvPr/>
        </p:nvSpPr>
        <p:spPr>
          <a:xfrm>
            <a:off x="4790000" y="275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4780000" y="4389000"/>
            <a:ext cx="68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4870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07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820000" y="354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609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599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12" name="Oval 111"/>
          <p:cNvSpPr/>
          <p:nvPr/>
        </p:nvSpPr>
        <p:spPr>
          <a:xfrm>
            <a:off x="6470000" y="344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5460000" y="4389000"/>
            <a:ext cx="68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5550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131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95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820000" y="308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677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667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19" name="Oval 118"/>
          <p:cNvSpPr/>
          <p:nvPr/>
        </p:nvSpPr>
        <p:spPr>
          <a:xfrm>
            <a:off x="8150000" y="298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6140000" y="4389000"/>
            <a:ext cx="68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6230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51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3820000" y="331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745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735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26" name="Oval 125"/>
          <p:cNvSpPr/>
          <p:nvPr/>
        </p:nvSpPr>
        <p:spPr>
          <a:xfrm>
            <a:off x="7030000" y="321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6820000" y="4389000"/>
            <a:ext cx="68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6910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583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3820000" y="262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813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TextBox 131"/>
          <p:cNvSpPr txBox="1"/>
          <p:nvPr/>
        </p:nvSpPr>
        <p:spPr>
          <a:xfrm>
            <a:off x="803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33" name="Oval 132"/>
          <p:cNvSpPr/>
          <p:nvPr/>
        </p:nvSpPr>
        <p:spPr>
          <a:xfrm>
            <a:off x="7590000" y="252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7500000" y="4389000"/>
            <a:ext cx="68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TextBox 134"/>
          <p:cNvSpPr txBox="1"/>
          <p:nvPr/>
        </p:nvSpPr>
        <p:spPr>
          <a:xfrm>
            <a:off x="7590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3800000" y="37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i  Prim from B: BC, BE, EH, HF, FG, GD.   Weight of RMST = 776</a:t>
            </a:r>
          </a:p>
        </p:txBody>
      </p:sp>
      <p:sp>
        <p:nvSpPr>
          <p:cNvPr id="137" name="Oval 136"/>
          <p:cNvSpPr/>
          <p:nvPr/>
        </p:nvSpPr>
        <p:spPr>
          <a:xfrm>
            <a:off x="4395000" y="50050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TextBox 137"/>
          <p:cNvSpPr txBox="1"/>
          <p:nvPr/>
        </p:nvSpPr>
        <p:spPr>
          <a:xfrm>
            <a:off x="4540000" y="493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FF0000"/>
                </a:solidFill>
                <a:latin typeface="Calibri"/>
              </a:rPr>
              <a:t>A</a:t>
            </a:r>
          </a:p>
        </p:txBody>
      </p:sp>
      <p:sp>
        <p:nvSpPr>
          <p:cNvPr id="139" name="Rectangle 138"/>
          <p:cNvSpPr/>
          <p:nvPr/>
        </p:nvSpPr>
        <p:spPr>
          <a:xfrm rot="14543218">
            <a:off x="3903223" y="4714000"/>
            <a:ext cx="733552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3800000" y="4605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84</a:t>
            </a:r>
          </a:p>
        </p:txBody>
      </p:sp>
      <p:sp>
        <p:nvSpPr>
          <p:cNvPr id="141" name="Rectangle 140"/>
          <p:cNvSpPr/>
          <p:nvPr/>
        </p:nvSpPr>
        <p:spPr>
          <a:xfrm rot="17856782">
            <a:off x="4243223" y="4714000"/>
            <a:ext cx="733552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4580000" y="4605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47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5400000" y="4850000"/>
            <a:ext cx="3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Two least arcs from A: AB (47) and AC (84)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5400000" y="5200000"/>
            <a:ext cx="3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Lower bound = 776 + 47 + 84 = 907 miles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5400000" y="5550000"/>
            <a:ext cx="35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This is not a Hamiltonian cycle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Using a Minimum Spanning Tree Method to Find a Lower Bound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shows the distances, in miles, between eight cities (the same network as before).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By deleting vertices A then G, find two lower bounds to the travelling salesman problem.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Select the better lower bound of the two found in part a, giving a reason for your answer.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Taking your answer to b and using the better upper bound, 1237 miles, write down the smallest interval that must contain the length of the optimal route.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4000000"/>
            <a:ext cx="3300000" cy="2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Choose your inequalities carefully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lower bound does not give a Hamiltonian cycle, so use &lt;. The upper bound could be the optimal solution, so use ≤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60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15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471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27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3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9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5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1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0000" y="160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00000" y="183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5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1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7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3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9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5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1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299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70000" y="183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00000" y="206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5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1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7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83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9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5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1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319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70000" y="206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800000" y="229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5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1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27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3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456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9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95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246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51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373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070000" y="229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218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800000" y="252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15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71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27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456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83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39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413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95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51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070000" y="252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289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800000" y="275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5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71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27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83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413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39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95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204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51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070000" y="275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800000" y="298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15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172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71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193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27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246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83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220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39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204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95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51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070000" y="298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800000" y="321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15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299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71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319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27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373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83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155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39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286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95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51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77" name="Rectangle 76"/>
          <p:cNvSpPr/>
          <p:nvPr/>
        </p:nvSpPr>
        <p:spPr>
          <a:xfrm>
            <a:off x="8070000" y="321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800000" y="3440000"/>
            <a:ext cx="35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15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71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165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27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218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83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289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9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95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51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8070000" y="3440000"/>
            <a:ext cx="56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87" name="Rectangle 86"/>
          <p:cNvSpPr/>
          <p:nvPr/>
        </p:nvSpPr>
        <p:spPr>
          <a:xfrm>
            <a:off x="3820000" y="331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7778000" y="1620000"/>
            <a:ext cx="24000" cy="203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800000" y="1600000"/>
            <a:ext cx="350000" cy="2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−G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15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820000" y="193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465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455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71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820000" y="216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4055000" y="40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3750000" y="398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8" name="Oval 97"/>
          <p:cNvSpPr/>
          <p:nvPr/>
        </p:nvSpPr>
        <p:spPr>
          <a:xfrm>
            <a:off x="4230000" y="206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 rot="12393903">
            <a:off x="4064589" y="4239000"/>
            <a:ext cx="67082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4150000" y="428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27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820000" y="239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4055000" y="46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3750000" y="458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5" name="Oval 104"/>
          <p:cNvSpPr/>
          <p:nvPr/>
        </p:nvSpPr>
        <p:spPr>
          <a:xfrm>
            <a:off x="4230000" y="229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 rot="9206097">
            <a:off x="4064589" y="4539000"/>
            <a:ext cx="67082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4150000" y="458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84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39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820000" y="285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540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530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12" name="Oval 111"/>
          <p:cNvSpPr/>
          <p:nvPr/>
        </p:nvSpPr>
        <p:spPr>
          <a:xfrm>
            <a:off x="4230000" y="275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4700000" y="4389000"/>
            <a:ext cx="75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4825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07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820000" y="354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615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605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19" name="Oval 118"/>
          <p:cNvSpPr/>
          <p:nvPr/>
        </p:nvSpPr>
        <p:spPr>
          <a:xfrm>
            <a:off x="6470000" y="344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5450000" y="4389000"/>
            <a:ext cx="75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5575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131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695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3820000" y="308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690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680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26" name="Oval 125"/>
          <p:cNvSpPr/>
          <p:nvPr/>
        </p:nvSpPr>
        <p:spPr>
          <a:xfrm>
            <a:off x="8150000" y="298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6200000" y="4389000"/>
            <a:ext cx="75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6325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5830000" y="1340000"/>
            <a:ext cx="560000" cy="25000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3820000" y="2623000"/>
            <a:ext cx="479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7655000" y="435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TextBox 131"/>
          <p:cNvSpPr txBox="1"/>
          <p:nvPr/>
        </p:nvSpPr>
        <p:spPr>
          <a:xfrm>
            <a:off x="7550000" y="407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33" name="Oval 132"/>
          <p:cNvSpPr/>
          <p:nvPr/>
        </p:nvSpPr>
        <p:spPr>
          <a:xfrm>
            <a:off x="7030000" y="2520000"/>
            <a:ext cx="400000" cy="23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6950000" y="4389000"/>
            <a:ext cx="75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TextBox 134"/>
          <p:cNvSpPr txBox="1"/>
          <p:nvPr/>
        </p:nvSpPr>
        <p:spPr>
          <a:xfrm>
            <a:off x="7075000" y="443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220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3800000" y="37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ii  Prim from A: AB, AC, AE, EH, HF, FD.   Weight of RMST = 672</a:t>
            </a:r>
          </a:p>
        </p:txBody>
      </p:sp>
      <p:sp>
        <p:nvSpPr>
          <p:cNvPr id="137" name="Oval 136"/>
          <p:cNvSpPr/>
          <p:nvPr/>
        </p:nvSpPr>
        <p:spPr>
          <a:xfrm>
            <a:off x="7280000" y="49550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TextBox 137"/>
          <p:cNvSpPr txBox="1"/>
          <p:nvPr/>
        </p:nvSpPr>
        <p:spPr>
          <a:xfrm>
            <a:off x="7175000" y="508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FF0000"/>
                </a:solidFill>
                <a:latin typeface="Calibri"/>
              </a:rPr>
              <a:t>G</a:t>
            </a:r>
          </a:p>
        </p:txBody>
      </p:sp>
      <p:sp>
        <p:nvSpPr>
          <p:cNvPr id="139" name="Rectangle 138"/>
          <p:cNvSpPr/>
          <p:nvPr/>
        </p:nvSpPr>
        <p:spPr>
          <a:xfrm rot="14279677">
            <a:off x="6783725" y="4689000"/>
            <a:ext cx="707548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6657500" y="458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144</a:t>
            </a:r>
          </a:p>
        </p:txBody>
      </p:sp>
      <p:sp>
        <p:nvSpPr>
          <p:cNvPr id="141" name="Rectangle 140"/>
          <p:cNvSpPr/>
          <p:nvPr/>
        </p:nvSpPr>
        <p:spPr>
          <a:xfrm rot="18120323">
            <a:off x="7158725" y="4689000"/>
            <a:ext cx="707548" cy="2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7492500" y="4580000"/>
            <a:ext cx="5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155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3800000" y="50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Two least arcs from G: GF (144) and GD (155)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3800000" y="533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Lower bound = 672 + 144 + 155 = 971 miles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3800000" y="561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  The better lower bound is the higher one, 971 miles, as it narrows the interval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800000" y="589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c  971 miles &lt; optimal solution ≤ 1237 miles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