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The Travelling Salesman Problem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1 Chapter 5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5B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Using a Minimum Spanning Tree Method to Find an Upper Bound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3300000" cy="3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can use a minimum spanning tree method to find an upper bound for the practical problem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  Find the minimum spanning tree (Prim or Kruskal): this guarantees every vertex is included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  Double this minimum connector, so that completing the cycle is guaranteed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  Seek ‘shortcuts’ using arcs not in the tree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An initial upper bound is found by finding the weight of the minimum spanning tree and doubling it</a:t>
            </a:r>
          </a:p>
        </p:txBody>
      </p:sp>
      <p:pic>
        <p:nvPicPr>
          <p:cNvPr id="5" name="Picture 4" descr="mst_doub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00" y="4700000"/>
            <a:ext cx="3300000" cy="11167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2500000" cy="1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 Use Kruskal’s algorithm to find a minimum spanning tree for the network on the right.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  Hence find an initial upper bound for the travelling salesman problem.</a:t>
            </a:r>
          </a:p>
        </p:txBody>
      </p:sp>
      <p:pic>
        <p:nvPicPr>
          <p:cNvPr id="7" name="Picture 6" descr="ex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0000" y="1000000"/>
            <a:ext cx="2400000" cy="174915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00000" y="2850000"/>
            <a:ext cx="5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Arc</a:t>
            </a:r>
          </a:p>
        </p:txBody>
      </p:sp>
      <p:sp>
        <p:nvSpPr>
          <p:cNvPr id="9" name="Rectangle 8"/>
          <p:cNvSpPr/>
          <p:nvPr/>
        </p:nvSpPr>
        <p:spPr>
          <a:xfrm>
            <a:off x="4300000" y="2850000"/>
            <a:ext cx="6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Weight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00000" y="2850000"/>
            <a:ext cx="85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1" name="Rectangle 10"/>
          <p:cNvSpPr/>
          <p:nvPr/>
        </p:nvSpPr>
        <p:spPr>
          <a:xfrm>
            <a:off x="3800000" y="3075000"/>
            <a:ext cx="5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AC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00000" y="3075000"/>
            <a:ext cx="6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800000" y="3300000"/>
            <a:ext cx="5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300000" y="3300000"/>
            <a:ext cx="6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800000" y="3525000"/>
            <a:ext cx="5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CE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00000" y="3525000"/>
            <a:ext cx="6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800000" y="3750000"/>
            <a:ext cx="5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BF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300000" y="3750000"/>
            <a:ext cx="6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800000" y="3975000"/>
            <a:ext cx="5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CD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300000" y="3975000"/>
            <a:ext cx="6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800000" y="4200000"/>
            <a:ext cx="5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DE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300000" y="4200000"/>
            <a:ext cx="6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800000" y="4425000"/>
            <a:ext cx="5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DF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300000" y="4425000"/>
            <a:ext cx="6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800000" y="4650000"/>
            <a:ext cx="5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BD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00000" y="4650000"/>
            <a:ext cx="6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800000" y="4875000"/>
            <a:ext cx="5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FG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300000" y="4875000"/>
            <a:ext cx="6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800000" y="5100000"/>
            <a:ext cx="5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AB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300000" y="5100000"/>
            <a:ext cx="6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800000" y="5325000"/>
            <a:ext cx="5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EG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300000" y="5325000"/>
            <a:ext cx="6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33" name="Oval 32"/>
          <p:cNvSpPr/>
          <p:nvPr/>
        </p:nvSpPr>
        <p:spPr>
          <a:xfrm>
            <a:off x="7213000" y="310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108000" y="283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35" name="Oval 34"/>
          <p:cNvSpPr/>
          <p:nvPr/>
        </p:nvSpPr>
        <p:spPr>
          <a:xfrm>
            <a:off x="8605000" y="310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500000" y="283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37" name="Oval 36"/>
          <p:cNvSpPr/>
          <p:nvPr/>
        </p:nvSpPr>
        <p:spPr>
          <a:xfrm>
            <a:off x="6205000" y="3633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00000" y="3558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39" name="Oval 38"/>
          <p:cNvSpPr/>
          <p:nvPr/>
        </p:nvSpPr>
        <p:spPr>
          <a:xfrm>
            <a:off x="7405000" y="3633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300000" y="3758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41" name="Oval 40"/>
          <p:cNvSpPr/>
          <p:nvPr/>
        </p:nvSpPr>
        <p:spPr>
          <a:xfrm>
            <a:off x="6493000" y="4353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188000" y="4278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43" name="Oval 42"/>
          <p:cNvSpPr/>
          <p:nvPr/>
        </p:nvSpPr>
        <p:spPr>
          <a:xfrm>
            <a:off x="8605000" y="4097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700000" y="4022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45" name="Oval 44"/>
          <p:cNvSpPr/>
          <p:nvPr/>
        </p:nvSpPr>
        <p:spPr>
          <a:xfrm>
            <a:off x="7525000" y="462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420000" y="476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800000" y="2550000"/>
            <a:ext cx="2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Arcs in order of weight: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900000" y="3075000"/>
            <a:ext cx="850000" cy="225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include</a:t>
            </a:r>
          </a:p>
        </p:txBody>
      </p:sp>
      <p:sp>
        <p:nvSpPr>
          <p:cNvPr id="49" name="Rectangle 48"/>
          <p:cNvSpPr/>
          <p:nvPr/>
        </p:nvSpPr>
        <p:spPr>
          <a:xfrm rot="9141241">
            <a:off x="6185043" y="3403000"/>
            <a:ext cx="1137913" cy="2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504000" y="3154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3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900000" y="3300000"/>
            <a:ext cx="850000" cy="225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include</a:t>
            </a:r>
          </a:p>
        </p:txBody>
      </p:sp>
      <p:sp>
        <p:nvSpPr>
          <p:cNvPr id="52" name="Rectangle 51"/>
          <p:cNvSpPr/>
          <p:nvPr/>
        </p:nvSpPr>
        <p:spPr>
          <a:xfrm rot="4201014">
            <a:off x="7073087" y="3403000"/>
            <a:ext cx="561825" cy="2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104000" y="3154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3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900000" y="3525000"/>
            <a:ext cx="850000" cy="225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include</a:t>
            </a:r>
          </a:p>
        </p:txBody>
      </p:sp>
      <p:sp>
        <p:nvSpPr>
          <p:cNvPr id="55" name="Rectangle 54"/>
          <p:cNvSpPr/>
          <p:nvPr/>
        </p:nvSpPr>
        <p:spPr>
          <a:xfrm rot="4091915">
            <a:off x="6006268" y="4027000"/>
            <a:ext cx="775463" cy="2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5994000" y="3918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900000" y="3750000"/>
            <a:ext cx="850000" cy="225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include</a:t>
            </a:r>
          </a:p>
        </p:txBody>
      </p:sp>
      <p:sp>
        <p:nvSpPr>
          <p:cNvPr id="58" name="Rectangle 57"/>
          <p:cNvSpPr/>
          <p:nvPr/>
        </p:nvSpPr>
        <p:spPr>
          <a:xfrm rot="5400000">
            <a:off x="8154000" y="3635000"/>
            <a:ext cx="992000" cy="2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8550000" y="3526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5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900000" y="3975000"/>
            <a:ext cx="850000" cy="225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reject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900000" y="4200000"/>
            <a:ext cx="850000" cy="225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reject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900000" y="4425000"/>
            <a:ext cx="850000" cy="225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include</a:t>
            </a:r>
          </a:p>
        </p:txBody>
      </p:sp>
      <p:sp>
        <p:nvSpPr>
          <p:cNvPr id="63" name="Rectangle 62"/>
          <p:cNvSpPr/>
          <p:nvPr/>
        </p:nvSpPr>
        <p:spPr>
          <a:xfrm rot="1268389">
            <a:off x="7406708" y="3899000"/>
            <a:ext cx="1286583" cy="2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7800000" y="365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7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900000" y="4650000"/>
            <a:ext cx="850000" cy="225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reject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900000" y="4875000"/>
            <a:ext cx="850000" cy="225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include</a:t>
            </a:r>
          </a:p>
        </p:txBody>
      </p:sp>
      <p:sp>
        <p:nvSpPr>
          <p:cNvPr id="67" name="Rectangle 66"/>
          <p:cNvSpPr/>
          <p:nvPr/>
        </p:nvSpPr>
        <p:spPr>
          <a:xfrm rot="9236790">
            <a:off x="7508920" y="4395000"/>
            <a:ext cx="1202158" cy="2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7860000" y="4146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8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900000" y="5100000"/>
            <a:ext cx="850000" cy="4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Tree complete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900000" y="5000000"/>
            <a:ext cx="30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Weight of MST = 3 + 3 + 4 + 5 + 7 + 8 = 30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900000" y="5350000"/>
            <a:ext cx="30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b  Initial upper bound = 2 × 30 = 60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47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Using a Minimum Spanning Tree Method to Find an Upper Bound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3300000" cy="4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When using a table it is easier to use Prim’s algorithm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  Choose a starting vertex: label its column 1 and cross out its row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  Look down all labelled columns for the smallest undeleted value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  Circle it: this arc joins the next vertex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  Label that vertex’s column with the next number and cross out its row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5  Repeat until every row is crossed out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weight of the tree is the sum of the circled values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table of least distances for a network is given below. Find an initial upper bound for the travelling salesman problem for this network.</a:t>
            </a:r>
          </a:p>
        </p:txBody>
      </p:sp>
      <p:sp>
        <p:nvSpPr>
          <p:cNvPr id="6" name="Rectangle 5"/>
          <p:cNvSpPr/>
          <p:nvPr/>
        </p:nvSpPr>
        <p:spPr>
          <a:xfrm>
            <a:off x="3800000" y="2000000"/>
            <a:ext cx="3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4150000" y="2000000"/>
            <a:ext cx="4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8" name="Rectangle 7"/>
          <p:cNvSpPr/>
          <p:nvPr/>
        </p:nvSpPr>
        <p:spPr>
          <a:xfrm>
            <a:off x="4600000" y="2000000"/>
            <a:ext cx="4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9" name="Rectangle 8"/>
          <p:cNvSpPr/>
          <p:nvPr/>
        </p:nvSpPr>
        <p:spPr>
          <a:xfrm>
            <a:off x="5050000" y="2000000"/>
            <a:ext cx="4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0" name="Rectangle 9"/>
          <p:cNvSpPr/>
          <p:nvPr/>
        </p:nvSpPr>
        <p:spPr>
          <a:xfrm>
            <a:off x="5500000" y="2000000"/>
            <a:ext cx="4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50000" y="2000000"/>
            <a:ext cx="4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00000" y="2260000"/>
            <a:ext cx="3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50000" y="2260000"/>
            <a:ext cx="4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600000" y="2260000"/>
            <a:ext cx="4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50000" y="2260000"/>
            <a:ext cx="4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500000" y="2260000"/>
            <a:ext cx="4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19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50000" y="2260000"/>
            <a:ext cx="4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00000" y="2520000"/>
            <a:ext cx="3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150000" y="2520000"/>
            <a:ext cx="4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600000" y="2520000"/>
            <a:ext cx="4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50000" y="2520000"/>
            <a:ext cx="4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500000" y="2520000"/>
            <a:ext cx="4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50000" y="2520000"/>
            <a:ext cx="4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22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800000" y="2780000"/>
            <a:ext cx="3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150000" y="2780000"/>
            <a:ext cx="4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600000" y="2780000"/>
            <a:ext cx="4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50000" y="2780000"/>
            <a:ext cx="4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500000" y="2780000"/>
            <a:ext cx="4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950000" y="2780000"/>
            <a:ext cx="4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800000" y="3040000"/>
            <a:ext cx="3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150000" y="3040000"/>
            <a:ext cx="4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19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600000" y="3040000"/>
            <a:ext cx="4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050000" y="3040000"/>
            <a:ext cx="4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32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500000" y="3040000"/>
            <a:ext cx="4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950000" y="3040000"/>
            <a:ext cx="4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800000" y="3300000"/>
            <a:ext cx="3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150000" y="3300000"/>
            <a:ext cx="4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31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600000" y="3300000"/>
            <a:ext cx="4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22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050000" y="3300000"/>
            <a:ext cx="4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500000" y="3300000"/>
            <a:ext cx="4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950000" y="3300000"/>
            <a:ext cx="4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150000" y="1740000"/>
            <a:ext cx="450000" cy="250000"/>
          </a:xfrm>
          <a:prstGeom prst="rect">
            <a:avLst/>
          </a:prstGeom>
          <a:noFill/>
        </p:spPr>
        <p:txBody>
          <a:bodyPr wrap="square" anchor="b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820000" y="2378000"/>
            <a:ext cx="256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485000" y="210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380000" y="183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600000" y="1740000"/>
            <a:ext cx="450000" cy="250000"/>
          </a:xfrm>
          <a:prstGeom prst="rect">
            <a:avLst/>
          </a:prstGeom>
          <a:noFill/>
        </p:spPr>
        <p:txBody>
          <a:bodyPr wrap="square" anchor="b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820000" y="2638000"/>
            <a:ext cx="256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8605000" y="210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8500000" y="183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50" name="Oval 49"/>
          <p:cNvSpPr/>
          <p:nvPr/>
        </p:nvSpPr>
        <p:spPr>
          <a:xfrm>
            <a:off x="4175000" y="2535000"/>
            <a:ext cx="400000" cy="23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7530000" y="2139000"/>
            <a:ext cx="1120000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840000" y="189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500000" y="1740000"/>
            <a:ext cx="450000" cy="250000"/>
          </a:xfrm>
          <a:prstGeom prst="rect">
            <a:avLst/>
          </a:prstGeom>
          <a:noFill/>
        </p:spPr>
        <p:txBody>
          <a:bodyPr wrap="square" anchor="b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3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820000" y="3158000"/>
            <a:ext cx="256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605000" y="273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8700000" y="266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57" name="Oval 56"/>
          <p:cNvSpPr/>
          <p:nvPr/>
        </p:nvSpPr>
        <p:spPr>
          <a:xfrm>
            <a:off x="4625000" y="3055000"/>
            <a:ext cx="400000" cy="23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 rot="5400000">
            <a:off x="8335000" y="2454000"/>
            <a:ext cx="630000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8550000" y="2345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050000" y="1740000"/>
            <a:ext cx="450000" cy="250000"/>
          </a:xfrm>
          <a:prstGeom prst="rect">
            <a:avLst/>
          </a:prstGeom>
          <a:noFill/>
        </p:spPr>
        <p:txBody>
          <a:bodyPr wrap="square" anchor="b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61" name="Rectangle 60"/>
          <p:cNvSpPr/>
          <p:nvPr/>
        </p:nvSpPr>
        <p:spPr>
          <a:xfrm>
            <a:off x="3820000" y="2898000"/>
            <a:ext cx="256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7005000" y="280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700000" y="273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64" name="Oval 63"/>
          <p:cNvSpPr/>
          <p:nvPr/>
        </p:nvSpPr>
        <p:spPr>
          <a:xfrm>
            <a:off x="4175000" y="2795000"/>
            <a:ext cx="400000" cy="23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 rot="7466339">
            <a:off x="6865618" y="2489000"/>
            <a:ext cx="848763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6870000" y="238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950000" y="1740000"/>
            <a:ext cx="450000" cy="250000"/>
          </a:xfrm>
          <a:prstGeom prst="rect">
            <a:avLst/>
          </a:prstGeom>
          <a:noFill/>
        </p:spPr>
        <p:txBody>
          <a:bodyPr wrap="square" anchor="b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5</a:t>
            </a:r>
          </a:p>
        </p:txBody>
      </p:sp>
      <p:sp>
        <p:nvSpPr>
          <p:cNvPr id="68" name="Rectangle 67"/>
          <p:cNvSpPr/>
          <p:nvPr/>
        </p:nvSpPr>
        <p:spPr>
          <a:xfrm>
            <a:off x="3820000" y="3418000"/>
            <a:ext cx="256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7965000" y="350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7860000" y="364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71" name="Oval 70"/>
          <p:cNvSpPr/>
          <p:nvPr/>
        </p:nvSpPr>
        <p:spPr>
          <a:xfrm>
            <a:off x="5525000" y="3315000"/>
            <a:ext cx="400000" cy="23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 rot="7783938">
            <a:off x="7829375" y="3154000"/>
            <a:ext cx="1001249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8250000" y="3045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800000" y="38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Order of arc selection: AB, BD, AC, DE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3800000" y="41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Weight of the minimum spanning tree = 11 + 8 + 13 + 14 = 46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3800000" y="45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Initial upper bound = 2 × 46 = 92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Using a Minimum Spanning Tree Method to Find an Upper Bound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3300000" cy="2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initial upper bound is not very good, since you repeat every arc of the tree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can improve the initial upper bound by looking for shortcuts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shortcut uses an arc that is not in the tree to bypass a repeated section of the tree</a:t>
            </a:r>
          </a:p>
        </p:txBody>
      </p:sp>
      <p:sp>
        <p:nvSpPr>
          <p:cNvPr id="5" name="Rectangle 4"/>
          <p:cNvSpPr/>
          <p:nvPr/>
        </p:nvSpPr>
        <p:spPr>
          <a:xfrm>
            <a:off x="700000" y="3900000"/>
            <a:ext cx="3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" name="Rectangle 5"/>
          <p:cNvSpPr/>
          <p:nvPr/>
        </p:nvSpPr>
        <p:spPr>
          <a:xfrm>
            <a:off x="1050000" y="390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7" name="Rectangle 6"/>
          <p:cNvSpPr/>
          <p:nvPr/>
        </p:nvSpPr>
        <p:spPr>
          <a:xfrm>
            <a:off x="1470000" y="390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8" name="Rectangle 7"/>
          <p:cNvSpPr/>
          <p:nvPr/>
        </p:nvSpPr>
        <p:spPr>
          <a:xfrm>
            <a:off x="1890000" y="390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9" name="Rectangle 8"/>
          <p:cNvSpPr/>
          <p:nvPr/>
        </p:nvSpPr>
        <p:spPr>
          <a:xfrm>
            <a:off x="2310000" y="390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0" name="Rectangle 9"/>
          <p:cNvSpPr/>
          <p:nvPr/>
        </p:nvSpPr>
        <p:spPr>
          <a:xfrm>
            <a:off x="2730000" y="390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00000" y="4140000"/>
            <a:ext cx="3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50000" y="414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470000" y="414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890000" y="414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310000" y="414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19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730000" y="414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00000" y="4380000"/>
            <a:ext cx="3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50000" y="438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470000" y="438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890000" y="438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310000" y="438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730000" y="438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00000" y="4620000"/>
            <a:ext cx="3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050000" y="462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470000" y="462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890000" y="462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310000" y="462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32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730000" y="462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00000" y="4860000"/>
            <a:ext cx="3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050000" y="486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19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470000" y="486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890000" y="486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32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310000" y="486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730000" y="486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00000" y="5100000"/>
            <a:ext cx="3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050000" y="510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31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470000" y="510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22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890000" y="510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310000" y="510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730000" y="5100000"/>
            <a:ext cx="4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Starting from the initial upper bound found in the previous example, use a shortcut to reduce the upper bound to below 70.</a:t>
            </a:r>
          </a:p>
        </p:txBody>
      </p:sp>
      <p:sp>
        <p:nvSpPr>
          <p:cNvPr id="42" name="Oval 41"/>
          <p:cNvSpPr/>
          <p:nvPr/>
        </p:nvSpPr>
        <p:spPr>
          <a:xfrm>
            <a:off x="4795000" y="195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690000" y="168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44" name="Oval 43"/>
          <p:cNvSpPr/>
          <p:nvPr/>
        </p:nvSpPr>
        <p:spPr>
          <a:xfrm>
            <a:off x="6055000" y="195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950000" y="168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46" name="Oval 45"/>
          <p:cNvSpPr/>
          <p:nvPr/>
        </p:nvSpPr>
        <p:spPr>
          <a:xfrm>
            <a:off x="4255000" y="275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950000" y="268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48" name="Oval 47"/>
          <p:cNvSpPr/>
          <p:nvPr/>
        </p:nvSpPr>
        <p:spPr>
          <a:xfrm>
            <a:off x="6055000" y="267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150000" y="260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50" name="Oval 49"/>
          <p:cNvSpPr/>
          <p:nvPr/>
        </p:nvSpPr>
        <p:spPr>
          <a:xfrm>
            <a:off x="5335000" y="355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5230000" y="369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840000" y="1989000"/>
            <a:ext cx="1260000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5220000" y="174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54" name="Rectangle 53"/>
          <p:cNvSpPr/>
          <p:nvPr/>
        </p:nvSpPr>
        <p:spPr>
          <a:xfrm rot="5400000">
            <a:off x="5740000" y="2349000"/>
            <a:ext cx="720000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6000000" y="224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56" name="Rectangle 55"/>
          <p:cNvSpPr/>
          <p:nvPr/>
        </p:nvSpPr>
        <p:spPr>
          <a:xfrm rot="7441161">
            <a:off x="4087402" y="2389000"/>
            <a:ext cx="965194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4150000" y="228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58" name="Rectangle 57"/>
          <p:cNvSpPr/>
          <p:nvPr/>
        </p:nvSpPr>
        <p:spPr>
          <a:xfrm rot="7757364">
            <a:off x="5171493" y="3149000"/>
            <a:ext cx="1137013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5660000" y="304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500000" y="1900000"/>
            <a:ext cx="240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Initial walk (each arc twice):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B D E D B A C A = 92</a:t>
            </a:r>
          </a:p>
        </p:txBody>
      </p:sp>
      <p:sp>
        <p:nvSpPr>
          <p:cNvPr id="61" name="Rectangle 60"/>
          <p:cNvSpPr/>
          <p:nvPr/>
        </p:nvSpPr>
        <p:spPr>
          <a:xfrm rot="2191731">
            <a:off x="4167988" y="3189000"/>
            <a:ext cx="1344023" cy="2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4420000" y="316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18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500000" y="2750000"/>
            <a:ext cx="240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Use CE (18) instead of repeating CA (13), AB (11), BD (8) and DE (14)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500000" y="3550000"/>
            <a:ext cx="24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Saves 13 + 11 + 8 + 14 − 18 = 28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800000" y="42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Route: A B D E C A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3800000" y="45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Improved upper bound = 11 + 8 + 14 + 18 + 13 = 64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800000" y="49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Check: 92 − 28 = 64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Using a Minimum Spanning Tree Method to Find an Upper Bound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3300000" cy="2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table shows the distances, in miles, between eight cities. A politician has to visit each city, starting and finishing at A. She wishes to minimise the total distance travelled.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Find a minimum spanning tree for this network.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Hence find an upper bound for this problem.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  Use shortcuts to reduce this upper bound to a value below 1300 miles.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0000" y="3300000"/>
            <a:ext cx="3300000" cy="2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Use Prim’s algorithm on the table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Number each column as its vertex joins the tree, cross out its row and circle the arc chosen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Make your method clear by stating the order of arc selection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3800000" y="1300000"/>
            <a:ext cx="35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4150000" y="130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8" name="Rectangle 7"/>
          <p:cNvSpPr/>
          <p:nvPr/>
        </p:nvSpPr>
        <p:spPr>
          <a:xfrm>
            <a:off x="4710000" y="130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9" name="Rectangle 8"/>
          <p:cNvSpPr/>
          <p:nvPr/>
        </p:nvSpPr>
        <p:spPr>
          <a:xfrm>
            <a:off x="5270000" y="130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30000" y="130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90000" y="130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950000" y="130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510000" y="130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0000" y="130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H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800000" y="1535000"/>
            <a:ext cx="35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150000" y="1535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710000" y="1535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47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270000" y="1535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84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830000" y="1535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382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390000" y="1535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120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950000" y="1535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172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510000" y="1535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299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70000" y="1535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144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800000" y="1770000"/>
            <a:ext cx="35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150000" y="177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47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710000" y="177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270000" y="177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121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830000" y="177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402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390000" y="177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155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950000" y="177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193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510000" y="177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319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070000" y="177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165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800000" y="2005000"/>
            <a:ext cx="35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50000" y="2005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84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710000" y="2005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121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270000" y="2005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830000" y="2005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456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390000" y="2005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950000" y="2005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246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510000" y="2005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373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070000" y="2005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218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800000" y="2240000"/>
            <a:ext cx="35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150000" y="224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382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710000" y="224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402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270000" y="224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456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830000" y="224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390000" y="224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413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950000" y="224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220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510000" y="224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155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070000" y="224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289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800000" y="2475000"/>
            <a:ext cx="35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150000" y="2475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120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710000" y="2475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155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270000" y="2475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200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830000" y="2475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413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390000" y="2475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950000" y="2475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204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510000" y="2475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286</a:t>
            </a:r>
          </a:p>
        </p:txBody>
      </p:sp>
      <p:sp>
        <p:nvSpPr>
          <p:cNvPr id="59" name="Rectangle 58"/>
          <p:cNvSpPr/>
          <p:nvPr/>
        </p:nvSpPr>
        <p:spPr>
          <a:xfrm>
            <a:off x="8070000" y="2475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131</a:t>
            </a:r>
          </a:p>
        </p:txBody>
      </p:sp>
      <p:sp>
        <p:nvSpPr>
          <p:cNvPr id="60" name="Rectangle 59"/>
          <p:cNvSpPr/>
          <p:nvPr/>
        </p:nvSpPr>
        <p:spPr>
          <a:xfrm>
            <a:off x="3800000" y="2710000"/>
            <a:ext cx="35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150000" y="271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172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710000" y="271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193</a:t>
            </a:r>
          </a:p>
        </p:txBody>
      </p:sp>
      <p:sp>
        <p:nvSpPr>
          <p:cNvPr id="63" name="Rectangle 62"/>
          <p:cNvSpPr/>
          <p:nvPr/>
        </p:nvSpPr>
        <p:spPr>
          <a:xfrm>
            <a:off x="5270000" y="271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246</a:t>
            </a:r>
          </a:p>
        </p:txBody>
      </p:sp>
      <p:sp>
        <p:nvSpPr>
          <p:cNvPr id="64" name="Rectangle 63"/>
          <p:cNvSpPr/>
          <p:nvPr/>
        </p:nvSpPr>
        <p:spPr>
          <a:xfrm>
            <a:off x="5830000" y="271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220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390000" y="271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204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950000" y="271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67" name="Rectangle 66"/>
          <p:cNvSpPr/>
          <p:nvPr/>
        </p:nvSpPr>
        <p:spPr>
          <a:xfrm>
            <a:off x="7510000" y="271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144</a:t>
            </a:r>
          </a:p>
        </p:txBody>
      </p:sp>
      <p:sp>
        <p:nvSpPr>
          <p:cNvPr id="68" name="Rectangle 67"/>
          <p:cNvSpPr/>
          <p:nvPr/>
        </p:nvSpPr>
        <p:spPr>
          <a:xfrm>
            <a:off x="8070000" y="271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70</a:t>
            </a:r>
          </a:p>
        </p:txBody>
      </p:sp>
      <p:sp>
        <p:nvSpPr>
          <p:cNvPr id="69" name="Rectangle 68"/>
          <p:cNvSpPr/>
          <p:nvPr/>
        </p:nvSpPr>
        <p:spPr>
          <a:xfrm>
            <a:off x="3800000" y="2945000"/>
            <a:ext cx="35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70" name="Rectangle 69"/>
          <p:cNvSpPr/>
          <p:nvPr/>
        </p:nvSpPr>
        <p:spPr>
          <a:xfrm>
            <a:off x="4150000" y="2945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299</a:t>
            </a:r>
          </a:p>
        </p:txBody>
      </p:sp>
      <p:sp>
        <p:nvSpPr>
          <p:cNvPr id="71" name="Rectangle 70"/>
          <p:cNvSpPr/>
          <p:nvPr/>
        </p:nvSpPr>
        <p:spPr>
          <a:xfrm>
            <a:off x="4710000" y="2945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319</a:t>
            </a:r>
          </a:p>
        </p:txBody>
      </p:sp>
      <p:sp>
        <p:nvSpPr>
          <p:cNvPr id="72" name="Rectangle 71"/>
          <p:cNvSpPr/>
          <p:nvPr/>
        </p:nvSpPr>
        <p:spPr>
          <a:xfrm>
            <a:off x="5270000" y="2945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373</a:t>
            </a:r>
          </a:p>
        </p:txBody>
      </p:sp>
      <p:sp>
        <p:nvSpPr>
          <p:cNvPr id="73" name="Rectangle 72"/>
          <p:cNvSpPr/>
          <p:nvPr/>
        </p:nvSpPr>
        <p:spPr>
          <a:xfrm>
            <a:off x="5830000" y="2945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155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390000" y="2945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286</a:t>
            </a:r>
          </a:p>
        </p:txBody>
      </p:sp>
      <p:sp>
        <p:nvSpPr>
          <p:cNvPr id="75" name="Rectangle 74"/>
          <p:cNvSpPr/>
          <p:nvPr/>
        </p:nvSpPr>
        <p:spPr>
          <a:xfrm>
            <a:off x="6950000" y="2945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144</a:t>
            </a:r>
          </a:p>
        </p:txBody>
      </p:sp>
      <p:sp>
        <p:nvSpPr>
          <p:cNvPr id="76" name="Rectangle 75"/>
          <p:cNvSpPr/>
          <p:nvPr/>
        </p:nvSpPr>
        <p:spPr>
          <a:xfrm>
            <a:off x="7510000" y="2945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77" name="Rectangle 76"/>
          <p:cNvSpPr/>
          <p:nvPr/>
        </p:nvSpPr>
        <p:spPr>
          <a:xfrm>
            <a:off x="8070000" y="2945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160</a:t>
            </a:r>
          </a:p>
        </p:txBody>
      </p:sp>
      <p:sp>
        <p:nvSpPr>
          <p:cNvPr id="78" name="Rectangle 77"/>
          <p:cNvSpPr/>
          <p:nvPr/>
        </p:nvSpPr>
        <p:spPr>
          <a:xfrm>
            <a:off x="3800000" y="3180000"/>
            <a:ext cx="35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H</a:t>
            </a:r>
          </a:p>
        </p:txBody>
      </p:sp>
      <p:sp>
        <p:nvSpPr>
          <p:cNvPr id="79" name="Rectangle 78"/>
          <p:cNvSpPr/>
          <p:nvPr/>
        </p:nvSpPr>
        <p:spPr>
          <a:xfrm>
            <a:off x="4150000" y="318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144</a:t>
            </a:r>
          </a:p>
        </p:txBody>
      </p:sp>
      <p:sp>
        <p:nvSpPr>
          <p:cNvPr id="80" name="Rectangle 79"/>
          <p:cNvSpPr/>
          <p:nvPr/>
        </p:nvSpPr>
        <p:spPr>
          <a:xfrm>
            <a:off x="4710000" y="318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165</a:t>
            </a:r>
          </a:p>
        </p:txBody>
      </p:sp>
      <p:sp>
        <p:nvSpPr>
          <p:cNvPr id="81" name="Rectangle 80"/>
          <p:cNvSpPr/>
          <p:nvPr/>
        </p:nvSpPr>
        <p:spPr>
          <a:xfrm>
            <a:off x="5270000" y="318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218</a:t>
            </a:r>
          </a:p>
        </p:txBody>
      </p:sp>
      <p:sp>
        <p:nvSpPr>
          <p:cNvPr id="82" name="Rectangle 81"/>
          <p:cNvSpPr/>
          <p:nvPr/>
        </p:nvSpPr>
        <p:spPr>
          <a:xfrm>
            <a:off x="5830000" y="318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289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390000" y="318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131</a:t>
            </a:r>
          </a:p>
        </p:txBody>
      </p:sp>
      <p:sp>
        <p:nvSpPr>
          <p:cNvPr id="84" name="Rectangle 83"/>
          <p:cNvSpPr/>
          <p:nvPr/>
        </p:nvSpPr>
        <p:spPr>
          <a:xfrm>
            <a:off x="6950000" y="318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70</a:t>
            </a:r>
          </a:p>
        </p:txBody>
      </p:sp>
      <p:sp>
        <p:nvSpPr>
          <p:cNvPr id="85" name="Rectangle 84"/>
          <p:cNvSpPr/>
          <p:nvPr/>
        </p:nvSpPr>
        <p:spPr>
          <a:xfrm>
            <a:off x="7510000" y="318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160</a:t>
            </a:r>
          </a:p>
        </p:txBody>
      </p:sp>
      <p:sp>
        <p:nvSpPr>
          <p:cNvPr id="86" name="Rectangle 85"/>
          <p:cNvSpPr/>
          <p:nvPr/>
        </p:nvSpPr>
        <p:spPr>
          <a:xfrm>
            <a:off x="8070000" y="3180000"/>
            <a:ext cx="56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87" name="Oval 86"/>
          <p:cNvSpPr/>
          <p:nvPr/>
        </p:nvSpPr>
        <p:spPr>
          <a:xfrm>
            <a:off x="4055000" y="399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TextBox 87"/>
          <p:cNvSpPr txBox="1"/>
          <p:nvPr/>
        </p:nvSpPr>
        <p:spPr>
          <a:xfrm>
            <a:off x="3750000" y="392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89" name="Oval 88"/>
          <p:cNvSpPr/>
          <p:nvPr/>
        </p:nvSpPr>
        <p:spPr>
          <a:xfrm>
            <a:off x="4055000" y="471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3750000" y="464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91" name="Oval 90"/>
          <p:cNvSpPr/>
          <p:nvPr/>
        </p:nvSpPr>
        <p:spPr>
          <a:xfrm>
            <a:off x="4655000" y="435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4550000" y="407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93" name="Oval 92"/>
          <p:cNvSpPr/>
          <p:nvPr/>
        </p:nvSpPr>
        <p:spPr>
          <a:xfrm>
            <a:off x="5335000" y="435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5230000" y="407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95" name="Oval 94"/>
          <p:cNvSpPr/>
          <p:nvPr/>
        </p:nvSpPr>
        <p:spPr>
          <a:xfrm>
            <a:off x="6015000" y="435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5910000" y="407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H</a:t>
            </a:r>
          </a:p>
        </p:txBody>
      </p:sp>
      <p:sp>
        <p:nvSpPr>
          <p:cNvPr id="97" name="Oval 96"/>
          <p:cNvSpPr/>
          <p:nvPr/>
        </p:nvSpPr>
        <p:spPr>
          <a:xfrm>
            <a:off x="6695000" y="435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TextBox 97"/>
          <p:cNvSpPr txBox="1"/>
          <p:nvPr/>
        </p:nvSpPr>
        <p:spPr>
          <a:xfrm>
            <a:off x="6590000" y="407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99" name="Oval 98"/>
          <p:cNvSpPr/>
          <p:nvPr/>
        </p:nvSpPr>
        <p:spPr>
          <a:xfrm>
            <a:off x="7375000" y="435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7270000" y="407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101" name="Oval 100"/>
          <p:cNvSpPr/>
          <p:nvPr/>
        </p:nvSpPr>
        <p:spPr>
          <a:xfrm>
            <a:off x="8055000" y="435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7950000" y="407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4150000" y="1040000"/>
            <a:ext cx="560000" cy="250000"/>
          </a:xfrm>
          <a:prstGeom prst="rect">
            <a:avLst/>
          </a:prstGeom>
          <a:noFill/>
        </p:spPr>
        <p:txBody>
          <a:bodyPr wrap="square" anchor="b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3820000" y="1640500"/>
            <a:ext cx="479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TextBox 104"/>
          <p:cNvSpPr txBox="1"/>
          <p:nvPr/>
        </p:nvSpPr>
        <p:spPr>
          <a:xfrm>
            <a:off x="4710000" y="1040000"/>
            <a:ext cx="560000" cy="250000"/>
          </a:xfrm>
          <a:prstGeom prst="rect">
            <a:avLst/>
          </a:prstGeom>
          <a:noFill/>
        </p:spPr>
        <p:txBody>
          <a:bodyPr wrap="square" anchor="b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3820000" y="1875500"/>
            <a:ext cx="479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4230000" y="1772500"/>
            <a:ext cx="400000" cy="23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Rectangle 107"/>
          <p:cNvSpPr/>
          <p:nvPr/>
        </p:nvSpPr>
        <p:spPr>
          <a:xfrm rot="12657825">
            <a:off x="4050142" y="4209000"/>
            <a:ext cx="699714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4250000" y="393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47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5270000" y="1040000"/>
            <a:ext cx="560000" cy="250000"/>
          </a:xfrm>
          <a:prstGeom prst="rect">
            <a:avLst/>
          </a:prstGeom>
          <a:noFill/>
        </p:spPr>
        <p:txBody>
          <a:bodyPr wrap="square" anchor="b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3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3820000" y="2110500"/>
            <a:ext cx="479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4230000" y="2007500"/>
            <a:ext cx="400000" cy="23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 rot="8942175">
            <a:off x="4050142" y="4569000"/>
            <a:ext cx="699714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TextBox 113"/>
          <p:cNvSpPr txBox="1"/>
          <p:nvPr/>
        </p:nvSpPr>
        <p:spPr>
          <a:xfrm>
            <a:off x="4250000" y="463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84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6390000" y="1040000"/>
            <a:ext cx="560000" cy="250000"/>
          </a:xfrm>
          <a:prstGeom prst="rect">
            <a:avLst/>
          </a:prstGeom>
          <a:noFill/>
        </p:spPr>
        <p:txBody>
          <a:bodyPr wrap="square" anchor="b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3820000" y="2580500"/>
            <a:ext cx="479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4230000" y="2477500"/>
            <a:ext cx="400000" cy="23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>
            <a:off x="4700000" y="4389000"/>
            <a:ext cx="680000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9" name="TextBox 118"/>
          <p:cNvSpPr txBox="1"/>
          <p:nvPr/>
        </p:nvSpPr>
        <p:spPr>
          <a:xfrm>
            <a:off x="4790000" y="443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120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8070000" y="1040000"/>
            <a:ext cx="560000" cy="250000"/>
          </a:xfrm>
          <a:prstGeom prst="rect">
            <a:avLst/>
          </a:prstGeom>
          <a:noFill/>
        </p:spPr>
        <p:txBody>
          <a:bodyPr wrap="square" anchor="b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5</a:t>
            </a:r>
          </a:p>
        </p:txBody>
      </p:sp>
      <p:sp>
        <p:nvSpPr>
          <p:cNvPr id="121" name="Rectangle 120"/>
          <p:cNvSpPr/>
          <p:nvPr/>
        </p:nvSpPr>
        <p:spPr>
          <a:xfrm>
            <a:off x="3820000" y="3285500"/>
            <a:ext cx="479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6470000" y="3182500"/>
            <a:ext cx="400000" cy="23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3" name="Rectangle 122"/>
          <p:cNvSpPr/>
          <p:nvPr/>
        </p:nvSpPr>
        <p:spPr>
          <a:xfrm>
            <a:off x="5380000" y="4389000"/>
            <a:ext cx="680000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TextBox 123"/>
          <p:cNvSpPr txBox="1"/>
          <p:nvPr/>
        </p:nvSpPr>
        <p:spPr>
          <a:xfrm>
            <a:off x="5470000" y="443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131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6950000" y="1040000"/>
            <a:ext cx="560000" cy="250000"/>
          </a:xfrm>
          <a:prstGeom prst="rect">
            <a:avLst/>
          </a:prstGeom>
          <a:noFill/>
        </p:spPr>
        <p:txBody>
          <a:bodyPr wrap="square" anchor="b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6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3820000" y="2815500"/>
            <a:ext cx="479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8150000" y="2712500"/>
            <a:ext cx="400000" cy="23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8" name="Rectangle 127"/>
          <p:cNvSpPr/>
          <p:nvPr/>
        </p:nvSpPr>
        <p:spPr>
          <a:xfrm>
            <a:off x="6060000" y="4389000"/>
            <a:ext cx="680000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9" name="TextBox 128"/>
          <p:cNvSpPr txBox="1"/>
          <p:nvPr/>
        </p:nvSpPr>
        <p:spPr>
          <a:xfrm>
            <a:off x="6150000" y="443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70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7510000" y="1040000"/>
            <a:ext cx="560000" cy="250000"/>
          </a:xfrm>
          <a:prstGeom prst="rect">
            <a:avLst/>
          </a:prstGeom>
          <a:noFill/>
        </p:spPr>
        <p:txBody>
          <a:bodyPr wrap="square" anchor="b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7</a:t>
            </a:r>
          </a:p>
        </p:txBody>
      </p:sp>
      <p:sp>
        <p:nvSpPr>
          <p:cNvPr id="131" name="Rectangle 130"/>
          <p:cNvSpPr/>
          <p:nvPr/>
        </p:nvSpPr>
        <p:spPr>
          <a:xfrm>
            <a:off x="3820000" y="3050500"/>
            <a:ext cx="479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7030000" y="2947500"/>
            <a:ext cx="400000" cy="23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Rectangle 132"/>
          <p:cNvSpPr/>
          <p:nvPr/>
        </p:nvSpPr>
        <p:spPr>
          <a:xfrm>
            <a:off x="6740000" y="4389000"/>
            <a:ext cx="680000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4" name="TextBox 133"/>
          <p:cNvSpPr txBox="1"/>
          <p:nvPr/>
        </p:nvSpPr>
        <p:spPr>
          <a:xfrm>
            <a:off x="6830000" y="443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144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5830000" y="1040000"/>
            <a:ext cx="560000" cy="250000"/>
          </a:xfrm>
          <a:prstGeom prst="rect">
            <a:avLst/>
          </a:prstGeom>
          <a:noFill/>
        </p:spPr>
        <p:txBody>
          <a:bodyPr wrap="square" anchor="b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8</a:t>
            </a:r>
          </a:p>
        </p:txBody>
      </p:sp>
      <p:sp>
        <p:nvSpPr>
          <p:cNvPr id="136" name="Rectangle 135"/>
          <p:cNvSpPr/>
          <p:nvPr/>
        </p:nvSpPr>
        <p:spPr>
          <a:xfrm>
            <a:off x="3820000" y="2345500"/>
            <a:ext cx="479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7590000" y="2242500"/>
            <a:ext cx="400000" cy="23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8" name="Rectangle 137"/>
          <p:cNvSpPr/>
          <p:nvPr/>
        </p:nvSpPr>
        <p:spPr>
          <a:xfrm>
            <a:off x="7420000" y="4389000"/>
            <a:ext cx="680000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9" name="TextBox 138"/>
          <p:cNvSpPr txBox="1"/>
          <p:nvPr/>
        </p:nvSpPr>
        <p:spPr>
          <a:xfrm>
            <a:off x="7510000" y="443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155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3800000" y="36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 Order of arc selection: AB, AC, AE, EH, HF, FG, GD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3800000" y="50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Weight of MST = 47 + 84 + 120 + 131 + 70 + 144 + 155 = 751 miles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3800000" y="54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b  Initial upper bound = 2 × 751 = 1502 miles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4" grpId="0" animBg="1"/>
      <p:bldP spid="91" grpId="0" animBg="1"/>
      <p:bldP spid="92" grpId="0" animBg="1"/>
      <p:bldP spid="105" grpId="0" animBg="1"/>
      <p:bldP spid="106" grpId="0" animBg="1"/>
      <p:bldP spid="87" grpId="0" animBg="1"/>
      <p:bldP spid="88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89" grpId="0" animBg="1"/>
      <p:bldP spid="90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93" grpId="0" animBg="1"/>
      <p:bldP spid="94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95" grpId="0" animBg="1"/>
      <p:bldP spid="96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97" grpId="0" animBg="1"/>
      <p:bldP spid="98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99" grpId="0" animBg="1"/>
      <p:bldP spid="100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01" grpId="0" animBg="1"/>
      <p:bldP spid="102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Using a Minimum Spanning Tree Method to Find an Upper Bound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Look at the tree for arcs that bypass long repeated sections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For each shortcut: saving = (sum of the arcs no longer repeated) − (the shortcut arc)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Problem-solving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Check your answer: initial upper bound − savings = improved upper bound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  Use shortcuts to reduce the upper bound of 1502 miles to a value below 1300 miles.</a:t>
            </a:r>
          </a:p>
        </p:txBody>
      </p:sp>
      <p:sp>
        <p:nvSpPr>
          <p:cNvPr id="6" name="Oval 5"/>
          <p:cNvSpPr/>
          <p:nvPr/>
        </p:nvSpPr>
        <p:spPr>
          <a:xfrm>
            <a:off x="4055000" y="189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750000" y="182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8" name="Oval 7"/>
          <p:cNvSpPr/>
          <p:nvPr/>
        </p:nvSpPr>
        <p:spPr>
          <a:xfrm>
            <a:off x="4055000" y="261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50000" y="254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0" name="Oval 9"/>
          <p:cNvSpPr/>
          <p:nvPr/>
        </p:nvSpPr>
        <p:spPr>
          <a:xfrm>
            <a:off x="4655000" y="225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50000" y="197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2" name="Oval 11"/>
          <p:cNvSpPr/>
          <p:nvPr/>
        </p:nvSpPr>
        <p:spPr>
          <a:xfrm>
            <a:off x="5355000" y="225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50000" y="197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4" name="Oval 13"/>
          <p:cNvSpPr/>
          <p:nvPr/>
        </p:nvSpPr>
        <p:spPr>
          <a:xfrm>
            <a:off x="6055000" y="225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950000" y="197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H</a:t>
            </a:r>
          </a:p>
        </p:txBody>
      </p:sp>
      <p:sp>
        <p:nvSpPr>
          <p:cNvPr id="16" name="Oval 15"/>
          <p:cNvSpPr/>
          <p:nvPr/>
        </p:nvSpPr>
        <p:spPr>
          <a:xfrm>
            <a:off x="6755000" y="225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650000" y="197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18" name="Oval 17"/>
          <p:cNvSpPr/>
          <p:nvPr/>
        </p:nvSpPr>
        <p:spPr>
          <a:xfrm>
            <a:off x="7455000" y="225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50000" y="197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20" name="Oval 19"/>
          <p:cNvSpPr/>
          <p:nvPr/>
        </p:nvSpPr>
        <p:spPr>
          <a:xfrm>
            <a:off x="8155000" y="225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050000" y="197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22" name="Rectangle 21"/>
          <p:cNvSpPr/>
          <p:nvPr/>
        </p:nvSpPr>
        <p:spPr>
          <a:xfrm rot="12657825">
            <a:off x="4050142" y="2109000"/>
            <a:ext cx="699714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250000" y="183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47</a:t>
            </a:r>
          </a:p>
        </p:txBody>
      </p:sp>
      <p:sp>
        <p:nvSpPr>
          <p:cNvPr id="24" name="Rectangle 23"/>
          <p:cNvSpPr/>
          <p:nvPr/>
        </p:nvSpPr>
        <p:spPr>
          <a:xfrm rot="8942175">
            <a:off x="4050142" y="2469000"/>
            <a:ext cx="699714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250000" y="253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84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700000" y="2289000"/>
            <a:ext cx="700000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800000" y="233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120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00000" y="2289000"/>
            <a:ext cx="700000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500000" y="233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131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100000" y="2289000"/>
            <a:ext cx="700000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200000" y="233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70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800000" y="2289000"/>
            <a:ext cx="700000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900000" y="233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144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500000" y="2289000"/>
            <a:ext cx="700000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600000" y="233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155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689000" y="2300000"/>
            <a:ext cx="22000" cy="600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689000" y="2889000"/>
            <a:ext cx="3522000" cy="2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8189000" y="2300000"/>
            <a:ext cx="22000" cy="600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150000" y="2920000"/>
            <a:ext cx="6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382</a:t>
            </a:r>
          </a:p>
        </p:txBody>
      </p:sp>
      <p:sp>
        <p:nvSpPr>
          <p:cNvPr id="40" name="Rectangle 39"/>
          <p:cNvSpPr/>
          <p:nvPr/>
        </p:nvSpPr>
        <p:spPr>
          <a:xfrm rot="5400000">
            <a:off x="3740000" y="2289000"/>
            <a:ext cx="720000" cy="2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3630000" y="218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121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800000" y="33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Looking at the tree, likely shortcuts are AD and BC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800000" y="36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AD saves 120 + 131 + 70 + 144 + 155 − 382 = 238 miles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800000" y="40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BC saves 47 + 84 − 121 = 10 miles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800000" y="44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Tour: A B C A E H F G D A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800000" y="475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Tour length = 47 + 121 + 84 + 120 + 131 + 70 + 144 + 155 + 382 = 1254 miles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800000" y="54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Check: 1502 − 238 − 10 = 1254, which is below 1300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36" grpId="0" animBg="1"/>
      <p:bldP spid="37" grpId="0" animBg="1"/>
      <p:bldP spid="38" grpId="0" animBg="1"/>
      <p:bldP spid="39" grpId="0" animBg="1"/>
      <p:bldP spid="43" grpId="0" animBg="1"/>
      <p:bldP spid="40" grpId="0" animBg="1"/>
      <p:bldP spid="41" grpId="0" animBg="1"/>
      <p:bldP spid="44" grpId="0" animBg="1"/>
      <p:bldP spid="45" grpId="0" animBg="1"/>
      <p:bldP spid="46" grpId="0" animBg="1"/>
      <p:bldP spid="47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Using a Minimum Spanning Tree Method to Find an Upper Bound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3300000" cy="3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There are many other shortcuts that could be tried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Aim to make the upper bound as low as possible to reduce the interval in which the optimal solution is contained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Selecting shortcuts: try these other shortcuts for the previous example.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7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BD: 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saves 265 miles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00000" y="2030000"/>
            <a:ext cx="48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Tour A B D G F H E A C A, length 1237 miles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7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CB + AF + FD: 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saves 238 miles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00000" y="3030000"/>
            <a:ext cx="48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Tour A B C A E H F G D F A, length 1264 miles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37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CD: 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saves 248 miles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00000" y="4030000"/>
            <a:ext cx="48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Tour A B A E H F G D C A, length 1254 miles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48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Of these, the best upper bound is 1237 miles, since it is the smallest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