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The Travelling Salesman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The Classical and Practical Travelling Salesman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know the terminology of the travelling salesman problem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walk in a network is a finite sequence of edges such that the end vertex of one edge is the start vertex of the next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walk which visits every vertex, returning to its starting vertex, is called a tour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tour visits every vertex exactly once, it is a Hamiltonian cycle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travelling salesman problem involves finding a tour of minimum total weight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There is no efficient algorithm for solving the problem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 we use a heuristic algorithm: one that finds a good solution, which is not necessarily the optimal 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100000" y="2750000"/>
            <a:ext cx="4500000" cy="2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700000" y="2600000"/>
            <a:ext cx="22000" cy="32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00000" y="2950000"/>
            <a:ext cx="12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Lower bound</a:t>
            </a:r>
          </a:p>
        </p:txBody>
      </p:sp>
      <p:sp>
        <p:nvSpPr>
          <p:cNvPr id="9" name="Rectangle 8"/>
          <p:cNvSpPr/>
          <p:nvPr/>
        </p:nvSpPr>
        <p:spPr>
          <a:xfrm>
            <a:off x="7900000" y="2600000"/>
            <a:ext cx="22000" cy="32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00000" y="2950000"/>
            <a:ext cx="12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Upper bound</a:t>
            </a:r>
          </a:p>
        </p:txBody>
      </p:sp>
      <p:sp>
        <p:nvSpPr>
          <p:cNvPr id="11" name="Oval 10"/>
          <p:cNvSpPr/>
          <p:nvPr/>
        </p:nvSpPr>
        <p:spPr>
          <a:xfrm>
            <a:off x="6350000" y="2690000"/>
            <a:ext cx="140000" cy="14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00000" y="2270000"/>
            <a:ext cx="14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Optimal solution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25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Find upper bounds and select the smallest, and lower bounds and select the largest, to ‘trap’ the optimal solution in as narrow an interval as possible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150000"/>
            <a:ext cx="5100000" cy="1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There are two variations of the problem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Classical problem: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each vertex must be visited exactly once before returning to the start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Practical problem: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each vertex must be visited at least once before returning to the start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you convert the network into a complete network of least distances, the two problems are equivalent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The Classical and Practical Travelling Salesman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triangle inequality states: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longest side of any triangle ≤ sum of the two shorter sides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it does not hold in a triangle, replace the longest arc by the sum of the two shorter ones, creating a network of shortest distances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distance matrix for a complete network of least distances is called a table of least distances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shows the shortest path between any two points in the network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usually complete one by inspection: the shortest route may not be the direct one, so check carefully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22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Create a table of least distances for the network opposite.</a:t>
            </a:r>
          </a:p>
        </p:txBody>
      </p:sp>
      <p:pic>
        <p:nvPicPr>
          <p:cNvPr id="6" name="Picture 5" descr="ex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000" y="1000000"/>
            <a:ext cx="2400000" cy="163248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00000" y="2900000"/>
            <a:ext cx="3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150000" y="290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0000" y="290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90000" y="290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10000" y="290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30000" y="290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00000" y="3170000"/>
            <a:ext cx="3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50000" y="317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0000" y="317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4990000" y="317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5410000" y="317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830000" y="317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3800000" y="3440000"/>
            <a:ext cx="3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50000" y="344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4570000" y="344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90000" y="344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410000" y="344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830000" y="344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3800000" y="3710000"/>
            <a:ext cx="3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50000" y="371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4570000" y="371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4990000" y="371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10000" y="371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5830000" y="371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1" name="Rectangle 30"/>
          <p:cNvSpPr/>
          <p:nvPr/>
        </p:nvSpPr>
        <p:spPr>
          <a:xfrm>
            <a:off x="3800000" y="3980000"/>
            <a:ext cx="3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150000" y="398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4570000" y="398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4" name="Rectangle 33"/>
          <p:cNvSpPr/>
          <p:nvPr/>
        </p:nvSpPr>
        <p:spPr>
          <a:xfrm>
            <a:off x="4990000" y="398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5410000" y="398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30000" y="398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3800000" y="4250000"/>
            <a:ext cx="3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50000" y="425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9" name="Rectangle 38"/>
          <p:cNvSpPr/>
          <p:nvPr/>
        </p:nvSpPr>
        <p:spPr>
          <a:xfrm>
            <a:off x="4570000" y="425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0" name="Rectangle 39"/>
          <p:cNvSpPr/>
          <p:nvPr/>
        </p:nvSpPr>
        <p:spPr>
          <a:xfrm>
            <a:off x="4990000" y="425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5410000" y="425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5830000" y="4250000"/>
            <a:ext cx="42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0000" y="317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90000" y="317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10000" y="317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830000" y="317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00000" y="2900000"/>
            <a:ext cx="2500000" cy="3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AB, AC direct. AD: ABD = 19. AE: ACE = 31 (ABDE = 33)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150000" y="344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50000" y="371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50000" y="398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50000" y="425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00000" y="3240000"/>
            <a:ext cx="2500000" cy="3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Table is symmetrical: copy row A into column 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990000" y="344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10000" y="344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830000" y="344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00000" y="3580000"/>
            <a:ext cx="2500000" cy="3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BC: BAC = 24 (direct 27). BD = 8. BE: BDE = 22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570000" y="371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70000" y="398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570000" y="425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400000" y="3920000"/>
            <a:ext cx="2500000" cy="3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Copy row B into column B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10000" y="371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830000" y="371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00000" y="4260000"/>
            <a:ext cx="2500000" cy="3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CD: CED = 32 and CABD = 32. CE = 18 direct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990000" y="398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32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990000" y="425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400000" y="4600000"/>
            <a:ext cx="2500000" cy="3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Copy row C into column C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830000" y="398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14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410000" y="4250000"/>
            <a:ext cx="42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400000" y="4940000"/>
            <a:ext cx="2500000" cy="3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DE = 14 direct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The Classical and Practical Travelling Salesman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1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will only need to find tables of least distances for undirected networks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 the finished table will be symmetrical about its leading diagonal, e.g. the least distance from A to S is the same as from S to A</a:t>
            </a:r>
          </a:p>
        </p:txBody>
      </p:sp>
      <p:pic>
        <p:nvPicPr>
          <p:cNvPr id="5" name="Picture 4" descr="ex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750000"/>
            <a:ext cx="3000000" cy="22888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network shows the distances, in km, between the central sorting office at S and six post offices A, B, C, D, E and F. Complete the table of least distances, stating your shortest route for each of the entries.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100000" y="1750000"/>
            <a:ext cx="3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450000" y="1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0000" y="1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10000" y="1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90000" y="1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70000" y="1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0000" y="1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30000" y="1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00000" y="2000000"/>
            <a:ext cx="3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50000" y="2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30000" y="2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410000" y="2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890000" y="2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70000" y="2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850000" y="2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7330000" y="2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00000" y="2250000"/>
            <a:ext cx="3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50000" y="2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4930000" y="2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10000" y="2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90000" y="2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6370000" y="2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50000" y="2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30000" y="2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00000" y="2500000"/>
            <a:ext cx="3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50000" y="2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4930000" y="2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10000" y="2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890000" y="2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70000" y="2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50000" y="2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8" name="Rectangle 37"/>
          <p:cNvSpPr/>
          <p:nvPr/>
        </p:nvSpPr>
        <p:spPr>
          <a:xfrm>
            <a:off x="7330000" y="2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9" name="Rectangle 38"/>
          <p:cNvSpPr/>
          <p:nvPr/>
        </p:nvSpPr>
        <p:spPr>
          <a:xfrm>
            <a:off x="4100000" y="2750000"/>
            <a:ext cx="3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450000" y="2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930000" y="2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5410000" y="2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890000" y="2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370000" y="2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850000" y="2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330000" y="27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00000" y="3000000"/>
            <a:ext cx="3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450000" y="3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9" name="Rectangle 48"/>
          <p:cNvSpPr/>
          <p:nvPr/>
        </p:nvSpPr>
        <p:spPr>
          <a:xfrm>
            <a:off x="4930000" y="3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410000" y="3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890000" y="3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370000" y="3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850000" y="3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330000" y="30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4100000" y="3250000"/>
            <a:ext cx="3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450000" y="3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4930000" y="3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410000" y="3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5890000" y="3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70000" y="3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850000" y="3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330000" y="325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100000" y="3500000"/>
            <a:ext cx="3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450000" y="3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930000" y="3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410000" y="3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5890000" y="3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70000" y="3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9" name="Rectangle 68"/>
          <p:cNvSpPr/>
          <p:nvPr/>
        </p:nvSpPr>
        <p:spPr>
          <a:xfrm>
            <a:off x="6850000" y="3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330000" y="3500000"/>
            <a:ext cx="4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100000" y="3900000"/>
            <a:ext cx="2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SA: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SFA, length 8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930000" y="20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50000" y="225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100000" y="4180000"/>
            <a:ext cx="2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SB: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SCB, length 7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410000" y="20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450000" y="25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100000" y="4460000"/>
            <a:ext cx="2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SD: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SCD, length 14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370000" y="20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450000" y="30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14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100000" y="4740000"/>
            <a:ext cx="2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SE: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SFE, length 19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850000" y="20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450000" y="325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600000" y="3900000"/>
            <a:ext cx="2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AC: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ABC, length 7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890000" y="225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930000" y="275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600000" y="4180000"/>
            <a:ext cx="2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BE: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BAFE, length 19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850000" y="25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410000" y="325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600000" y="4460000"/>
            <a:ext cx="2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BF: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BAF, length 5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330000" y="25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410000" y="35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600000" y="4740000"/>
            <a:ext cx="2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DF: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DCSF, length 19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330000" y="30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370000" y="3500000"/>
            <a:ext cx="48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800000" y="515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every entry is filled and the table is symmetrical about the leading diagonal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