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Route Inspection</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1 Chapter 4</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4C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Networks with More Than Four Odd Nodes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4C</a:t>
            </a:r>
          </a:p>
        </p:txBody>
      </p:sp>
      <p:sp>
        <p:nvSpPr>
          <p:cNvPr id="4" name="TextBox 3"/>
          <p:cNvSpPr txBox="1"/>
          <p:nvPr/>
        </p:nvSpPr>
        <p:spPr>
          <a:xfrm>
            <a:off x="300000" y="1050000"/>
            <a:ext cx="3300000" cy="1500000"/>
          </a:xfrm>
          <a:prstGeom prst="rect">
            <a:avLst/>
          </a:prstGeom>
          <a:noFill/>
        </p:spPr>
        <p:txBody>
          <a:bodyPr wrap="square" anchor="t" lIns="45720" rIns="45720">
            <a:spAutoFit/>
          </a:bodyPr>
          <a:lstStyle/>
          <a:p>
            <a:pPr algn="ctr"/>
            <a:r>
              <a:rPr sz="1200" b="1" i="0">
                <a:solidFill>
                  <a:srgbClr val="000000"/>
                </a:solidFill>
                <a:latin typeface="Calibri"/>
              </a:rPr>
              <a:t>If the network has more than four odd nodes, additional information will be given that restricts the number of pairings you need to consider</a:t>
            </a:r>
          </a:p>
          <a:p>
            <a:pPr algn="ctr"/>
            <a:r>
              <a:rPr sz="1200" b="0" i="0">
                <a:solidFill>
                  <a:srgbClr val="000000"/>
                </a:solidFill>
                <a:latin typeface="Calibri"/>
              </a:rPr>
              <a:t/>
            </a:r>
          </a:p>
          <a:p>
            <a:pPr algn="ctr"/>
            <a:r>
              <a:rPr sz="1200" b="0" i="0">
                <a:solidFill>
                  <a:srgbClr val="000000"/>
                </a:solidFill>
                <a:latin typeface="Calibri"/>
              </a:rPr>
              <a:t>If the route must start at X and finish at Y (both odd), then X and Y stay odd: pair up the other odd nodes</a:t>
            </a:r>
          </a:p>
        </p:txBody>
      </p:sp>
      <p:sp>
        <p:nvSpPr>
          <p:cNvPr id="5" name="TextBox 4"/>
          <p:cNvSpPr txBox="1"/>
          <p:nvPr/>
        </p:nvSpPr>
        <p:spPr>
          <a:xfrm>
            <a:off x="300000" y="2750000"/>
            <a:ext cx="3300000" cy="300000"/>
          </a:xfrm>
          <a:prstGeom prst="rect">
            <a:avLst/>
          </a:prstGeom>
          <a:noFill/>
        </p:spPr>
        <p:txBody>
          <a:bodyPr wrap="square" anchor="t" lIns="45720" rIns="45720">
            <a:spAutoFit/>
          </a:bodyPr>
          <a:lstStyle/>
          <a:p>
            <a:pPr algn="ctr"/>
            <a:r>
              <a:rPr sz="1200" b="1" i="0">
                <a:solidFill>
                  <a:srgbClr val="000000"/>
                </a:solidFill>
                <a:latin typeface="Calibri"/>
              </a:rPr>
              <a:t>Number of possible pairings</a:t>
            </a:r>
          </a:p>
        </p:txBody>
      </p:sp>
      <p:sp>
        <p:nvSpPr>
          <p:cNvPr id="6" name="Rectangle 5"/>
          <p:cNvSpPr/>
          <p:nvPr/>
        </p:nvSpPr>
        <p:spPr>
          <a:xfrm>
            <a:off x="800000" y="30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Odd nodes</a:t>
            </a:r>
          </a:p>
        </p:txBody>
      </p:sp>
      <p:sp>
        <p:nvSpPr>
          <p:cNvPr id="7" name="Rectangle 6"/>
          <p:cNvSpPr/>
          <p:nvPr/>
        </p:nvSpPr>
        <p:spPr>
          <a:xfrm>
            <a:off x="2000000" y="30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Pairings</a:t>
            </a:r>
          </a:p>
        </p:txBody>
      </p:sp>
      <p:sp>
        <p:nvSpPr>
          <p:cNvPr id="8" name="Rectangle 7"/>
          <p:cNvSpPr/>
          <p:nvPr/>
        </p:nvSpPr>
        <p:spPr>
          <a:xfrm>
            <a:off x="800000" y="33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a:t>
            </a:r>
          </a:p>
        </p:txBody>
      </p:sp>
      <p:sp>
        <p:nvSpPr>
          <p:cNvPr id="9" name="Rectangle 8"/>
          <p:cNvSpPr/>
          <p:nvPr/>
        </p:nvSpPr>
        <p:spPr>
          <a:xfrm>
            <a:off x="2000000" y="33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0" name="Rectangle 9"/>
          <p:cNvSpPr/>
          <p:nvPr/>
        </p:nvSpPr>
        <p:spPr>
          <a:xfrm>
            <a:off x="800000" y="35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a:t>
            </a:r>
          </a:p>
        </p:txBody>
      </p:sp>
      <p:sp>
        <p:nvSpPr>
          <p:cNvPr id="11" name="Rectangle 10"/>
          <p:cNvSpPr/>
          <p:nvPr/>
        </p:nvSpPr>
        <p:spPr>
          <a:xfrm>
            <a:off x="2000000" y="35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2" name="Rectangle 11"/>
          <p:cNvSpPr/>
          <p:nvPr/>
        </p:nvSpPr>
        <p:spPr>
          <a:xfrm>
            <a:off x="800000" y="38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6</a:t>
            </a:r>
          </a:p>
        </p:txBody>
      </p:sp>
      <p:sp>
        <p:nvSpPr>
          <p:cNvPr id="13" name="Rectangle 12"/>
          <p:cNvSpPr/>
          <p:nvPr/>
        </p:nvSpPr>
        <p:spPr>
          <a:xfrm>
            <a:off x="2000000" y="38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4" name="Rectangle 13"/>
          <p:cNvSpPr/>
          <p:nvPr/>
        </p:nvSpPr>
        <p:spPr>
          <a:xfrm>
            <a:off x="800000" y="40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8</a:t>
            </a:r>
          </a:p>
        </p:txBody>
      </p:sp>
      <p:sp>
        <p:nvSpPr>
          <p:cNvPr id="15" name="Rectangle 14"/>
          <p:cNvSpPr/>
          <p:nvPr/>
        </p:nvSpPr>
        <p:spPr>
          <a:xfrm>
            <a:off x="2000000" y="405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6" name="Rectangle 15"/>
          <p:cNvSpPr/>
          <p:nvPr/>
        </p:nvSpPr>
        <p:spPr>
          <a:xfrm>
            <a:off x="800000" y="43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10</a:t>
            </a:r>
          </a:p>
        </p:txBody>
      </p:sp>
      <p:sp>
        <p:nvSpPr>
          <p:cNvPr id="17" name="Rectangle 16"/>
          <p:cNvSpPr/>
          <p:nvPr/>
        </p:nvSpPr>
        <p:spPr>
          <a:xfrm>
            <a:off x="2000000" y="4300000"/>
            <a:ext cx="12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
            </a:r>
          </a:p>
        </p:txBody>
      </p:sp>
      <p:sp>
        <p:nvSpPr>
          <p:cNvPr id="18" name="TextBox 17"/>
          <p:cNvSpPr txBox="1"/>
          <p:nvPr/>
        </p:nvSpPr>
        <p:spPr>
          <a:xfrm>
            <a:off x="2000000" y="3300000"/>
            <a:ext cx="1200000" cy="250000"/>
          </a:xfrm>
          <a:prstGeom prst="rect">
            <a:avLst/>
          </a:prstGeom>
          <a:noFill/>
        </p:spPr>
        <p:txBody>
          <a:bodyPr wrap="square" anchor="ctr" lIns="45720" rIns="45720">
            <a:spAutoFit/>
          </a:bodyPr>
          <a:lstStyle/>
          <a:p>
            <a:pPr algn="ctr"/>
            <a:r>
              <a:rPr sz="1100" b="0" i="0">
                <a:solidFill>
                  <a:srgbClr val="FF0000"/>
                </a:solidFill>
                <a:latin typeface="Calibri"/>
              </a:rPr>
              <a:t>1</a:t>
            </a:r>
          </a:p>
        </p:txBody>
      </p:sp>
      <p:sp>
        <p:nvSpPr>
          <p:cNvPr id="19" name="TextBox 18"/>
          <p:cNvSpPr txBox="1"/>
          <p:nvPr/>
        </p:nvSpPr>
        <p:spPr>
          <a:xfrm>
            <a:off x="2000000" y="3550000"/>
            <a:ext cx="1200000" cy="250000"/>
          </a:xfrm>
          <a:prstGeom prst="rect">
            <a:avLst/>
          </a:prstGeom>
          <a:noFill/>
        </p:spPr>
        <p:txBody>
          <a:bodyPr wrap="square" anchor="ctr" lIns="45720" rIns="45720">
            <a:spAutoFit/>
          </a:bodyPr>
          <a:lstStyle/>
          <a:p>
            <a:pPr algn="ctr"/>
            <a:r>
              <a:rPr sz="1100" b="0" i="0">
                <a:solidFill>
                  <a:srgbClr val="FF0000"/>
                </a:solidFill>
                <a:latin typeface="Calibri"/>
              </a:rPr>
              <a:t>3</a:t>
            </a:r>
          </a:p>
        </p:txBody>
      </p:sp>
      <p:sp>
        <p:nvSpPr>
          <p:cNvPr id="20" name="TextBox 19"/>
          <p:cNvSpPr txBox="1"/>
          <p:nvPr/>
        </p:nvSpPr>
        <p:spPr>
          <a:xfrm>
            <a:off x="2000000" y="3800000"/>
            <a:ext cx="1200000" cy="250000"/>
          </a:xfrm>
          <a:prstGeom prst="rect">
            <a:avLst/>
          </a:prstGeom>
          <a:noFill/>
        </p:spPr>
        <p:txBody>
          <a:bodyPr wrap="square" anchor="ctr" lIns="45720" rIns="45720">
            <a:spAutoFit/>
          </a:bodyPr>
          <a:lstStyle/>
          <a:p>
            <a:pPr algn="ctr"/>
            <a:r>
              <a:rPr sz="1100" b="0" i="0">
                <a:solidFill>
                  <a:srgbClr val="FF0000"/>
                </a:solidFill>
                <a:latin typeface="Calibri"/>
              </a:rPr>
              <a:t>3 × 5 = 15</a:t>
            </a:r>
          </a:p>
        </p:txBody>
      </p:sp>
      <p:sp>
        <p:nvSpPr>
          <p:cNvPr id="21" name="TextBox 20"/>
          <p:cNvSpPr txBox="1"/>
          <p:nvPr/>
        </p:nvSpPr>
        <p:spPr>
          <a:xfrm>
            <a:off x="2000000" y="4050000"/>
            <a:ext cx="1200000" cy="250000"/>
          </a:xfrm>
          <a:prstGeom prst="rect">
            <a:avLst/>
          </a:prstGeom>
          <a:noFill/>
        </p:spPr>
        <p:txBody>
          <a:bodyPr wrap="square" anchor="ctr" lIns="45720" rIns="45720">
            <a:spAutoFit/>
          </a:bodyPr>
          <a:lstStyle/>
          <a:p>
            <a:pPr algn="ctr"/>
            <a:r>
              <a:rPr sz="1100" b="0" i="0">
                <a:solidFill>
                  <a:srgbClr val="FF0000"/>
                </a:solidFill>
                <a:latin typeface="Calibri"/>
              </a:rPr>
              <a:t>7 × 15 = 105</a:t>
            </a:r>
          </a:p>
        </p:txBody>
      </p:sp>
      <p:sp>
        <p:nvSpPr>
          <p:cNvPr id="22" name="TextBox 21"/>
          <p:cNvSpPr txBox="1"/>
          <p:nvPr/>
        </p:nvSpPr>
        <p:spPr>
          <a:xfrm>
            <a:off x="2000000" y="4300000"/>
            <a:ext cx="1200000" cy="250000"/>
          </a:xfrm>
          <a:prstGeom prst="rect">
            <a:avLst/>
          </a:prstGeom>
          <a:noFill/>
        </p:spPr>
        <p:txBody>
          <a:bodyPr wrap="square" anchor="ctr" lIns="45720" rIns="45720">
            <a:spAutoFit/>
          </a:bodyPr>
          <a:lstStyle/>
          <a:p>
            <a:pPr algn="ctr"/>
            <a:r>
              <a:rPr sz="1100" b="0" i="0">
                <a:solidFill>
                  <a:srgbClr val="FF0000"/>
                </a:solidFill>
                <a:latin typeface="Calibri"/>
              </a:rPr>
              <a:t>9 × 105 = 945</a:t>
            </a:r>
          </a:p>
        </p:txBody>
      </p:sp>
      <p:sp>
        <p:nvSpPr>
          <p:cNvPr id="23" name="TextBox 22"/>
          <p:cNvSpPr txBox="1"/>
          <p:nvPr/>
        </p:nvSpPr>
        <p:spPr>
          <a:xfrm>
            <a:off x="3800000" y="1050000"/>
            <a:ext cx="5100000" cy="1300000"/>
          </a:xfrm>
          <a:prstGeom prst="rect">
            <a:avLst/>
          </a:prstGeom>
          <a:noFill/>
        </p:spPr>
        <p:txBody>
          <a:bodyPr wrap="square" anchor="t" lIns="45720" rIns="45720">
            <a:spAutoFit/>
          </a:bodyPr>
          <a:lstStyle/>
          <a:p>
            <a:pPr algn="l"/>
            <a:r>
              <a:rPr sz="1100" b="0" i="0">
                <a:solidFill>
                  <a:srgbClr val="000000"/>
                </a:solidFill>
                <a:latin typeface="Calibri"/>
              </a:rPr>
              <a:t>A night watchman has to patrol a network of paths as shown in the diagram. The number shown on each arc represents the time taken, in minutes, to walk between the labelled points.  (Total weight of network is 154)</a:t>
            </a:r>
          </a:p>
          <a:p>
            <a:pPr algn="l"/>
            <a:r>
              <a:rPr sz="1100" b="0" i="0">
                <a:solidFill>
                  <a:srgbClr val="000000"/>
                </a:solidFill>
                <a:latin typeface="Calibri"/>
              </a:rPr>
              <a:t>a) Use the route inspection algorithm, starting at A and finishing at C, to find the minimum time taken to traverse each arc at least once.</a:t>
            </a:r>
          </a:p>
          <a:p>
            <a:pPr algn="l"/>
            <a:r>
              <a:rPr sz="1100" b="0" i="0">
                <a:solidFill>
                  <a:srgbClr val="000000"/>
                </a:solidFill>
                <a:latin typeface="Calibri"/>
              </a:rPr>
              <a:t>b) State a possible route.</a:t>
            </a:r>
          </a:p>
        </p:txBody>
      </p:sp>
      <p:pic>
        <p:nvPicPr>
          <p:cNvPr id="24" name="Picture 23" descr="ex7.png"/>
          <p:cNvPicPr>
            <a:picLocks noChangeAspect="1"/>
          </p:cNvPicPr>
          <p:nvPr/>
        </p:nvPicPr>
        <p:blipFill>
          <a:blip r:embed="rId2"/>
          <a:stretch>
            <a:fillRect/>
          </a:stretch>
        </p:blipFill>
        <p:spPr>
          <a:xfrm>
            <a:off x="7150000" y="2550000"/>
            <a:ext cx="1650000" cy="1839009"/>
          </a:xfrm>
          <a:prstGeom prst="rect">
            <a:avLst/>
          </a:prstGeom>
        </p:spPr>
      </p:pic>
      <p:sp>
        <p:nvSpPr>
          <p:cNvPr id="25" name="Oval 24"/>
          <p:cNvSpPr/>
          <p:nvPr/>
        </p:nvSpPr>
        <p:spPr>
          <a:xfrm>
            <a:off x="7238900" y="2664442"/>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8444473" y="2664442"/>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8444473" y="3645247"/>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7361501" y="3951749"/>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7846795" y="3491996"/>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7846795" y="3073111"/>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3800000" y="2550000"/>
            <a:ext cx="3300000" cy="300000"/>
          </a:xfrm>
          <a:prstGeom prst="rect">
            <a:avLst/>
          </a:prstGeom>
          <a:noFill/>
        </p:spPr>
        <p:txBody>
          <a:bodyPr wrap="square" anchor="t" lIns="45720" rIns="45720">
            <a:spAutoFit/>
          </a:bodyPr>
          <a:lstStyle/>
          <a:p>
            <a:pPr algn="l"/>
            <a:r>
              <a:rPr sz="1200" b="0" i="0">
                <a:solidFill>
                  <a:srgbClr val="000000"/>
                </a:solidFill>
                <a:latin typeface="Calibri"/>
              </a:rPr>
              <a:t>a) There are 6 odd nodes: A, B, C, E, F, G</a:t>
            </a:r>
          </a:p>
        </p:txBody>
      </p:sp>
      <p:sp>
        <p:nvSpPr>
          <p:cNvPr id="32" name="TextBox 31"/>
          <p:cNvSpPr txBox="1"/>
          <p:nvPr/>
        </p:nvSpPr>
        <p:spPr>
          <a:xfrm>
            <a:off x="3800000" y="2850000"/>
            <a:ext cx="3300000" cy="500000"/>
          </a:xfrm>
          <a:prstGeom prst="rect">
            <a:avLst/>
          </a:prstGeom>
          <a:noFill/>
        </p:spPr>
        <p:txBody>
          <a:bodyPr wrap="square" anchor="t" lIns="45720" rIns="45720">
            <a:spAutoFit/>
          </a:bodyPr>
          <a:lstStyle/>
          <a:p>
            <a:pPr algn="l"/>
            <a:r>
              <a:rPr sz="1100" b="0" i="0">
                <a:solidFill>
                  <a:srgbClr val="000000"/>
                </a:solidFill>
                <a:latin typeface="Calibri"/>
              </a:rPr>
              <a:t>The route starts at A and finishes at C, so these stay odd. Pair the remaining odd nodes B, E, F and G</a:t>
            </a:r>
          </a:p>
        </p:txBody>
      </p:sp>
      <p:sp>
        <p:nvSpPr>
          <p:cNvPr id="33" name="Rectangle 32"/>
          <p:cNvSpPr/>
          <p:nvPr/>
        </p:nvSpPr>
        <p:spPr>
          <a:xfrm>
            <a:off x="3850000" y="3400000"/>
            <a:ext cx="11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Pairing</a:t>
            </a:r>
          </a:p>
        </p:txBody>
      </p:sp>
      <p:sp>
        <p:nvSpPr>
          <p:cNvPr id="34" name="Rectangle 33"/>
          <p:cNvSpPr/>
          <p:nvPr/>
        </p:nvSpPr>
        <p:spPr>
          <a:xfrm>
            <a:off x="4950000" y="3400000"/>
            <a:ext cx="13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Paths</a:t>
            </a:r>
          </a:p>
        </p:txBody>
      </p:sp>
      <p:sp>
        <p:nvSpPr>
          <p:cNvPr id="35" name="Rectangle 34"/>
          <p:cNvSpPr/>
          <p:nvPr/>
        </p:nvSpPr>
        <p:spPr>
          <a:xfrm>
            <a:off x="6250000" y="3400000"/>
            <a:ext cx="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a:t>
            </a:r>
          </a:p>
        </p:txBody>
      </p:sp>
      <p:sp>
        <p:nvSpPr>
          <p:cNvPr id="36" name="Rectangle 35"/>
          <p:cNvSpPr/>
          <p:nvPr/>
        </p:nvSpPr>
        <p:spPr>
          <a:xfrm>
            <a:off x="3850000" y="3650000"/>
            <a:ext cx="11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BE + FG</a:t>
            </a:r>
          </a:p>
        </p:txBody>
      </p:sp>
      <p:sp>
        <p:nvSpPr>
          <p:cNvPr id="37" name="Rectangle 36"/>
          <p:cNvSpPr/>
          <p:nvPr/>
        </p:nvSpPr>
        <p:spPr>
          <a:xfrm>
            <a:off x="4950000" y="3650000"/>
            <a:ext cx="13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20 + 25</a:t>
            </a:r>
          </a:p>
        </p:txBody>
      </p:sp>
      <p:sp>
        <p:nvSpPr>
          <p:cNvPr id="38" name="Rectangle 37"/>
          <p:cNvSpPr/>
          <p:nvPr/>
        </p:nvSpPr>
        <p:spPr>
          <a:xfrm>
            <a:off x="6250000" y="3650000"/>
            <a:ext cx="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45</a:t>
            </a:r>
          </a:p>
        </p:txBody>
      </p:sp>
      <p:sp>
        <p:nvSpPr>
          <p:cNvPr id="39" name="Rectangle 38"/>
          <p:cNvSpPr/>
          <p:nvPr/>
        </p:nvSpPr>
        <p:spPr>
          <a:xfrm>
            <a:off x="3850000" y="3900000"/>
            <a:ext cx="11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BF + EG</a:t>
            </a:r>
          </a:p>
        </p:txBody>
      </p:sp>
      <p:sp>
        <p:nvSpPr>
          <p:cNvPr id="40" name="Rectangle 39"/>
          <p:cNvSpPr/>
          <p:nvPr/>
        </p:nvSpPr>
        <p:spPr>
          <a:xfrm>
            <a:off x="4950000" y="3900000"/>
            <a:ext cx="13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29 + 15</a:t>
            </a:r>
          </a:p>
        </p:txBody>
      </p:sp>
      <p:sp>
        <p:nvSpPr>
          <p:cNvPr id="41" name="Rectangle 40"/>
          <p:cNvSpPr/>
          <p:nvPr/>
        </p:nvSpPr>
        <p:spPr>
          <a:xfrm>
            <a:off x="6250000" y="3900000"/>
            <a:ext cx="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44</a:t>
            </a:r>
          </a:p>
        </p:txBody>
      </p:sp>
      <p:sp>
        <p:nvSpPr>
          <p:cNvPr id="42" name="Rectangle 41"/>
          <p:cNvSpPr/>
          <p:nvPr/>
        </p:nvSpPr>
        <p:spPr>
          <a:xfrm>
            <a:off x="3850000" y="4150000"/>
            <a:ext cx="11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BG + EF</a:t>
            </a:r>
          </a:p>
        </p:txBody>
      </p:sp>
      <p:sp>
        <p:nvSpPr>
          <p:cNvPr id="43" name="Rectangle 42"/>
          <p:cNvSpPr/>
          <p:nvPr/>
        </p:nvSpPr>
        <p:spPr>
          <a:xfrm>
            <a:off x="4950000" y="4150000"/>
            <a:ext cx="13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21 + 15</a:t>
            </a:r>
          </a:p>
        </p:txBody>
      </p:sp>
      <p:sp>
        <p:nvSpPr>
          <p:cNvPr id="44" name="Rectangle 43"/>
          <p:cNvSpPr/>
          <p:nvPr/>
        </p:nvSpPr>
        <p:spPr>
          <a:xfrm>
            <a:off x="6250000" y="4150000"/>
            <a:ext cx="7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36</a:t>
            </a:r>
          </a:p>
        </p:txBody>
      </p:sp>
      <p:sp>
        <p:nvSpPr>
          <p:cNvPr id="45" name="TextBox 44"/>
          <p:cNvSpPr txBox="1"/>
          <p:nvPr/>
        </p:nvSpPr>
        <p:spPr>
          <a:xfrm>
            <a:off x="3800000" y="4420000"/>
            <a:ext cx="3300000" cy="300000"/>
          </a:xfrm>
          <a:prstGeom prst="rect">
            <a:avLst/>
          </a:prstGeom>
          <a:noFill/>
        </p:spPr>
        <p:txBody>
          <a:bodyPr wrap="square" anchor="t" lIns="45720" rIns="45720">
            <a:spAutoFit/>
          </a:bodyPr>
          <a:lstStyle/>
          <a:p>
            <a:pPr algn="l"/>
            <a:r>
              <a:rPr sz="1000" b="0" i="1">
                <a:solidFill>
                  <a:srgbClr val="000000"/>
                </a:solidFill>
                <a:latin typeface="Calibri"/>
              </a:rPr>
              <a:t>BE = BAE,  BF = BCF,  EG = EAG</a:t>
            </a:r>
          </a:p>
        </p:txBody>
      </p:sp>
      <p:sp>
        <p:nvSpPr>
          <p:cNvPr id="46" name="Rectangle 45"/>
          <p:cNvSpPr/>
          <p:nvPr/>
        </p:nvSpPr>
        <p:spPr>
          <a:xfrm rot="8738233">
            <a:off x="7878616" y="2947777"/>
            <a:ext cx="724036"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rot="18992889">
            <a:off x="7364902" y="3800873"/>
            <a:ext cx="668492"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3800000" y="4720000"/>
            <a:ext cx="3300000" cy="260000"/>
          </a:xfrm>
          <a:prstGeom prst="rect">
            <a:avLst/>
          </a:prstGeom>
          <a:noFill/>
        </p:spPr>
        <p:txBody>
          <a:bodyPr wrap="square" anchor="t" lIns="45720" rIns="45720">
            <a:spAutoFit/>
          </a:bodyPr>
          <a:lstStyle/>
          <a:p>
            <a:pPr algn="l"/>
            <a:r>
              <a:rPr sz="1200" b="0" i="0">
                <a:solidFill>
                  <a:srgbClr val="FF0000"/>
                </a:solidFill>
                <a:latin typeface="Calibri"/>
              </a:rPr>
              <a:t>Least sum 36: repeat paths BG and EF</a:t>
            </a:r>
          </a:p>
        </p:txBody>
      </p:sp>
      <p:sp>
        <p:nvSpPr>
          <p:cNvPr id="49" name="TextBox 48"/>
          <p:cNvSpPr txBox="1"/>
          <p:nvPr/>
        </p:nvSpPr>
        <p:spPr>
          <a:xfrm>
            <a:off x="3800000" y="5020000"/>
            <a:ext cx="3300000" cy="260000"/>
          </a:xfrm>
          <a:prstGeom prst="rect">
            <a:avLst/>
          </a:prstGeom>
          <a:noFill/>
        </p:spPr>
        <p:txBody>
          <a:bodyPr wrap="square" anchor="t" lIns="45720" rIns="45720">
            <a:spAutoFit/>
          </a:bodyPr>
          <a:lstStyle/>
          <a:p>
            <a:pPr algn="l"/>
            <a:r>
              <a:rPr sz="1200" b="1" i="0">
                <a:solidFill>
                  <a:srgbClr val="FF0000"/>
                </a:solidFill>
                <a:latin typeface="Calibri"/>
              </a:rPr>
              <a:t>Minimum time = 154 + 36 = 190 minutes</a:t>
            </a:r>
          </a:p>
        </p:txBody>
      </p:sp>
      <p:sp>
        <p:nvSpPr>
          <p:cNvPr id="50" name="TextBox 49"/>
          <p:cNvSpPr txBox="1"/>
          <p:nvPr/>
        </p:nvSpPr>
        <p:spPr>
          <a:xfrm>
            <a:off x="3800000" y="5400000"/>
            <a:ext cx="5100000" cy="260000"/>
          </a:xfrm>
          <a:prstGeom prst="rect">
            <a:avLst/>
          </a:prstGeom>
          <a:noFill/>
        </p:spPr>
        <p:txBody>
          <a:bodyPr wrap="square" anchor="t" lIns="45720" rIns="45720">
            <a:spAutoFit/>
          </a:bodyPr>
          <a:lstStyle/>
          <a:p>
            <a:pPr algn="l"/>
            <a:r>
              <a:rPr sz="1200" b="0" i="0">
                <a:solidFill>
                  <a:srgbClr val="FF0000"/>
                </a:solidFill>
                <a:latin typeface="Calibri"/>
              </a:rPr>
              <a:t>b) A possible route is ABGAEFGBCFEDC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45" grpId="0" animBg="1"/>
      <p:bldP spid="39" grpId="0" animBg="1"/>
      <p:bldP spid="40" grpId="0" animBg="1"/>
      <p:bldP spid="41" grpId="0" animBg="1"/>
      <p:bldP spid="42" grpId="0" animBg="1"/>
      <p:bldP spid="43" grpId="0" animBg="1"/>
      <p:bldP spid="44" grpId="0" animBg="1"/>
      <p:bldP spid="46" grpId="0" animBg="1"/>
      <p:bldP spid="47" grpId="0" animBg="1"/>
      <p:bldP spid="48" grpId="0" animBg="1"/>
      <p:bldP spid="49" grpId="0" animBg="1"/>
      <p:bldP spid="50"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Networks with More Than Four Odd Nodes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4C</a:t>
            </a:r>
          </a:p>
        </p:txBody>
      </p:sp>
      <p:sp>
        <p:nvSpPr>
          <p:cNvPr id="4" name="TextBox 3"/>
          <p:cNvSpPr txBox="1"/>
          <p:nvPr/>
        </p:nvSpPr>
        <p:spPr>
          <a:xfrm>
            <a:off x="300000" y="1050000"/>
            <a:ext cx="3300000" cy="2400000"/>
          </a:xfrm>
          <a:prstGeom prst="rect">
            <a:avLst/>
          </a:prstGeom>
          <a:noFill/>
        </p:spPr>
        <p:txBody>
          <a:bodyPr wrap="square" anchor="t" lIns="45720" rIns="45720">
            <a:spAutoFit/>
          </a:bodyPr>
          <a:lstStyle/>
          <a:p>
            <a:pPr algn="ctr"/>
            <a:r>
              <a:rPr sz="1200" b="1" i="0">
                <a:solidFill>
                  <a:srgbClr val="000000"/>
                </a:solidFill>
                <a:latin typeface="Calibri"/>
              </a:rPr>
              <a:t>Problem-solving</a:t>
            </a:r>
          </a:p>
          <a:p>
            <a:pPr algn="ctr"/>
            <a:r>
              <a:rPr sz="1200" b="0" i="0">
                <a:solidFill>
                  <a:srgbClr val="000000"/>
                </a:solidFill>
                <a:latin typeface="Calibri"/>
              </a:rPr>
              <a:t/>
            </a:r>
          </a:p>
          <a:p>
            <a:pPr algn="ctr"/>
            <a:r>
              <a:rPr sz="1200" b="0" i="0">
                <a:solidFill>
                  <a:srgbClr val="000000"/>
                </a:solidFill>
                <a:latin typeface="Calibri"/>
              </a:rPr>
              <a:t>Draw the network with the new path. You don’t know its weight, so label it x</a:t>
            </a:r>
          </a:p>
          <a:p>
            <a:pPr algn="ctr"/>
            <a:r>
              <a:rPr sz="1200" b="0" i="0">
                <a:solidFill>
                  <a:srgbClr val="000000"/>
                </a:solidFill>
                <a:latin typeface="Calibri"/>
              </a:rPr>
              <a:t/>
            </a:r>
          </a:p>
          <a:p>
            <a:pPr algn="ctr"/>
            <a:r>
              <a:rPr sz="1200" b="0" i="0">
                <a:solidFill>
                  <a:srgbClr val="000000"/>
                </a:solidFill>
                <a:latin typeface="Calibri"/>
              </a:rPr>
              <a:t>Find the new shortest route in terms of x and use it to write an equation</a:t>
            </a:r>
          </a:p>
        </p:txBody>
      </p:sp>
      <p:sp>
        <p:nvSpPr>
          <p:cNvPr id="5" name="TextBox 4"/>
          <p:cNvSpPr txBox="1"/>
          <p:nvPr/>
        </p:nvSpPr>
        <p:spPr>
          <a:xfrm>
            <a:off x="3800000" y="1050000"/>
            <a:ext cx="5100000" cy="1000000"/>
          </a:xfrm>
          <a:prstGeom prst="rect">
            <a:avLst/>
          </a:prstGeom>
          <a:noFill/>
        </p:spPr>
        <p:txBody>
          <a:bodyPr wrap="square" anchor="t" lIns="45720" rIns="45720">
            <a:spAutoFit/>
          </a:bodyPr>
          <a:lstStyle/>
          <a:p>
            <a:pPr algn="l"/>
            <a:r>
              <a:rPr sz="1100" b="0" i="0">
                <a:solidFill>
                  <a:srgbClr val="000000"/>
                </a:solidFill>
                <a:latin typeface="Calibri"/>
              </a:rPr>
              <a:t>An extra path is added joining B and F directly. After the addition of this path, the minimum time needed to traverse all the paths, starting at A and finishing at C, is reduced by twice the length of time needed to traverse this path.</a:t>
            </a:r>
          </a:p>
          <a:p>
            <a:pPr algn="l"/>
            <a:r>
              <a:rPr sz="1100" b="0" i="0">
                <a:solidFill>
                  <a:srgbClr val="000000"/>
                </a:solidFill>
                <a:latin typeface="Calibri"/>
              </a:rPr>
              <a:t>c) Calculate the time needed to traverse the new path, BF.</a:t>
            </a:r>
          </a:p>
        </p:txBody>
      </p:sp>
      <p:pic>
        <p:nvPicPr>
          <p:cNvPr id="6" name="Picture 5" descr="ex7.png"/>
          <p:cNvPicPr>
            <a:picLocks noChangeAspect="1"/>
          </p:cNvPicPr>
          <p:nvPr/>
        </p:nvPicPr>
        <p:blipFill>
          <a:blip r:embed="rId2"/>
          <a:stretch>
            <a:fillRect/>
          </a:stretch>
        </p:blipFill>
        <p:spPr>
          <a:xfrm>
            <a:off x="1050000" y="3000000"/>
            <a:ext cx="1900000" cy="2117647"/>
          </a:xfrm>
          <a:prstGeom prst="rect">
            <a:avLst/>
          </a:prstGeom>
        </p:spPr>
      </p:pic>
      <p:sp>
        <p:nvSpPr>
          <p:cNvPr id="7" name="Rectangle 6"/>
          <p:cNvSpPr/>
          <p:nvPr/>
        </p:nvSpPr>
        <p:spPr>
          <a:xfrm rot="7550259">
            <a:off x="1718139" y="3709647"/>
            <a:ext cx="1175484" cy="16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370588" y="3644117"/>
            <a:ext cx="300000" cy="300000"/>
          </a:xfrm>
          <a:prstGeom prst="rect">
            <a:avLst/>
          </a:prstGeom>
          <a:noFill/>
        </p:spPr>
        <p:txBody>
          <a:bodyPr wrap="square" anchor="t" lIns="45720" rIns="45720">
            <a:spAutoFit/>
          </a:bodyPr>
          <a:lstStyle/>
          <a:p>
            <a:pPr algn="ctr"/>
            <a:r>
              <a:rPr sz="1200" b="1" i="0">
                <a:solidFill>
                  <a:srgbClr val="000000"/>
                </a:solidFill>
                <a:latin typeface="Calibri"/>
              </a:rPr>
              <a:t>x</a:t>
            </a:r>
          </a:p>
        </p:txBody>
      </p:sp>
      <p:sp>
        <p:nvSpPr>
          <p:cNvPr id="9" name="Oval 8"/>
          <p:cNvSpPr/>
          <p:nvPr/>
        </p:nvSpPr>
        <p:spPr>
          <a:xfrm>
            <a:off x="1166764" y="3146176"/>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2555000" y="4275588"/>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307941" y="4628529"/>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866764" y="3616764"/>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800000" y="2300000"/>
            <a:ext cx="5100000" cy="500000"/>
          </a:xfrm>
          <a:prstGeom prst="rect">
            <a:avLst/>
          </a:prstGeom>
          <a:noFill/>
        </p:spPr>
        <p:txBody>
          <a:bodyPr wrap="square" anchor="t" lIns="45720" rIns="45720">
            <a:spAutoFit/>
          </a:bodyPr>
          <a:lstStyle/>
          <a:p>
            <a:pPr algn="l"/>
            <a:r>
              <a:rPr sz="1200" b="0" i="0">
                <a:solidFill>
                  <a:srgbClr val="000000"/>
                </a:solidFill>
                <a:latin typeface="Calibri"/>
              </a:rPr>
              <a:t>B and F are now even. The odd nodes are A, C, E and G</a:t>
            </a:r>
          </a:p>
        </p:txBody>
      </p:sp>
      <p:sp>
        <p:nvSpPr>
          <p:cNvPr id="14" name="TextBox 13"/>
          <p:cNvSpPr txBox="1"/>
          <p:nvPr/>
        </p:nvSpPr>
        <p:spPr>
          <a:xfrm>
            <a:off x="3800000" y="2800000"/>
            <a:ext cx="5100000" cy="500000"/>
          </a:xfrm>
          <a:prstGeom prst="rect">
            <a:avLst/>
          </a:prstGeom>
          <a:noFill/>
        </p:spPr>
        <p:txBody>
          <a:bodyPr wrap="square" anchor="t" lIns="45720" rIns="45720">
            <a:spAutoFit/>
          </a:bodyPr>
          <a:lstStyle/>
          <a:p>
            <a:pPr algn="l"/>
            <a:r>
              <a:rPr sz="1200" b="0" i="0">
                <a:solidFill>
                  <a:srgbClr val="000000"/>
                </a:solidFill>
                <a:latin typeface="Calibri"/>
              </a:rPr>
              <a:t>A and C stay odd (start and finish), so find the shortest way to join E and G:</a:t>
            </a:r>
          </a:p>
        </p:txBody>
      </p:sp>
      <p:sp>
        <p:nvSpPr>
          <p:cNvPr id="15" name="Rectangle 14"/>
          <p:cNvSpPr/>
          <p:nvPr/>
        </p:nvSpPr>
        <p:spPr>
          <a:xfrm rot="15873580">
            <a:off x="587822" y="3966352"/>
            <a:ext cx="1489060"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rot="2034703">
            <a:off x="1190026" y="3460470"/>
            <a:ext cx="843476"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100000" y="3300000"/>
            <a:ext cx="5100000" cy="260000"/>
          </a:xfrm>
          <a:prstGeom prst="rect">
            <a:avLst/>
          </a:prstGeom>
          <a:noFill/>
        </p:spPr>
        <p:txBody>
          <a:bodyPr wrap="square" anchor="t" lIns="45720" rIns="45720">
            <a:spAutoFit/>
          </a:bodyPr>
          <a:lstStyle/>
          <a:p>
            <a:pPr algn="l"/>
            <a:r>
              <a:rPr sz="1200" b="0" i="0">
                <a:solidFill>
                  <a:srgbClr val="FF0000"/>
                </a:solidFill>
                <a:latin typeface="Calibri"/>
              </a:rPr>
              <a:t>EA + AG = 6 + 9 = 15</a:t>
            </a:r>
          </a:p>
        </p:txBody>
      </p:sp>
      <p:sp>
        <p:nvSpPr>
          <p:cNvPr id="18" name="TextBox 17"/>
          <p:cNvSpPr txBox="1"/>
          <p:nvPr/>
        </p:nvSpPr>
        <p:spPr>
          <a:xfrm>
            <a:off x="3800000" y="3700000"/>
            <a:ext cx="5100000" cy="260000"/>
          </a:xfrm>
          <a:prstGeom prst="rect">
            <a:avLst/>
          </a:prstGeom>
          <a:noFill/>
        </p:spPr>
        <p:txBody>
          <a:bodyPr wrap="square" anchor="t" lIns="45720" rIns="45720">
            <a:spAutoFit/>
          </a:bodyPr>
          <a:lstStyle/>
          <a:p>
            <a:pPr algn="l"/>
            <a:r>
              <a:rPr sz="1200" b="0" i="0">
                <a:solidFill>
                  <a:srgbClr val="000000"/>
                </a:solidFill>
                <a:latin typeface="Calibri"/>
              </a:rPr>
              <a:t>Minimum time = 154 + x + 15</a:t>
            </a:r>
          </a:p>
        </p:txBody>
      </p:sp>
      <p:sp>
        <p:nvSpPr>
          <p:cNvPr id="19" name="Right Brace 18"/>
          <p:cNvSpPr/>
          <p:nvPr/>
        </p:nvSpPr>
        <p:spPr>
          <a:xfrm>
            <a:off x="6500000" y="4000000"/>
            <a:ext cx="90000" cy="30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610000" y="3970000"/>
            <a:ext cx="1800000" cy="360000"/>
          </a:xfrm>
          <a:prstGeom prst="rect">
            <a:avLst/>
          </a:prstGeom>
          <a:noFill/>
        </p:spPr>
        <p:txBody>
          <a:bodyPr wrap="square" anchor="ctr" lIns="45720" rIns="45720">
            <a:spAutoFit/>
          </a:bodyPr>
          <a:lstStyle/>
          <a:p>
            <a:pPr algn="l"/>
            <a:r>
              <a:rPr sz="900" b="0" i="0">
                <a:solidFill>
                  <a:srgbClr val="FF0000"/>
                </a:solidFill>
                <a:latin typeface="Calibri"/>
              </a:rPr>
              <a:t>Original 190, reduced by 2x</a:t>
            </a:r>
          </a:p>
        </p:txBody>
      </p:sp>
      <p:sp>
        <p:nvSpPr>
          <p:cNvPr id="21" name="TextBox 20"/>
          <p:cNvSpPr txBox="1"/>
          <p:nvPr/>
        </p:nvSpPr>
        <p:spPr>
          <a:xfrm>
            <a:off x="3800000" y="4000000"/>
            <a:ext cx="2600000" cy="260000"/>
          </a:xfrm>
          <a:prstGeom prst="rect">
            <a:avLst/>
          </a:prstGeom>
          <a:noFill/>
        </p:spPr>
        <p:txBody>
          <a:bodyPr wrap="square" anchor="t" lIns="45720" rIns="45720">
            <a:spAutoFit/>
          </a:bodyPr>
          <a:lstStyle/>
          <a:p>
            <a:pPr algn="l"/>
            <a:r>
              <a:rPr sz="1200" b="0" i="0">
                <a:solidFill>
                  <a:srgbClr val="000000"/>
                </a:solidFill>
                <a:latin typeface="Calibri"/>
              </a:rPr>
              <a:t>So  154 + x + 15 = 190 − 2x</a:t>
            </a:r>
          </a:p>
        </p:txBody>
      </p:sp>
      <p:sp>
        <p:nvSpPr>
          <p:cNvPr id="22" name="TextBox 21"/>
          <p:cNvSpPr txBox="1"/>
          <p:nvPr/>
        </p:nvSpPr>
        <p:spPr>
          <a:xfrm>
            <a:off x="4950000" y="4300000"/>
            <a:ext cx="5100000" cy="260000"/>
          </a:xfrm>
          <a:prstGeom prst="rect">
            <a:avLst/>
          </a:prstGeom>
          <a:noFill/>
        </p:spPr>
        <p:txBody>
          <a:bodyPr wrap="square" anchor="t" lIns="45720" rIns="45720">
            <a:spAutoFit/>
          </a:bodyPr>
          <a:lstStyle/>
          <a:p>
            <a:pPr algn="l"/>
            <a:r>
              <a:rPr sz="1200" b="0" i="0">
                <a:solidFill>
                  <a:srgbClr val="000000"/>
                </a:solidFill>
                <a:latin typeface="Calibri"/>
              </a:rPr>
              <a:t>3x = 21</a:t>
            </a:r>
          </a:p>
        </p:txBody>
      </p:sp>
      <p:sp>
        <p:nvSpPr>
          <p:cNvPr id="23" name="TextBox 22"/>
          <p:cNvSpPr txBox="1"/>
          <p:nvPr/>
        </p:nvSpPr>
        <p:spPr>
          <a:xfrm>
            <a:off x="5000000" y="4600000"/>
            <a:ext cx="5100000" cy="260000"/>
          </a:xfrm>
          <a:prstGeom prst="rect">
            <a:avLst/>
          </a:prstGeom>
          <a:noFill/>
        </p:spPr>
        <p:txBody>
          <a:bodyPr wrap="square" anchor="t" lIns="45720" rIns="45720">
            <a:spAutoFit/>
          </a:bodyPr>
          <a:lstStyle/>
          <a:p>
            <a:pPr algn="l"/>
            <a:r>
              <a:rPr sz="1200" b="0" i="0">
                <a:solidFill>
                  <a:srgbClr val="000000"/>
                </a:solidFill>
                <a:latin typeface="Calibri"/>
              </a:rPr>
              <a:t>x = 7</a:t>
            </a:r>
          </a:p>
        </p:txBody>
      </p:sp>
      <p:sp>
        <p:nvSpPr>
          <p:cNvPr id="24" name="TextBox 23"/>
          <p:cNvSpPr txBox="1"/>
          <p:nvPr/>
        </p:nvSpPr>
        <p:spPr>
          <a:xfrm>
            <a:off x="3800000" y="5000000"/>
            <a:ext cx="5100000" cy="260000"/>
          </a:xfrm>
          <a:prstGeom prst="rect">
            <a:avLst/>
          </a:prstGeom>
          <a:noFill/>
        </p:spPr>
        <p:txBody>
          <a:bodyPr wrap="square" anchor="t" lIns="45720" rIns="45720">
            <a:spAutoFit/>
          </a:bodyPr>
          <a:lstStyle/>
          <a:p>
            <a:pPr algn="l"/>
            <a:r>
              <a:rPr sz="1200" b="1" i="0">
                <a:solidFill>
                  <a:srgbClr val="FF0000"/>
                </a:solidFill>
                <a:latin typeface="Calibri"/>
              </a:rPr>
              <a:t>The new path BF takes 7 minutes to traverse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Networks with More Than Four Odd Nodes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4C</a:t>
            </a:r>
          </a:p>
        </p:txBody>
      </p:sp>
      <p:sp>
        <p:nvSpPr>
          <p:cNvPr id="4" name="TextBox 3"/>
          <p:cNvSpPr txBox="1"/>
          <p:nvPr/>
        </p:nvSpPr>
        <p:spPr>
          <a:xfrm>
            <a:off x="300000" y="1050000"/>
            <a:ext cx="3300000" cy="1200000"/>
          </a:xfrm>
          <a:prstGeom prst="rect">
            <a:avLst/>
          </a:prstGeom>
          <a:noFill/>
        </p:spPr>
        <p:txBody>
          <a:bodyPr wrap="square" anchor="t" lIns="45720" rIns="45720">
            <a:spAutoFit/>
          </a:bodyPr>
          <a:lstStyle/>
          <a:p>
            <a:pPr algn="ctr"/>
            <a:r>
              <a:rPr sz="1200" b="1" i="0">
                <a:solidFill>
                  <a:srgbClr val="000000"/>
                </a:solidFill>
                <a:latin typeface="Calibri"/>
              </a:rPr>
              <a:t>When the route can finish at one of two places, consider each finishing point separately</a:t>
            </a:r>
          </a:p>
          <a:p>
            <a:pPr algn="ctr"/>
            <a:r>
              <a:rPr sz="1200" b="0" i="0">
                <a:solidFill>
                  <a:srgbClr val="000000"/>
                </a:solidFill>
                <a:latin typeface="Calibri"/>
              </a:rPr>
              <a:t/>
            </a:r>
          </a:p>
          <a:p>
            <a:pPr algn="ctr"/>
            <a:r>
              <a:rPr sz="1200" b="0" i="0">
                <a:solidFill>
                  <a:srgbClr val="000000"/>
                </a:solidFill>
                <a:latin typeface="Calibri"/>
              </a:rPr>
              <a:t>Compare all the pairings for either situation before choosing the pairing that adds the least weight</a:t>
            </a:r>
          </a:p>
        </p:txBody>
      </p:sp>
      <p:pic>
        <p:nvPicPr>
          <p:cNvPr id="5" name="Picture 4" descr="ex8.png"/>
          <p:cNvPicPr>
            <a:picLocks noChangeAspect="1"/>
          </p:cNvPicPr>
          <p:nvPr/>
        </p:nvPicPr>
        <p:blipFill>
          <a:blip r:embed="rId2"/>
          <a:stretch>
            <a:fillRect/>
          </a:stretch>
        </p:blipFill>
        <p:spPr>
          <a:xfrm>
            <a:off x="700000" y="2500000"/>
            <a:ext cx="2500000" cy="2520107"/>
          </a:xfrm>
          <a:prstGeom prst="rect">
            <a:avLst/>
          </a:prstGeom>
        </p:spPr>
      </p:pic>
      <p:sp>
        <p:nvSpPr>
          <p:cNvPr id="6" name="TextBox 5"/>
          <p:cNvSpPr txBox="1"/>
          <p:nvPr/>
        </p:nvSpPr>
        <p:spPr>
          <a:xfrm>
            <a:off x="3800000" y="1050000"/>
            <a:ext cx="5100000" cy="1350000"/>
          </a:xfrm>
          <a:prstGeom prst="rect">
            <a:avLst/>
          </a:prstGeom>
          <a:noFill/>
        </p:spPr>
        <p:txBody>
          <a:bodyPr wrap="square" anchor="t" lIns="45720" rIns="45720">
            <a:spAutoFit/>
          </a:bodyPr>
          <a:lstStyle/>
          <a:p>
            <a:pPr algn="l"/>
            <a:r>
              <a:rPr sz="1100" b="0" i="0">
                <a:solidFill>
                  <a:srgbClr val="000000"/>
                </a:solidFill>
                <a:latin typeface="Calibri"/>
              </a:rPr>
              <a:t>The network represents the roads that must be travelled by a police patrol car. The length of each road in kilometres is shown on each arc. The patrol starts at A and can finish at either of two police stations, at G or D.  (Total weight of network is 80)</a:t>
            </a:r>
          </a:p>
          <a:p>
            <a:pPr algn="l"/>
            <a:r>
              <a:rPr sz="1100" b="0" i="0">
                <a:solidFill>
                  <a:srgbClr val="000000"/>
                </a:solidFill>
                <a:latin typeface="Calibri"/>
              </a:rPr>
              <a:t>a) Find the length of the shortest route such that every road is traversed at least once.</a:t>
            </a:r>
          </a:p>
          <a:p>
            <a:pPr algn="l"/>
            <a:r>
              <a:rPr sz="1100" b="0" i="0">
                <a:solidFill>
                  <a:srgbClr val="000000"/>
                </a:solidFill>
                <a:latin typeface="Calibri"/>
              </a:rPr>
              <a:t>b) State which police station the patrol car finishes at, and which roads must be traversed twice.</a:t>
            </a:r>
          </a:p>
        </p:txBody>
      </p:sp>
      <p:sp>
        <p:nvSpPr>
          <p:cNvPr id="7" name="Oval 6"/>
          <p:cNvSpPr/>
          <p:nvPr/>
        </p:nvSpPr>
        <p:spPr>
          <a:xfrm>
            <a:off x="953525" y="3256206"/>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2850308" y="3262908"/>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2850308" y="4067198"/>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2052721" y="4630201"/>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953525" y="4047091"/>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871756" y="3644946"/>
            <a:ext cx="190000" cy="190000"/>
          </a:xfrm>
          <a:prstGeom prst="ellipse">
            <a:avLst/>
          </a:prstGeom>
          <a:noFill/>
          <a:ln w="254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800000" y="2500000"/>
            <a:ext cx="5100000" cy="260000"/>
          </a:xfrm>
          <a:prstGeom prst="rect">
            <a:avLst/>
          </a:prstGeom>
          <a:noFill/>
        </p:spPr>
        <p:txBody>
          <a:bodyPr wrap="square" anchor="t" lIns="45720" rIns="45720">
            <a:spAutoFit/>
          </a:bodyPr>
          <a:lstStyle/>
          <a:p>
            <a:pPr algn="l"/>
            <a:r>
              <a:rPr sz="1200" b="0" i="0">
                <a:solidFill>
                  <a:srgbClr val="000000"/>
                </a:solidFill>
                <a:latin typeface="Calibri"/>
              </a:rPr>
              <a:t>a) The odd nodes are A, C, D, E, F, G</a:t>
            </a:r>
          </a:p>
        </p:txBody>
      </p:sp>
      <p:sp>
        <p:nvSpPr>
          <p:cNvPr id="14" name="TextBox 13"/>
          <p:cNvSpPr txBox="1"/>
          <p:nvPr/>
        </p:nvSpPr>
        <p:spPr>
          <a:xfrm>
            <a:off x="3800000" y="2800000"/>
            <a:ext cx="2500000" cy="300000"/>
          </a:xfrm>
          <a:prstGeom prst="rect">
            <a:avLst/>
          </a:prstGeom>
          <a:noFill/>
        </p:spPr>
        <p:txBody>
          <a:bodyPr wrap="square" anchor="t" lIns="45720" rIns="45720">
            <a:spAutoFit/>
          </a:bodyPr>
          <a:lstStyle/>
          <a:p>
            <a:pPr algn="l"/>
            <a:r>
              <a:rPr sz="1100" b="1" i="0">
                <a:solidFill>
                  <a:srgbClr val="000000"/>
                </a:solidFill>
                <a:latin typeface="Calibri"/>
              </a:rPr>
              <a:t>Finish at G: pair C, D, E, F</a:t>
            </a:r>
          </a:p>
        </p:txBody>
      </p:sp>
      <p:sp>
        <p:nvSpPr>
          <p:cNvPr id="15" name="Rectangle 14"/>
          <p:cNvSpPr/>
          <p:nvPr/>
        </p:nvSpPr>
        <p:spPr>
          <a:xfrm>
            <a:off x="3800000" y="3100000"/>
            <a:ext cx="8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Pairing</a:t>
            </a:r>
          </a:p>
        </p:txBody>
      </p:sp>
      <p:sp>
        <p:nvSpPr>
          <p:cNvPr id="16" name="Rectangle 15"/>
          <p:cNvSpPr/>
          <p:nvPr/>
        </p:nvSpPr>
        <p:spPr>
          <a:xfrm>
            <a:off x="4650000" y="31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Paths</a:t>
            </a:r>
          </a:p>
        </p:txBody>
      </p:sp>
      <p:sp>
        <p:nvSpPr>
          <p:cNvPr id="17" name="Rectangle 16"/>
          <p:cNvSpPr/>
          <p:nvPr/>
        </p:nvSpPr>
        <p:spPr>
          <a:xfrm>
            <a:off x="5550000" y="3100000"/>
            <a:ext cx="6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a:t>
            </a:r>
          </a:p>
        </p:txBody>
      </p:sp>
      <p:sp>
        <p:nvSpPr>
          <p:cNvPr id="18" name="Rectangle 17"/>
          <p:cNvSpPr/>
          <p:nvPr/>
        </p:nvSpPr>
        <p:spPr>
          <a:xfrm>
            <a:off x="3800000" y="3350000"/>
            <a:ext cx="8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CD + EF</a:t>
            </a:r>
          </a:p>
        </p:txBody>
      </p:sp>
      <p:sp>
        <p:nvSpPr>
          <p:cNvPr id="19" name="Rectangle 18"/>
          <p:cNvSpPr/>
          <p:nvPr/>
        </p:nvSpPr>
        <p:spPr>
          <a:xfrm>
            <a:off x="4650000" y="335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9 + 4</a:t>
            </a:r>
          </a:p>
        </p:txBody>
      </p:sp>
      <p:sp>
        <p:nvSpPr>
          <p:cNvPr id="20" name="Rectangle 19"/>
          <p:cNvSpPr/>
          <p:nvPr/>
        </p:nvSpPr>
        <p:spPr>
          <a:xfrm>
            <a:off x="5550000" y="3350000"/>
            <a:ext cx="6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13</a:t>
            </a:r>
          </a:p>
        </p:txBody>
      </p:sp>
      <p:sp>
        <p:nvSpPr>
          <p:cNvPr id="21" name="Rectangle 20"/>
          <p:cNvSpPr/>
          <p:nvPr/>
        </p:nvSpPr>
        <p:spPr>
          <a:xfrm>
            <a:off x="3800000" y="3600000"/>
            <a:ext cx="8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CE + DF</a:t>
            </a:r>
          </a:p>
        </p:txBody>
      </p:sp>
      <p:sp>
        <p:nvSpPr>
          <p:cNvPr id="22" name="Rectangle 21"/>
          <p:cNvSpPr/>
          <p:nvPr/>
        </p:nvSpPr>
        <p:spPr>
          <a:xfrm>
            <a:off x="4650000" y="36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15 + 10</a:t>
            </a:r>
          </a:p>
        </p:txBody>
      </p:sp>
      <p:sp>
        <p:nvSpPr>
          <p:cNvPr id="23" name="Rectangle 22"/>
          <p:cNvSpPr/>
          <p:nvPr/>
        </p:nvSpPr>
        <p:spPr>
          <a:xfrm>
            <a:off x="5550000" y="3600000"/>
            <a:ext cx="6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25</a:t>
            </a:r>
          </a:p>
        </p:txBody>
      </p:sp>
      <p:sp>
        <p:nvSpPr>
          <p:cNvPr id="24" name="Rectangle 23"/>
          <p:cNvSpPr/>
          <p:nvPr/>
        </p:nvSpPr>
        <p:spPr>
          <a:xfrm>
            <a:off x="3800000" y="3850000"/>
            <a:ext cx="8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CF + DE</a:t>
            </a:r>
          </a:p>
        </p:txBody>
      </p:sp>
      <p:sp>
        <p:nvSpPr>
          <p:cNvPr id="25" name="Rectangle 24"/>
          <p:cNvSpPr/>
          <p:nvPr/>
        </p:nvSpPr>
        <p:spPr>
          <a:xfrm>
            <a:off x="4650000" y="385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15 + 6</a:t>
            </a:r>
          </a:p>
        </p:txBody>
      </p:sp>
      <p:sp>
        <p:nvSpPr>
          <p:cNvPr id="26" name="Rectangle 25"/>
          <p:cNvSpPr/>
          <p:nvPr/>
        </p:nvSpPr>
        <p:spPr>
          <a:xfrm>
            <a:off x="5550000" y="3850000"/>
            <a:ext cx="6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21</a:t>
            </a:r>
          </a:p>
        </p:txBody>
      </p:sp>
      <p:sp>
        <p:nvSpPr>
          <p:cNvPr id="27" name="TextBox 26"/>
          <p:cNvSpPr txBox="1"/>
          <p:nvPr/>
        </p:nvSpPr>
        <p:spPr>
          <a:xfrm>
            <a:off x="6400000" y="2800000"/>
            <a:ext cx="2500000" cy="300000"/>
          </a:xfrm>
          <a:prstGeom prst="rect">
            <a:avLst/>
          </a:prstGeom>
          <a:noFill/>
        </p:spPr>
        <p:txBody>
          <a:bodyPr wrap="square" anchor="t" lIns="45720" rIns="45720">
            <a:spAutoFit/>
          </a:bodyPr>
          <a:lstStyle/>
          <a:p>
            <a:pPr algn="l"/>
            <a:r>
              <a:rPr sz="1100" b="1" i="0">
                <a:solidFill>
                  <a:srgbClr val="000000"/>
                </a:solidFill>
                <a:latin typeface="Calibri"/>
              </a:rPr>
              <a:t>Finish at D: pair C, E, F, G</a:t>
            </a:r>
          </a:p>
        </p:txBody>
      </p:sp>
      <p:sp>
        <p:nvSpPr>
          <p:cNvPr id="28" name="Rectangle 27"/>
          <p:cNvSpPr/>
          <p:nvPr/>
        </p:nvSpPr>
        <p:spPr>
          <a:xfrm>
            <a:off x="6400000" y="3100000"/>
            <a:ext cx="8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Pairing</a:t>
            </a:r>
          </a:p>
        </p:txBody>
      </p:sp>
      <p:sp>
        <p:nvSpPr>
          <p:cNvPr id="29" name="Rectangle 28"/>
          <p:cNvSpPr/>
          <p:nvPr/>
        </p:nvSpPr>
        <p:spPr>
          <a:xfrm>
            <a:off x="7250000" y="31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Paths</a:t>
            </a:r>
          </a:p>
        </p:txBody>
      </p:sp>
      <p:sp>
        <p:nvSpPr>
          <p:cNvPr id="30" name="Rectangle 29"/>
          <p:cNvSpPr/>
          <p:nvPr/>
        </p:nvSpPr>
        <p:spPr>
          <a:xfrm>
            <a:off x="8150000" y="3100000"/>
            <a:ext cx="6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Total</a:t>
            </a:r>
          </a:p>
        </p:txBody>
      </p:sp>
      <p:sp>
        <p:nvSpPr>
          <p:cNvPr id="31" name="Rectangle 30"/>
          <p:cNvSpPr/>
          <p:nvPr/>
        </p:nvSpPr>
        <p:spPr>
          <a:xfrm>
            <a:off x="6400000" y="3350000"/>
            <a:ext cx="8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CE + FG</a:t>
            </a:r>
          </a:p>
        </p:txBody>
      </p:sp>
      <p:sp>
        <p:nvSpPr>
          <p:cNvPr id="32" name="Rectangle 31"/>
          <p:cNvSpPr/>
          <p:nvPr/>
        </p:nvSpPr>
        <p:spPr>
          <a:xfrm>
            <a:off x="7250000" y="335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15 + 9</a:t>
            </a:r>
          </a:p>
        </p:txBody>
      </p:sp>
      <p:sp>
        <p:nvSpPr>
          <p:cNvPr id="33" name="Rectangle 32"/>
          <p:cNvSpPr/>
          <p:nvPr/>
        </p:nvSpPr>
        <p:spPr>
          <a:xfrm>
            <a:off x="8150000" y="3350000"/>
            <a:ext cx="6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24</a:t>
            </a:r>
          </a:p>
        </p:txBody>
      </p:sp>
      <p:sp>
        <p:nvSpPr>
          <p:cNvPr id="34" name="Rectangle 33"/>
          <p:cNvSpPr/>
          <p:nvPr/>
        </p:nvSpPr>
        <p:spPr>
          <a:xfrm>
            <a:off x="6400000" y="3600000"/>
            <a:ext cx="8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CF + EG</a:t>
            </a:r>
          </a:p>
        </p:txBody>
      </p:sp>
      <p:sp>
        <p:nvSpPr>
          <p:cNvPr id="35" name="Rectangle 34"/>
          <p:cNvSpPr/>
          <p:nvPr/>
        </p:nvSpPr>
        <p:spPr>
          <a:xfrm>
            <a:off x="7250000" y="360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15 + 11</a:t>
            </a:r>
          </a:p>
        </p:txBody>
      </p:sp>
      <p:sp>
        <p:nvSpPr>
          <p:cNvPr id="36" name="Rectangle 35"/>
          <p:cNvSpPr/>
          <p:nvPr/>
        </p:nvSpPr>
        <p:spPr>
          <a:xfrm>
            <a:off x="8150000" y="3600000"/>
            <a:ext cx="6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26</a:t>
            </a:r>
          </a:p>
        </p:txBody>
      </p:sp>
      <p:sp>
        <p:nvSpPr>
          <p:cNvPr id="37" name="Rectangle 36"/>
          <p:cNvSpPr/>
          <p:nvPr/>
        </p:nvSpPr>
        <p:spPr>
          <a:xfrm>
            <a:off x="6400000" y="3850000"/>
            <a:ext cx="85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CG + EF</a:t>
            </a:r>
          </a:p>
        </p:txBody>
      </p:sp>
      <p:sp>
        <p:nvSpPr>
          <p:cNvPr id="38" name="Rectangle 37"/>
          <p:cNvSpPr/>
          <p:nvPr/>
        </p:nvSpPr>
        <p:spPr>
          <a:xfrm>
            <a:off x="7250000" y="3850000"/>
            <a:ext cx="9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6 + 4</a:t>
            </a:r>
          </a:p>
        </p:txBody>
      </p:sp>
      <p:sp>
        <p:nvSpPr>
          <p:cNvPr id="39" name="Rectangle 38"/>
          <p:cNvSpPr/>
          <p:nvPr/>
        </p:nvSpPr>
        <p:spPr>
          <a:xfrm>
            <a:off x="8150000" y="3850000"/>
            <a:ext cx="600000" cy="25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10</a:t>
            </a:r>
          </a:p>
        </p:txBody>
      </p:sp>
      <p:sp>
        <p:nvSpPr>
          <p:cNvPr id="40" name="TextBox 39"/>
          <p:cNvSpPr txBox="1"/>
          <p:nvPr/>
        </p:nvSpPr>
        <p:spPr>
          <a:xfrm>
            <a:off x="3800000" y="4150000"/>
            <a:ext cx="5100000" cy="500000"/>
          </a:xfrm>
          <a:prstGeom prst="rect">
            <a:avLst/>
          </a:prstGeom>
          <a:noFill/>
        </p:spPr>
        <p:txBody>
          <a:bodyPr wrap="square" anchor="t" lIns="45720" rIns="45720">
            <a:spAutoFit/>
          </a:bodyPr>
          <a:lstStyle/>
          <a:p>
            <a:pPr algn="l"/>
            <a:r>
              <a:rPr sz="1000" b="0" i="1">
                <a:solidFill>
                  <a:srgbClr val="000000"/>
                </a:solidFill>
                <a:latin typeface="Calibri"/>
              </a:rPr>
              <a:t>Shortest paths: CE = CDE, DF = DEF, CF = CGAF, FG = FAG</a:t>
            </a:r>
          </a:p>
        </p:txBody>
      </p:sp>
      <p:sp>
        <p:nvSpPr>
          <p:cNvPr id="41" name="Rectangle 40"/>
          <p:cNvSpPr/>
          <p:nvPr/>
        </p:nvSpPr>
        <p:spPr>
          <a:xfrm rot="9520427">
            <a:off x="1930790" y="3532927"/>
            <a:ext cx="1050484"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rot="12476724">
            <a:off x="975980" y="4417646"/>
            <a:ext cx="1244286" cy="32000"/>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3800000" y="4550000"/>
            <a:ext cx="5100000" cy="260000"/>
          </a:xfrm>
          <a:prstGeom prst="rect">
            <a:avLst/>
          </a:prstGeom>
          <a:noFill/>
        </p:spPr>
        <p:txBody>
          <a:bodyPr wrap="square" anchor="t" lIns="45720" rIns="45720">
            <a:spAutoFit/>
          </a:bodyPr>
          <a:lstStyle/>
          <a:p>
            <a:pPr algn="l"/>
            <a:r>
              <a:rPr sz="1200" b="0" i="0">
                <a:solidFill>
                  <a:srgbClr val="FF0000"/>
                </a:solidFill>
                <a:latin typeface="Calibri"/>
              </a:rPr>
              <a:t>Least weight added is 10 (CG + EF)</a:t>
            </a:r>
          </a:p>
        </p:txBody>
      </p:sp>
      <p:sp>
        <p:nvSpPr>
          <p:cNvPr id="44" name="TextBox 43"/>
          <p:cNvSpPr txBox="1"/>
          <p:nvPr/>
        </p:nvSpPr>
        <p:spPr>
          <a:xfrm>
            <a:off x="3800000" y="4850000"/>
            <a:ext cx="5100000" cy="260000"/>
          </a:xfrm>
          <a:prstGeom prst="rect">
            <a:avLst/>
          </a:prstGeom>
          <a:noFill/>
        </p:spPr>
        <p:txBody>
          <a:bodyPr wrap="square" anchor="t" lIns="45720" rIns="45720">
            <a:spAutoFit/>
          </a:bodyPr>
          <a:lstStyle/>
          <a:p>
            <a:pPr algn="l"/>
            <a:r>
              <a:rPr sz="1200" b="1" i="0">
                <a:solidFill>
                  <a:srgbClr val="FF0000"/>
                </a:solidFill>
                <a:latin typeface="Calibri"/>
              </a:rPr>
              <a:t>Shortest route = 80 + 10 = 90 km</a:t>
            </a:r>
          </a:p>
        </p:txBody>
      </p:sp>
      <p:sp>
        <p:nvSpPr>
          <p:cNvPr id="45" name="TextBox 44"/>
          <p:cNvSpPr txBox="1"/>
          <p:nvPr/>
        </p:nvSpPr>
        <p:spPr>
          <a:xfrm>
            <a:off x="3800000" y="5200000"/>
            <a:ext cx="5100000" cy="500000"/>
          </a:xfrm>
          <a:prstGeom prst="rect">
            <a:avLst/>
          </a:prstGeom>
          <a:noFill/>
        </p:spPr>
        <p:txBody>
          <a:bodyPr wrap="square" anchor="t" lIns="45720" rIns="45720">
            <a:spAutoFit/>
          </a:bodyPr>
          <a:lstStyle/>
          <a:p>
            <a:pPr algn="l"/>
            <a:r>
              <a:rPr sz="1200" b="0" i="0">
                <a:solidFill>
                  <a:srgbClr val="FF0000"/>
                </a:solidFill>
                <a:latin typeface="Calibri"/>
              </a:rPr>
              <a:t>b) The patrol car finishes at station D, and roads CG and EF must be traversed twice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1"/>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2"/>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3"/>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44"/>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