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Route Inspection</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Decision 1 Chapter 4</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4B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Using the Route Inspection Algorithm</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4B</a:t>
            </a:r>
          </a:p>
        </p:txBody>
      </p:sp>
      <p:sp>
        <p:nvSpPr>
          <p:cNvPr id="4" name="TextBox 3"/>
          <p:cNvSpPr txBox="1"/>
          <p:nvPr/>
        </p:nvSpPr>
        <p:spPr>
          <a:xfrm>
            <a:off x="300000" y="1050000"/>
            <a:ext cx="3300000" cy="3200000"/>
          </a:xfrm>
          <a:prstGeom prst="rect">
            <a:avLst/>
          </a:prstGeom>
          <a:noFill/>
        </p:spPr>
        <p:txBody>
          <a:bodyPr wrap="square" anchor="t" lIns="45720" rIns="45720">
            <a:spAutoFit/>
          </a:bodyPr>
          <a:lstStyle/>
          <a:p>
            <a:pPr algn="ctr"/>
            <a:r>
              <a:rPr sz="1200" b="1" i="0">
                <a:solidFill>
                  <a:srgbClr val="000000"/>
                </a:solidFill>
                <a:latin typeface="Calibri"/>
              </a:rPr>
              <a:t>The route inspection (Chinese postman) algorithm finds the shortest route in a network that traverses every arc at least once and returns to its starting point</a:t>
            </a:r>
          </a:p>
          <a:p>
            <a:pPr algn="ctr"/>
            <a:r>
              <a:rPr sz="1200" b="0" i="0">
                <a:solidFill>
                  <a:srgbClr val="000000"/>
                </a:solidFill>
                <a:latin typeface="Calibri"/>
              </a:rPr>
              <a:t/>
            </a:r>
          </a:p>
          <a:p>
            <a:pPr algn="ctr"/>
            <a:r>
              <a:rPr sz="1200" b="0" i="0">
                <a:solidFill>
                  <a:srgbClr val="000000"/>
                </a:solidFill>
                <a:latin typeface="Calibri"/>
              </a:rPr>
              <a:t>If all the vertices in the network have even degree, the network is Eulerian</a:t>
            </a:r>
          </a:p>
          <a:p>
            <a:pPr algn="ctr"/>
            <a:r>
              <a:rPr sz="1200" b="0" i="0">
                <a:solidFill>
                  <a:srgbClr val="000000"/>
                </a:solidFill>
                <a:latin typeface="Calibri"/>
              </a:rPr>
              <a:t/>
            </a:r>
          </a:p>
          <a:p>
            <a:pPr algn="ctr"/>
            <a:r>
              <a:rPr sz="1200" b="0" i="0">
                <a:solidFill>
                  <a:srgbClr val="000000"/>
                </a:solidFill>
                <a:latin typeface="Calibri"/>
              </a:rPr>
              <a:t>Then the length of the shortest route is equal to the total weight of the network</a:t>
            </a:r>
          </a:p>
        </p:txBody>
      </p:sp>
      <p:sp>
        <p:nvSpPr>
          <p:cNvPr id="5" name="TextBox 4"/>
          <p:cNvSpPr txBox="1"/>
          <p:nvPr/>
        </p:nvSpPr>
        <p:spPr>
          <a:xfrm>
            <a:off x="3800000" y="1050000"/>
            <a:ext cx="5100000" cy="900000"/>
          </a:xfrm>
          <a:prstGeom prst="rect">
            <a:avLst/>
          </a:prstGeom>
          <a:noFill/>
        </p:spPr>
        <p:txBody>
          <a:bodyPr wrap="square" anchor="t" lIns="45720" rIns="45720">
            <a:spAutoFit/>
          </a:bodyPr>
          <a:lstStyle/>
          <a:p>
            <a:pPr algn="l"/>
            <a:r>
              <a:rPr sz="1100" b="0" i="0">
                <a:solidFill>
                  <a:srgbClr val="000000"/>
                </a:solidFill>
                <a:latin typeface="Calibri"/>
              </a:rPr>
              <a:t>The diagram shows a network of trails on a BMX course. The number on each edge is the length, in metres, of the trail. Hannah wants to start at A, traverse every trail on the network, then return to A. Find the length of the shortest path she could take.</a:t>
            </a:r>
          </a:p>
        </p:txBody>
      </p:sp>
      <p:pic>
        <p:nvPicPr>
          <p:cNvPr id="6" name="Picture 5" descr="ex3.png"/>
          <p:cNvPicPr>
            <a:picLocks noChangeAspect="1"/>
          </p:cNvPicPr>
          <p:nvPr/>
        </p:nvPicPr>
        <p:blipFill>
          <a:blip r:embed="rId2"/>
          <a:stretch>
            <a:fillRect/>
          </a:stretch>
        </p:blipFill>
        <p:spPr>
          <a:xfrm>
            <a:off x="5450000" y="2000000"/>
            <a:ext cx="1800000" cy="1759354"/>
          </a:xfrm>
          <a:prstGeom prst="rect">
            <a:avLst/>
          </a:prstGeom>
        </p:spPr>
      </p:pic>
      <p:sp>
        <p:nvSpPr>
          <p:cNvPr id="7" name="Rectangle 6"/>
          <p:cNvSpPr/>
          <p:nvPr/>
        </p:nvSpPr>
        <p:spPr>
          <a:xfrm>
            <a:off x="4500000" y="3909354"/>
            <a:ext cx="8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Vertex</a:t>
            </a:r>
          </a:p>
        </p:txBody>
      </p:sp>
      <p:sp>
        <p:nvSpPr>
          <p:cNvPr id="8" name="Rectangle 7"/>
          <p:cNvSpPr/>
          <p:nvPr/>
        </p:nvSpPr>
        <p:spPr>
          <a:xfrm>
            <a:off x="5300000" y="3909354"/>
            <a:ext cx="5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A</a:t>
            </a:r>
          </a:p>
        </p:txBody>
      </p:sp>
      <p:sp>
        <p:nvSpPr>
          <p:cNvPr id="9" name="Rectangle 8"/>
          <p:cNvSpPr/>
          <p:nvPr/>
        </p:nvSpPr>
        <p:spPr>
          <a:xfrm>
            <a:off x="5800000" y="3909354"/>
            <a:ext cx="5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a:t>
            </a:r>
          </a:p>
        </p:txBody>
      </p:sp>
      <p:sp>
        <p:nvSpPr>
          <p:cNvPr id="10" name="Rectangle 9"/>
          <p:cNvSpPr/>
          <p:nvPr/>
        </p:nvSpPr>
        <p:spPr>
          <a:xfrm>
            <a:off x="6300000" y="3909354"/>
            <a:ext cx="5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C</a:t>
            </a:r>
          </a:p>
        </p:txBody>
      </p:sp>
      <p:sp>
        <p:nvSpPr>
          <p:cNvPr id="11" name="Rectangle 10"/>
          <p:cNvSpPr/>
          <p:nvPr/>
        </p:nvSpPr>
        <p:spPr>
          <a:xfrm>
            <a:off x="6800000" y="3909354"/>
            <a:ext cx="5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D</a:t>
            </a:r>
          </a:p>
        </p:txBody>
      </p:sp>
      <p:sp>
        <p:nvSpPr>
          <p:cNvPr id="12" name="Rectangle 11"/>
          <p:cNvSpPr/>
          <p:nvPr/>
        </p:nvSpPr>
        <p:spPr>
          <a:xfrm>
            <a:off x="7300000" y="3909354"/>
            <a:ext cx="5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E</a:t>
            </a:r>
          </a:p>
        </p:txBody>
      </p:sp>
      <p:sp>
        <p:nvSpPr>
          <p:cNvPr id="13" name="Rectangle 12"/>
          <p:cNvSpPr/>
          <p:nvPr/>
        </p:nvSpPr>
        <p:spPr>
          <a:xfrm>
            <a:off x="4500000" y="4159354"/>
            <a:ext cx="8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Degree</a:t>
            </a:r>
          </a:p>
        </p:txBody>
      </p:sp>
      <p:sp>
        <p:nvSpPr>
          <p:cNvPr id="14" name="Rectangle 13"/>
          <p:cNvSpPr/>
          <p:nvPr/>
        </p:nvSpPr>
        <p:spPr>
          <a:xfrm>
            <a:off x="5300000" y="4159354"/>
            <a:ext cx="5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a:t>
            </a:r>
          </a:p>
        </p:txBody>
      </p:sp>
      <p:sp>
        <p:nvSpPr>
          <p:cNvPr id="15" name="Rectangle 14"/>
          <p:cNvSpPr/>
          <p:nvPr/>
        </p:nvSpPr>
        <p:spPr>
          <a:xfrm>
            <a:off x="5800000" y="4159354"/>
            <a:ext cx="5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a:t>
            </a:r>
          </a:p>
        </p:txBody>
      </p:sp>
      <p:sp>
        <p:nvSpPr>
          <p:cNvPr id="16" name="Rectangle 15"/>
          <p:cNvSpPr/>
          <p:nvPr/>
        </p:nvSpPr>
        <p:spPr>
          <a:xfrm>
            <a:off x="6300000" y="4159354"/>
            <a:ext cx="5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a:t>
            </a:r>
          </a:p>
        </p:txBody>
      </p:sp>
      <p:sp>
        <p:nvSpPr>
          <p:cNvPr id="17" name="Rectangle 16"/>
          <p:cNvSpPr/>
          <p:nvPr/>
        </p:nvSpPr>
        <p:spPr>
          <a:xfrm>
            <a:off x="6800000" y="4159354"/>
            <a:ext cx="5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a:t>
            </a:r>
          </a:p>
        </p:txBody>
      </p:sp>
      <p:sp>
        <p:nvSpPr>
          <p:cNvPr id="18" name="Rectangle 17"/>
          <p:cNvSpPr/>
          <p:nvPr/>
        </p:nvSpPr>
        <p:spPr>
          <a:xfrm>
            <a:off x="7300000" y="4159354"/>
            <a:ext cx="5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4</a:t>
            </a:r>
          </a:p>
        </p:txBody>
      </p:sp>
      <p:sp>
        <p:nvSpPr>
          <p:cNvPr id="19" name="TextBox 18"/>
          <p:cNvSpPr txBox="1"/>
          <p:nvPr/>
        </p:nvSpPr>
        <p:spPr>
          <a:xfrm>
            <a:off x="3800000" y="4489354"/>
            <a:ext cx="5100000" cy="260000"/>
          </a:xfrm>
          <a:prstGeom prst="rect">
            <a:avLst/>
          </a:prstGeom>
          <a:noFill/>
        </p:spPr>
        <p:txBody>
          <a:bodyPr wrap="square" anchor="t" lIns="45720" rIns="45720">
            <a:spAutoFit/>
          </a:bodyPr>
          <a:lstStyle/>
          <a:p>
            <a:pPr algn="l"/>
            <a:r>
              <a:rPr sz="1200" b="0" i="0">
                <a:solidFill>
                  <a:srgbClr val="000000"/>
                </a:solidFill>
                <a:latin typeface="Calibri"/>
              </a:rPr>
              <a:t>All vertices are even, so the network is Eulerian</a:t>
            </a:r>
          </a:p>
        </p:txBody>
      </p:sp>
      <p:sp>
        <p:nvSpPr>
          <p:cNvPr id="20" name="TextBox 19"/>
          <p:cNvSpPr txBox="1"/>
          <p:nvPr/>
        </p:nvSpPr>
        <p:spPr>
          <a:xfrm>
            <a:off x="3800000" y="4789354"/>
            <a:ext cx="5100000" cy="260000"/>
          </a:xfrm>
          <a:prstGeom prst="rect">
            <a:avLst/>
          </a:prstGeom>
          <a:noFill/>
        </p:spPr>
        <p:txBody>
          <a:bodyPr wrap="square" anchor="t" lIns="45720" rIns="45720">
            <a:spAutoFit/>
          </a:bodyPr>
          <a:lstStyle/>
          <a:p>
            <a:pPr algn="l"/>
            <a:r>
              <a:rPr sz="1200" b="1" i="0">
                <a:solidFill>
                  <a:srgbClr val="FF0000"/>
                </a:solidFill>
                <a:latin typeface="Calibri"/>
              </a:rPr>
              <a:t>Shortest route = 11 + 7 + 8 + 12 + 9 + 10 = 57 m</a:t>
            </a:r>
          </a:p>
        </p:txBody>
      </p:sp>
      <p:sp>
        <p:nvSpPr>
          <p:cNvPr id="21" name="TextBox 20"/>
          <p:cNvSpPr txBox="1"/>
          <p:nvPr/>
        </p:nvSpPr>
        <p:spPr>
          <a:xfrm>
            <a:off x="3800000" y="5159354"/>
            <a:ext cx="1500000" cy="260000"/>
          </a:xfrm>
          <a:prstGeom prst="rect">
            <a:avLst/>
          </a:prstGeom>
          <a:noFill/>
        </p:spPr>
        <p:txBody>
          <a:bodyPr wrap="square" anchor="t" lIns="45720" rIns="45720">
            <a:spAutoFit/>
          </a:bodyPr>
          <a:lstStyle/>
          <a:p>
            <a:pPr algn="l"/>
            <a:r>
              <a:rPr sz="1200" b="0" i="0">
                <a:solidFill>
                  <a:srgbClr val="000000"/>
                </a:solidFill>
                <a:latin typeface="Calibri"/>
              </a:rPr>
              <a:t>A possible route:</a:t>
            </a:r>
          </a:p>
        </p:txBody>
      </p:sp>
      <p:sp>
        <p:nvSpPr>
          <p:cNvPr id="22" name="Rectangle 21"/>
          <p:cNvSpPr/>
          <p:nvPr/>
        </p:nvSpPr>
        <p:spPr>
          <a:xfrm>
            <a:off x="5740322" y="2227870"/>
            <a:ext cx="1219354"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250000" y="5159354"/>
            <a:ext cx="300000" cy="260000"/>
          </a:xfrm>
          <a:prstGeom prst="rect">
            <a:avLst/>
          </a:prstGeom>
          <a:noFill/>
        </p:spPr>
        <p:txBody>
          <a:bodyPr wrap="square" anchor="t" lIns="45720" rIns="45720">
            <a:spAutoFit/>
          </a:bodyPr>
          <a:lstStyle/>
          <a:p>
            <a:pPr algn="l"/>
            <a:r>
              <a:rPr sz="1200" b="0" i="0">
                <a:solidFill>
                  <a:srgbClr val="FF0000"/>
                </a:solidFill>
                <a:latin typeface="Calibri"/>
              </a:rPr>
              <a:t>A</a:t>
            </a:r>
          </a:p>
        </p:txBody>
      </p:sp>
      <p:sp>
        <p:nvSpPr>
          <p:cNvPr id="24" name="TextBox 23"/>
          <p:cNvSpPr txBox="1"/>
          <p:nvPr/>
        </p:nvSpPr>
        <p:spPr>
          <a:xfrm>
            <a:off x="5480000" y="5159354"/>
            <a:ext cx="300000" cy="260000"/>
          </a:xfrm>
          <a:prstGeom prst="rect">
            <a:avLst/>
          </a:prstGeom>
          <a:noFill/>
        </p:spPr>
        <p:txBody>
          <a:bodyPr wrap="square" anchor="t" lIns="45720" rIns="45720">
            <a:spAutoFit/>
          </a:bodyPr>
          <a:lstStyle/>
          <a:p>
            <a:pPr algn="l"/>
            <a:r>
              <a:rPr sz="1200" b="0" i="0">
                <a:solidFill>
                  <a:srgbClr val="FF0000"/>
                </a:solidFill>
                <a:latin typeface="Calibri"/>
              </a:rPr>
              <a:t>B</a:t>
            </a:r>
          </a:p>
        </p:txBody>
      </p:sp>
      <p:sp>
        <p:nvSpPr>
          <p:cNvPr id="25" name="Rectangle 24"/>
          <p:cNvSpPr/>
          <p:nvPr/>
        </p:nvSpPr>
        <p:spPr>
          <a:xfrm rot="8131538">
            <a:off x="6192773" y="2541419"/>
            <a:ext cx="895097"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710000" y="5159354"/>
            <a:ext cx="300000" cy="260000"/>
          </a:xfrm>
          <a:prstGeom prst="rect">
            <a:avLst/>
          </a:prstGeom>
          <a:noFill/>
        </p:spPr>
        <p:txBody>
          <a:bodyPr wrap="square" anchor="t" lIns="45720" rIns="45720">
            <a:spAutoFit/>
          </a:bodyPr>
          <a:lstStyle/>
          <a:p>
            <a:pPr algn="l"/>
            <a:r>
              <a:rPr sz="1200" b="0" i="0">
                <a:solidFill>
                  <a:srgbClr val="FF0000"/>
                </a:solidFill>
                <a:latin typeface="Calibri"/>
              </a:rPr>
              <a:t>E</a:t>
            </a:r>
          </a:p>
        </p:txBody>
      </p:sp>
      <p:sp>
        <p:nvSpPr>
          <p:cNvPr id="27" name="Rectangle 26"/>
          <p:cNvSpPr/>
          <p:nvPr/>
        </p:nvSpPr>
        <p:spPr>
          <a:xfrm rot="2668462">
            <a:off x="6192773" y="3168516"/>
            <a:ext cx="895097"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940000" y="5159354"/>
            <a:ext cx="300000" cy="260000"/>
          </a:xfrm>
          <a:prstGeom prst="rect">
            <a:avLst/>
          </a:prstGeom>
          <a:noFill/>
        </p:spPr>
        <p:txBody>
          <a:bodyPr wrap="square" anchor="t" lIns="45720" rIns="45720">
            <a:spAutoFit/>
          </a:bodyPr>
          <a:lstStyle/>
          <a:p>
            <a:pPr algn="l"/>
            <a:r>
              <a:rPr sz="1200" b="0" i="0">
                <a:solidFill>
                  <a:srgbClr val="FF0000"/>
                </a:solidFill>
                <a:latin typeface="Calibri"/>
              </a:rPr>
              <a:t>C</a:t>
            </a:r>
          </a:p>
        </p:txBody>
      </p:sp>
      <p:sp>
        <p:nvSpPr>
          <p:cNvPr id="29" name="Rectangle 28"/>
          <p:cNvSpPr/>
          <p:nvPr/>
        </p:nvSpPr>
        <p:spPr>
          <a:xfrm rot="10800000">
            <a:off x="5711290" y="3482064"/>
            <a:ext cx="1248387"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170000" y="5159354"/>
            <a:ext cx="300000" cy="260000"/>
          </a:xfrm>
          <a:prstGeom prst="rect">
            <a:avLst/>
          </a:prstGeom>
          <a:noFill/>
        </p:spPr>
        <p:txBody>
          <a:bodyPr wrap="square" anchor="t" lIns="45720" rIns="45720">
            <a:spAutoFit/>
          </a:bodyPr>
          <a:lstStyle/>
          <a:p>
            <a:pPr algn="l"/>
            <a:r>
              <a:rPr sz="1200" b="0" i="0">
                <a:solidFill>
                  <a:srgbClr val="FF0000"/>
                </a:solidFill>
                <a:latin typeface="Calibri"/>
              </a:rPr>
              <a:t>D</a:t>
            </a:r>
          </a:p>
        </p:txBody>
      </p:sp>
      <p:sp>
        <p:nvSpPr>
          <p:cNvPr id="31" name="Rectangle 30"/>
          <p:cNvSpPr/>
          <p:nvPr/>
        </p:nvSpPr>
        <p:spPr>
          <a:xfrm rot="18851584">
            <a:off x="5578819" y="3168516"/>
            <a:ext cx="874618"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400000" y="5159354"/>
            <a:ext cx="300000" cy="260000"/>
          </a:xfrm>
          <a:prstGeom prst="rect">
            <a:avLst/>
          </a:prstGeom>
          <a:noFill/>
        </p:spPr>
        <p:txBody>
          <a:bodyPr wrap="square" anchor="t" lIns="45720" rIns="45720">
            <a:spAutoFit/>
          </a:bodyPr>
          <a:lstStyle/>
          <a:p>
            <a:pPr algn="l"/>
            <a:r>
              <a:rPr sz="1200" b="0" i="0">
                <a:solidFill>
                  <a:srgbClr val="FF0000"/>
                </a:solidFill>
                <a:latin typeface="Calibri"/>
              </a:rPr>
              <a:t>E</a:t>
            </a:r>
          </a:p>
        </p:txBody>
      </p:sp>
      <p:sp>
        <p:nvSpPr>
          <p:cNvPr id="33" name="Rectangle 32"/>
          <p:cNvSpPr/>
          <p:nvPr/>
        </p:nvSpPr>
        <p:spPr>
          <a:xfrm rot="13632156">
            <a:off x="5603328" y="2541419"/>
            <a:ext cx="854633"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630000" y="5159354"/>
            <a:ext cx="300000" cy="260000"/>
          </a:xfrm>
          <a:prstGeom prst="rect">
            <a:avLst/>
          </a:prstGeom>
          <a:noFill/>
        </p:spPr>
        <p:txBody>
          <a:bodyPr wrap="square" anchor="t" lIns="45720" rIns="45720">
            <a:spAutoFit/>
          </a:bodyPr>
          <a:lstStyle/>
          <a:p>
            <a:pPr algn="l"/>
            <a:r>
              <a:rPr sz="1200" b="0" i="0">
                <a:solidFill>
                  <a:srgbClr val="FF0000"/>
                </a:solidFill>
                <a:latin typeface="Calibri"/>
              </a:rPr>
              <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Using the Route Inspection Algorithm</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4B</a:t>
            </a:r>
          </a:p>
        </p:txBody>
      </p:sp>
      <p:sp>
        <p:nvSpPr>
          <p:cNvPr id="4" name="TextBox 3"/>
          <p:cNvSpPr txBox="1"/>
          <p:nvPr/>
        </p:nvSpPr>
        <p:spPr>
          <a:xfrm>
            <a:off x="300000" y="1050000"/>
            <a:ext cx="3300000" cy="3200000"/>
          </a:xfrm>
          <a:prstGeom prst="rect">
            <a:avLst/>
          </a:prstGeom>
          <a:noFill/>
        </p:spPr>
        <p:txBody>
          <a:bodyPr wrap="square" anchor="t" lIns="45720" rIns="45720">
            <a:spAutoFit/>
          </a:bodyPr>
          <a:lstStyle/>
          <a:p>
            <a:pPr algn="ctr"/>
            <a:r>
              <a:rPr sz="1200" b="1" i="0">
                <a:solidFill>
                  <a:srgbClr val="000000"/>
                </a:solidFill>
                <a:latin typeface="Calibri"/>
              </a:rPr>
              <a:t>If a network has exactly two odd vertices, it is semi-Eulerian</a:t>
            </a:r>
          </a:p>
          <a:p>
            <a:pPr algn="ctr"/>
            <a:r>
              <a:rPr sz="1200" b="0" i="0">
                <a:solidFill>
                  <a:srgbClr val="000000"/>
                </a:solidFill>
                <a:latin typeface="Calibri"/>
              </a:rPr>
              <a:t/>
            </a:r>
          </a:p>
          <a:p>
            <a:pPr algn="ctr"/>
            <a:r>
              <a:rPr sz="1200" b="0" i="0">
                <a:solidFill>
                  <a:srgbClr val="000000"/>
                </a:solidFill>
                <a:latin typeface="Calibri"/>
              </a:rPr>
              <a:t>The shortest route = total weight of the network + the shortest path between the two odd vertices</a:t>
            </a:r>
          </a:p>
          <a:p>
            <a:pPr algn="ctr"/>
            <a:r>
              <a:rPr sz="1200" b="0" i="0">
                <a:solidFill>
                  <a:srgbClr val="000000"/>
                </a:solidFill>
                <a:latin typeface="Calibri"/>
              </a:rPr>
              <a:t/>
            </a:r>
          </a:p>
          <a:p>
            <a:pPr algn="ctr"/>
            <a:r>
              <a:rPr sz="1200" b="0" i="0">
                <a:solidFill>
                  <a:srgbClr val="000000"/>
                </a:solidFill>
                <a:latin typeface="Calibri"/>
              </a:rPr>
              <a:t>The numbers in circles show the degree of each vertex. You can label graphs like this in your exam to speed up your working</a:t>
            </a:r>
          </a:p>
        </p:txBody>
      </p:sp>
      <p:sp>
        <p:nvSpPr>
          <p:cNvPr id="5" name="TextBox 4"/>
          <p:cNvSpPr txBox="1"/>
          <p:nvPr/>
        </p:nvSpPr>
        <p:spPr>
          <a:xfrm>
            <a:off x="3800000" y="1050000"/>
            <a:ext cx="5100000" cy="1050000"/>
          </a:xfrm>
          <a:prstGeom prst="rect">
            <a:avLst/>
          </a:prstGeom>
          <a:noFill/>
        </p:spPr>
        <p:txBody>
          <a:bodyPr wrap="square" anchor="t" lIns="45720" rIns="45720">
            <a:spAutoFit/>
          </a:bodyPr>
          <a:lstStyle/>
          <a:p>
            <a:pPr algn="l"/>
            <a:r>
              <a:rPr sz="1100" b="0" i="0">
                <a:solidFill>
                  <a:srgbClr val="000000"/>
                </a:solidFill>
                <a:latin typeface="Calibri"/>
              </a:rPr>
              <a:t>The diagram shows a network of undersea cables. The number on each arc is the length, in kilometres, of that cable. A diver needs to inspect the cables, and needs to find a route of minimum length that traverses every cable and starts and finishes at S.  (Total weight of network is 37)</a:t>
            </a:r>
          </a:p>
          <a:p>
            <a:pPr algn="l"/>
            <a:r>
              <a:rPr sz="1100" b="0" i="0">
                <a:solidFill>
                  <a:srgbClr val="000000"/>
                </a:solidFill>
                <a:latin typeface="Calibri"/>
              </a:rPr>
              <a:t>a) State the cables that will need to be traversed twice.   b) State the minimum length of the diver’s route.</a:t>
            </a:r>
          </a:p>
        </p:txBody>
      </p:sp>
      <p:pic>
        <p:nvPicPr>
          <p:cNvPr id="6" name="Picture 5" descr="ex4.png"/>
          <p:cNvPicPr>
            <a:picLocks noChangeAspect="1"/>
          </p:cNvPicPr>
          <p:nvPr/>
        </p:nvPicPr>
        <p:blipFill>
          <a:blip r:embed="rId2"/>
          <a:stretch>
            <a:fillRect/>
          </a:stretch>
        </p:blipFill>
        <p:spPr>
          <a:xfrm>
            <a:off x="4100000" y="2250000"/>
            <a:ext cx="2300000" cy="1868750"/>
          </a:xfrm>
          <a:prstGeom prst="rect">
            <a:avLst/>
          </a:prstGeom>
        </p:spPr>
      </p:pic>
      <p:sp>
        <p:nvSpPr>
          <p:cNvPr id="7" name="Oval 6"/>
          <p:cNvSpPr/>
          <p:nvPr/>
        </p:nvSpPr>
        <p:spPr>
          <a:xfrm>
            <a:off x="6006000" y="2419500"/>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4482250" y="3696000"/>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50000" y="2300000"/>
            <a:ext cx="2300000" cy="500000"/>
          </a:xfrm>
          <a:prstGeom prst="rect">
            <a:avLst/>
          </a:prstGeom>
          <a:noFill/>
        </p:spPr>
        <p:txBody>
          <a:bodyPr wrap="square" anchor="t" lIns="45720" rIns="45720">
            <a:spAutoFit/>
          </a:bodyPr>
          <a:lstStyle/>
          <a:p>
            <a:pPr algn="l"/>
            <a:r>
              <a:rPr sz="1200" b="0" i="0">
                <a:solidFill>
                  <a:srgbClr val="000000"/>
                </a:solidFill>
                <a:latin typeface="Calibri"/>
              </a:rPr>
              <a:t>There are two odd vertices, Q and T</a:t>
            </a:r>
          </a:p>
        </p:txBody>
      </p:sp>
      <p:sp>
        <p:nvSpPr>
          <p:cNvPr id="10" name="TextBox 9"/>
          <p:cNvSpPr txBox="1"/>
          <p:nvPr/>
        </p:nvSpPr>
        <p:spPr>
          <a:xfrm>
            <a:off x="6550000" y="2850000"/>
            <a:ext cx="2300000" cy="800000"/>
          </a:xfrm>
          <a:prstGeom prst="rect">
            <a:avLst/>
          </a:prstGeom>
          <a:noFill/>
        </p:spPr>
        <p:txBody>
          <a:bodyPr wrap="square" anchor="t" lIns="45720" rIns="45720">
            <a:spAutoFit/>
          </a:bodyPr>
          <a:lstStyle/>
          <a:p>
            <a:pPr algn="l"/>
            <a:r>
              <a:rPr sz="1200" b="0" i="0">
                <a:solidFill>
                  <a:srgbClr val="000000"/>
                </a:solidFill>
                <a:latin typeface="Calibri"/>
              </a:rPr>
              <a:t>Paths from Q to T:</a:t>
            </a:r>
          </a:p>
          <a:p>
            <a:pPr algn="l"/>
            <a:r>
              <a:rPr sz="1200" b="0" i="0">
                <a:solidFill>
                  <a:srgbClr val="000000"/>
                </a:solidFill>
                <a:latin typeface="Calibri"/>
              </a:rPr>
              <a:t>QRT = 7 + 8 = 15</a:t>
            </a:r>
          </a:p>
          <a:p>
            <a:pPr algn="l"/>
            <a:r>
              <a:rPr sz="1200" b="0" i="0">
                <a:solidFill>
                  <a:srgbClr val="000000"/>
                </a:solidFill>
                <a:latin typeface="Calibri"/>
              </a:rPr>
              <a:t>QPST = 6 + 2 + 4 = 12</a:t>
            </a:r>
          </a:p>
          <a:p>
            <a:pPr algn="l"/>
            <a:r>
              <a:rPr sz="1200" b="1" i="0">
                <a:solidFill>
                  <a:srgbClr val="FF0000"/>
                </a:solidFill>
                <a:latin typeface="Calibri"/>
              </a:rPr>
              <a:t>QST = 5 + 4 = 9</a:t>
            </a:r>
          </a:p>
        </p:txBody>
      </p:sp>
      <p:sp>
        <p:nvSpPr>
          <p:cNvPr id="11" name="Rectangle 10"/>
          <p:cNvSpPr/>
          <p:nvPr/>
        </p:nvSpPr>
        <p:spPr>
          <a:xfrm rot="8351095">
            <a:off x="5220061" y="2826250"/>
            <a:ext cx="1002876"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rot="8455342">
            <a:off x="4467059" y="3464500"/>
            <a:ext cx="985131"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550000" y="3800000"/>
            <a:ext cx="2300000" cy="500000"/>
          </a:xfrm>
          <a:prstGeom prst="rect">
            <a:avLst/>
          </a:prstGeom>
          <a:noFill/>
        </p:spPr>
        <p:txBody>
          <a:bodyPr wrap="square" anchor="t" lIns="45720" rIns="45720">
            <a:spAutoFit/>
          </a:bodyPr>
          <a:lstStyle/>
          <a:p>
            <a:pPr algn="l"/>
            <a:r>
              <a:rPr sz="1200" b="0" i="0">
                <a:solidFill>
                  <a:srgbClr val="FF0000"/>
                </a:solidFill>
                <a:latin typeface="Calibri"/>
              </a:rPr>
              <a:t>Shortest path is QST, length 9</a:t>
            </a:r>
          </a:p>
        </p:txBody>
      </p:sp>
      <p:sp>
        <p:nvSpPr>
          <p:cNvPr id="14" name="TextBox 13"/>
          <p:cNvSpPr txBox="1"/>
          <p:nvPr/>
        </p:nvSpPr>
        <p:spPr>
          <a:xfrm>
            <a:off x="3800000" y="4318750"/>
            <a:ext cx="5100000" cy="260000"/>
          </a:xfrm>
          <a:prstGeom prst="rect">
            <a:avLst/>
          </a:prstGeom>
          <a:noFill/>
        </p:spPr>
        <p:txBody>
          <a:bodyPr wrap="square" anchor="t" lIns="45720" rIns="45720">
            <a:spAutoFit/>
          </a:bodyPr>
          <a:lstStyle/>
          <a:p>
            <a:pPr algn="l"/>
            <a:r>
              <a:rPr sz="1200" b="0" i="0">
                <a:solidFill>
                  <a:srgbClr val="FF0000"/>
                </a:solidFill>
                <a:latin typeface="Calibri"/>
              </a:rPr>
              <a:t>a) The cables that need to be traversed twice are QS and ST</a:t>
            </a:r>
          </a:p>
        </p:txBody>
      </p:sp>
      <p:sp>
        <p:nvSpPr>
          <p:cNvPr id="15" name="TextBox 14"/>
          <p:cNvSpPr txBox="1"/>
          <p:nvPr/>
        </p:nvSpPr>
        <p:spPr>
          <a:xfrm>
            <a:off x="3800000" y="4668750"/>
            <a:ext cx="5100000" cy="260000"/>
          </a:xfrm>
          <a:prstGeom prst="rect">
            <a:avLst/>
          </a:prstGeom>
          <a:noFill/>
        </p:spPr>
        <p:txBody>
          <a:bodyPr wrap="square" anchor="t" lIns="45720" rIns="45720">
            <a:spAutoFit/>
          </a:bodyPr>
          <a:lstStyle/>
          <a:p>
            <a:pPr algn="l"/>
            <a:r>
              <a:rPr sz="1200" b="0" i="0">
                <a:solidFill>
                  <a:srgbClr val="000000"/>
                </a:solidFill>
                <a:latin typeface="Calibri"/>
              </a:rPr>
              <a:t>b) Total length = total weight + length of path from Q to T</a:t>
            </a:r>
          </a:p>
        </p:txBody>
      </p:sp>
      <p:sp>
        <p:nvSpPr>
          <p:cNvPr id="16" name="TextBox 15"/>
          <p:cNvSpPr txBox="1"/>
          <p:nvPr/>
        </p:nvSpPr>
        <p:spPr>
          <a:xfrm>
            <a:off x="4100000" y="4968750"/>
            <a:ext cx="5100000" cy="260000"/>
          </a:xfrm>
          <a:prstGeom prst="rect">
            <a:avLst/>
          </a:prstGeom>
          <a:noFill/>
        </p:spPr>
        <p:txBody>
          <a:bodyPr wrap="square" anchor="t" lIns="45720" rIns="45720">
            <a:spAutoFit/>
          </a:bodyPr>
          <a:lstStyle/>
          <a:p>
            <a:pPr algn="l"/>
            <a:r>
              <a:rPr sz="1200" b="1" i="0">
                <a:solidFill>
                  <a:srgbClr val="FF0000"/>
                </a:solidFill>
                <a:latin typeface="Calibri"/>
              </a:rPr>
              <a:t>= 37 + 9 = 46 km</a:t>
            </a:r>
          </a:p>
        </p:txBody>
      </p:sp>
      <p:sp>
        <p:nvSpPr>
          <p:cNvPr id="17" name="TextBox 16"/>
          <p:cNvSpPr txBox="1"/>
          <p:nvPr/>
        </p:nvSpPr>
        <p:spPr>
          <a:xfrm>
            <a:off x="3800000" y="5318750"/>
            <a:ext cx="5100000" cy="500000"/>
          </a:xfrm>
          <a:prstGeom prst="rect">
            <a:avLst/>
          </a:prstGeom>
          <a:noFill/>
        </p:spPr>
        <p:txBody>
          <a:bodyPr wrap="square" anchor="t" lIns="45720" rIns="45720">
            <a:spAutoFit/>
          </a:bodyPr>
          <a:lstStyle/>
          <a:p>
            <a:pPr algn="l"/>
            <a:r>
              <a:rPr sz="1000" b="0" i="1">
                <a:solidFill>
                  <a:srgbClr val="000000"/>
                </a:solidFill>
                <a:latin typeface="Calibri"/>
              </a:rPr>
              <a:t>Adding a repeat of QS and ST gives every vertex an even degree, so the redrawn network is Eulerian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Using the Route Inspection Algorithm</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4B</a:t>
            </a:r>
          </a:p>
        </p:txBody>
      </p:sp>
      <p:sp>
        <p:nvSpPr>
          <p:cNvPr id="4" name="TextBox 3"/>
          <p:cNvSpPr txBox="1"/>
          <p:nvPr/>
        </p:nvSpPr>
        <p:spPr>
          <a:xfrm>
            <a:off x="300000" y="1050000"/>
            <a:ext cx="3300000" cy="3500000"/>
          </a:xfrm>
          <a:prstGeom prst="rect">
            <a:avLst/>
          </a:prstGeom>
          <a:noFill/>
        </p:spPr>
        <p:txBody>
          <a:bodyPr wrap="square" anchor="t" lIns="45720" rIns="45720">
            <a:spAutoFit/>
          </a:bodyPr>
          <a:lstStyle/>
          <a:p>
            <a:pPr algn="l"/>
            <a:r>
              <a:rPr sz="1200" b="1" i="0">
                <a:solidFill>
                  <a:srgbClr val="000000"/>
                </a:solidFill>
                <a:latin typeface="Calibri"/>
              </a:rPr>
              <a:t>If the network has more than two odd vertices, you need to consider all the possible pairings of the odd vertices</a:t>
            </a:r>
          </a:p>
          <a:p>
            <a:pPr algn="l"/>
            <a:r>
              <a:rPr sz="1200" b="0" i="0">
                <a:solidFill>
                  <a:srgbClr val="000000"/>
                </a:solidFill>
                <a:latin typeface="Calibri"/>
              </a:rPr>
              <a:t/>
            </a:r>
          </a:p>
          <a:p>
            <a:pPr algn="l"/>
            <a:r>
              <a:rPr sz="1200" b="1" i="0">
                <a:solidFill>
                  <a:srgbClr val="000000"/>
                </a:solidFill>
                <a:latin typeface="Calibri"/>
              </a:rPr>
              <a:t>The route inspection algorithm:</a:t>
            </a:r>
          </a:p>
          <a:p>
            <a:pPr algn="l"/>
            <a:r>
              <a:rPr sz="1200" b="0" i="0">
                <a:solidFill>
                  <a:srgbClr val="000000"/>
                </a:solidFill>
                <a:latin typeface="Calibri"/>
              </a:rPr>
              <a:t>1  Identify any vertices with odd degree</a:t>
            </a:r>
          </a:p>
          <a:p>
            <a:pPr algn="l"/>
            <a:r>
              <a:rPr sz="1200" b="0" i="0">
                <a:solidFill>
                  <a:srgbClr val="000000"/>
                </a:solidFill>
                <a:latin typeface="Calibri"/>
              </a:rPr>
              <a:t>2  Consider all possible complete pairings of these vertices</a:t>
            </a:r>
          </a:p>
          <a:p>
            <a:pPr algn="l"/>
            <a:r>
              <a:rPr sz="1200" b="0" i="0">
                <a:solidFill>
                  <a:srgbClr val="000000"/>
                </a:solidFill>
                <a:latin typeface="Calibri"/>
              </a:rPr>
              <a:t>3  Select the complete pairing that has the least sum</a:t>
            </a:r>
          </a:p>
          <a:p>
            <a:pPr algn="l"/>
            <a:r>
              <a:rPr sz="1200" b="0" i="0">
                <a:solidFill>
                  <a:srgbClr val="000000"/>
                </a:solidFill>
                <a:latin typeface="Calibri"/>
              </a:rPr>
              <a:t>4  Add a repeat of the arcs indicated by this pairing to the network</a:t>
            </a:r>
          </a:p>
          <a:p>
            <a:pPr algn="l"/>
            <a:r>
              <a:rPr sz="1200" b="0" i="0">
                <a:solidFill>
                  <a:srgbClr val="000000"/>
                </a:solidFill>
                <a:latin typeface="Calibri"/>
              </a:rPr>
              <a:t/>
            </a:r>
          </a:p>
          <a:p>
            <a:pPr algn="l"/>
            <a:r>
              <a:rPr sz="1200" b="0" i="0">
                <a:solidFill>
                  <a:srgbClr val="000000"/>
                </a:solidFill>
                <a:latin typeface="Calibri"/>
              </a:rPr>
              <a:t>With four odd vertices there are three possible pairings: you must consider all three</a:t>
            </a:r>
          </a:p>
        </p:txBody>
      </p:sp>
      <p:sp>
        <p:nvSpPr>
          <p:cNvPr id="5" name="TextBox 4"/>
          <p:cNvSpPr txBox="1"/>
          <p:nvPr/>
        </p:nvSpPr>
        <p:spPr>
          <a:xfrm>
            <a:off x="3800000" y="1050000"/>
            <a:ext cx="5100000" cy="600000"/>
          </a:xfrm>
          <a:prstGeom prst="rect">
            <a:avLst/>
          </a:prstGeom>
          <a:noFill/>
        </p:spPr>
        <p:txBody>
          <a:bodyPr wrap="square" anchor="t" lIns="45720" rIns="45720">
            <a:spAutoFit/>
          </a:bodyPr>
          <a:lstStyle/>
          <a:p>
            <a:pPr algn="l"/>
            <a:r>
              <a:rPr sz="1100" b="0" i="0">
                <a:solidFill>
                  <a:srgbClr val="000000"/>
                </a:solidFill>
                <a:latin typeface="Calibri"/>
              </a:rPr>
              <a:t>A route is needed that starts at A, traverses every arc in this network, and returns to A. Find a possible route and state its length.  (Total weight of network is 52)</a:t>
            </a:r>
          </a:p>
        </p:txBody>
      </p:sp>
      <p:pic>
        <p:nvPicPr>
          <p:cNvPr id="6" name="Picture 5" descr="ex5.png"/>
          <p:cNvPicPr>
            <a:picLocks noChangeAspect="1"/>
          </p:cNvPicPr>
          <p:nvPr/>
        </p:nvPicPr>
        <p:blipFill>
          <a:blip r:embed="rId2"/>
          <a:stretch>
            <a:fillRect/>
          </a:stretch>
        </p:blipFill>
        <p:spPr>
          <a:xfrm>
            <a:off x="5450000" y="1750000"/>
            <a:ext cx="1800000" cy="1609271"/>
          </a:xfrm>
          <a:prstGeom prst="rect">
            <a:avLst/>
          </a:prstGeom>
        </p:spPr>
      </p:pic>
      <p:sp>
        <p:nvSpPr>
          <p:cNvPr id="7" name="Oval 6"/>
          <p:cNvSpPr/>
          <p:nvPr/>
        </p:nvSpPr>
        <p:spPr>
          <a:xfrm>
            <a:off x="5581490" y="1917251"/>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6892748" y="1917251"/>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892748" y="2978178"/>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5581490" y="2978178"/>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800000" y="3479271"/>
            <a:ext cx="5100000" cy="260000"/>
          </a:xfrm>
          <a:prstGeom prst="rect">
            <a:avLst/>
          </a:prstGeom>
          <a:noFill/>
        </p:spPr>
        <p:txBody>
          <a:bodyPr wrap="square" anchor="t" lIns="45720" rIns="45720">
            <a:spAutoFit/>
          </a:bodyPr>
          <a:lstStyle/>
          <a:p>
            <a:pPr algn="l"/>
            <a:r>
              <a:rPr sz="1200" b="0" i="0">
                <a:solidFill>
                  <a:srgbClr val="000000"/>
                </a:solidFill>
                <a:latin typeface="Calibri"/>
              </a:rPr>
              <a:t>A, B, C and D have odd degree</a:t>
            </a:r>
          </a:p>
        </p:txBody>
      </p:sp>
      <p:sp>
        <p:nvSpPr>
          <p:cNvPr id="12" name="Rectangle 11"/>
          <p:cNvSpPr/>
          <p:nvPr/>
        </p:nvSpPr>
        <p:spPr>
          <a:xfrm>
            <a:off x="4100000" y="3809271"/>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Pairing</a:t>
            </a:r>
          </a:p>
        </p:txBody>
      </p:sp>
      <p:sp>
        <p:nvSpPr>
          <p:cNvPr id="13" name="Rectangle 12"/>
          <p:cNvSpPr/>
          <p:nvPr/>
        </p:nvSpPr>
        <p:spPr>
          <a:xfrm>
            <a:off x="5300000" y="3809271"/>
            <a:ext cx="17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Shortest paths</a:t>
            </a:r>
          </a:p>
        </p:txBody>
      </p:sp>
      <p:sp>
        <p:nvSpPr>
          <p:cNvPr id="14" name="Rectangle 13"/>
          <p:cNvSpPr/>
          <p:nvPr/>
        </p:nvSpPr>
        <p:spPr>
          <a:xfrm>
            <a:off x="7000000" y="3809271"/>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Total</a:t>
            </a:r>
          </a:p>
        </p:txBody>
      </p:sp>
      <p:sp>
        <p:nvSpPr>
          <p:cNvPr id="15" name="Rectangle 14"/>
          <p:cNvSpPr/>
          <p:nvPr/>
        </p:nvSpPr>
        <p:spPr>
          <a:xfrm>
            <a:off x="4100000" y="4059271"/>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AB + CD</a:t>
            </a:r>
          </a:p>
        </p:txBody>
      </p:sp>
      <p:sp>
        <p:nvSpPr>
          <p:cNvPr id="16" name="Rectangle 15"/>
          <p:cNvSpPr/>
          <p:nvPr/>
        </p:nvSpPr>
        <p:spPr>
          <a:xfrm>
            <a:off x="5300000" y="4059271"/>
            <a:ext cx="17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8 + 9</a:t>
            </a:r>
          </a:p>
        </p:txBody>
      </p:sp>
      <p:sp>
        <p:nvSpPr>
          <p:cNvPr id="17" name="Rectangle 16"/>
          <p:cNvSpPr/>
          <p:nvPr/>
        </p:nvSpPr>
        <p:spPr>
          <a:xfrm>
            <a:off x="7000000" y="4059271"/>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17</a:t>
            </a:r>
          </a:p>
        </p:txBody>
      </p:sp>
      <p:sp>
        <p:nvSpPr>
          <p:cNvPr id="18" name="Rectangle 17"/>
          <p:cNvSpPr/>
          <p:nvPr/>
        </p:nvSpPr>
        <p:spPr>
          <a:xfrm>
            <a:off x="4100000" y="4309271"/>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AC + BD</a:t>
            </a:r>
          </a:p>
        </p:txBody>
      </p:sp>
      <p:sp>
        <p:nvSpPr>
          <p:cNvPr id="19" name="Rectangle 18"/>
          <p:cNvSpPr/>
          <p:nvPr/>
        </p:nvSpPr>
        <p:spPr>
          <a:xfrm>
            <a:off x="5300000" y="4309271"/>
            <a:ext cx="17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12 + 10</a:t>
            </a:r>
          </a:p>
        </p:txBody>
      </p:sp>
      <p:sp>
        <p:nvSpPr>
          <p:cNvPr id="20" name="Rectangle 19"/>
          <p:cNvSpPr/>
          <p:nvPr/>
        </p:nvSpPr>
        <p:spPr>
          <a:xfrm>
            <a:off x="7000000" y="4309271"/>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22</a:t>
            </a:r>
          </a:p>
        </p:txBody>
      </p:sp>
      <p:sp>
        <p:nvSpPr>
          <p:cNvPr id="21" name="Rectangle 20"/>
          <p:cNvSpPr/>
          <p:nvPr/>
        </p:nvSpPr>
        <p:spPr>
          <a:xfrm>
            <a:off x="4100000" y="4559271"/>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AD + BC</a:t>
            </a:r>
          </a:p>
        </p:txBody>
      </p:sp>
      <p:sp>
        <p:nvSpPr>
          <p:cNvPr id="22" name="Rectangle 21"/>
          <p:cNvSpPr/>
          <p:nvPr/>
        </p:nvSpPr>
        <p:spPr>
          <a:xfrm>
            <a:off x="5300000" y="4559271"/>
            <a:ext cx="17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7 + 6</a:t>
            </a:r>
          </a:p>
        </p:txBody>
      </p:sp>
      <p:sp>
        <p:nvSpPr>
          <p:cNvPr id="23" name="Rectangle 22"/>
          <p:cNvSpPr/>
          <p:nvPr/>
        </p:nvSpPr>
        <p:spPr>
          <a:xfrm>
            <a:off x="7000000" y="4559271"/>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13</a:t>
            </a:r>
          </a:p>
        </p:txBody>
      </p:sp>
      <p:sp>
        <p:nvSpPr>
          <p:cNvPr id="24" name="Right Brace 23"/>
          <p:cNvSpPr/>
          <p:nvPr/>
        </p:nvSpPr>
        <p:spPr>
          <a:xfrm>
            <a:off x="7930000" y="4309271"/>
            <a:ext cx="90000" cy="25000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040000" y="4254271"/>
            <a:ext cx="900000" cy="360000"/>
          </a:xfrm>
          <a:prstGeom prst="rect">
            <a:avLst/>
          </a:prstGeom>
          <a:noFill/>
        </p:spPr>
        <p:txBody>
          <a:bodyPr wrap="square" anchor="ctr" lIns="45720" rIns="45720">
            <a:spAutoFit/>
          </a:bodyPr>
          <a:lstStyle/>
          <a:p>
            <a:pPr algn="l"/>
            <a:r>
              <a:rPr sz="900" b="0" i="0">
                <a:solidFill>
                  <a:srgbClr val="FF0000"/>
                </a:solidFill>
                <a:latin typeface="Calibri"/>
              </a:rPr>
              <a:t>AC = AEC, BD = BED</a:t>
            </a:r>
          </a:p>
        </p:txBody>
      </p:sp>
      <p:sp>
        <p:nvSpPr>
          <p:cNvPr id="26" name="Oval 25"/>
          <p:cNvSpPr/>
          <p:nvPr/>
        </p:nvSpPr>
        <p:spPr>
          <a:xfrm>
            <a:off x="7130000" y="4529271"/>
            <a:ext cx="780000" cy="3200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rot="5400000">
            <a:off x="5146026" y="2526715"/>
            <a:ext cx="1060927"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rot="5400000">
            <a:off x="6457284" y="2526715"/>
            <a:ext cx="1060927"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3800000" y="4929271"/>
            <a:ext cx="5100000" cy="260000"/>
          </a:xfrm>
          <a:prstGeom prst="rect">
            <a:avLst/>
          </a:prstGeom>
          <a:noFill/>
        </p:spPr>
        <p:txBody>
          <a:bodyPr wrap="square" anchor="t" lIns="45720" rIns="45720">
            <a:spAutoFit/>
          </a:bodyPr>
          <a:lstStyle/>
          <a:p>
            <a:pPr algn="l"/>
            <a:r>
              <a:rPr sz="1200" b="0" i="0">
                <a:solidFill>
                  <a:srgbClr val="FF0000"/>
                </a:solidFill>
                <a:latin typeface="Calibri"/>
              </a:rPr>
              <a:t>Least sum is AD + BC = 13, so repeat arcs AD and BC</a:t>
            </a:r>
          </a:p>
        </p:txBody>
      </p:sp>
      <p:sp>
        <p:nvSpPr>
          <p:cNvPr id="30" name="TextBox 29"/>
          <p:cNvSpPr txBox="1"/>
          <p:nvPr/>
        </p:nvSpPr>
        <p:spPr>
          <a:xfrm>
            <a:off x="3800000" y="5229271"/>
            <a:ext cx="5100000" cy="260000"/>
          </a:xfrm>
          <a:prstGeom prst="rect">
            <a:avLst/>
          </a:prstGeom>
          <a:noFill/>
        </p:spPr>
        <p:txBody>
          <a:bodyPr wrap="square" anchor="t" lIns="45720" rIns="45720">
            <a:spAutoFit/>
          </a:bodyPr>
          <a:lstStyle/>
          <a:p>
            <a:pPr algn="l"/>
            <a:r>
              <a:rPr sz="1200" b="0" i="0">
                <a:solidFill>
                  <a:srgbClr val="000000"/>
                </a:solidFill>
                <a:latin typeface="Calibri"/>
              </a:rPr>
              <a:t>A possible route is ABCEBCDEADA</a:t>
            </a:r>
          </a:p>
        </p:txBody>
      </p:sp>
      <p:sp>
        <p:nvSpPr>
          <p:cNvPr id="31" name="TextBox 30"/>
          <p:cNvSpPr txBox="1"/>
          <p:nvPr/>
        </p:nvSpPr>
        <p:spPr>
          <a:xfrm>
            <a:off x="3800000" y="5529271"/>
            <a:ext cx="5100000" cy="260000"/>
          </a:xfrm>
          <a:prstGeom prst="rect">
            <a:avLst/>
          </a:prstGeom>
          <a:noFill/>
        </p:spPr>
        <p:txBody>
          <a:bodyPr wrap="square" anchor="t" lIns="45720" rIns="45720">
            <a:spAutoFit/>
          </a:bodyPr>
          <a:lstStyle/>
          <a:p>
            <a:pPr algn="l"/>
            <a:r>
              <a:rPr sz="1200" b="1" i="0">
                <a:solidFill>
                  <a:srgbClr val="FF0000"/>
                </a:solidFill>
                <a:latin typeface="Calibri"/>
              </a:rPr>
              <a:t>Total length = 52 + 13 = 65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4" grpId="0" animBg="1"/>
      <p:bldP spid="25" grpId="0" animBg="1"/>
      <p:bldP spid="21" grpId="0" animBg="1"/>
      <p:bldP spid="22" grpId="0" animBg="1"/>
      <p:bldP spid="23" grpId="0" animBg="1"/>
      <p:bldP spid="26" grpId="0" animBg="1"/>
      <p:bldP spid="27" grpId="0" animBg="1"/>
      <p:bldP spid="28" grpId="0" animBg="1"/>
      <p:bldP spid="29" grpId="0" animBg="1"/>
      <p:bldP spid="30" grpId="0" animBg="1"/>
      <p:bldP spid="31" grpId="0" animBg="1"/>
    </p:bldLst>
  </p:timing>
</p:sld>
</file>

<file path=ppt/slides/slide6.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Using the Route Inspection Algorithm</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4B</a:t>
            </a:r>
          </a:p>
        </p:txBody>
      </p:sp>
      <p:sp>
        <p:nvSpPr>
          <p:cNvPr id="4" name="TextBox 3"/>
          <p:cNvSpPr txBox="1"/>
          <p:nvPr/>
        </p:nvSpPr>
        <p:spPr>
          <a:xfrm>
            <a:off x="300000" y="1050000"/>
            <a:ext cx="3300000" cy="900000"/>
          </a:xfrm>
          <a:prstGeom prst="rect">
            <a:avLst/>
          </a:prstGeom>
          <a:noFill/>
        </p:spPr>
        <p:txBody>
          <a:bodyPr wrap="square" anchor="t" lIns="45720" rIns="45720">
            <a:spAutoFit/>
          </a:bodyPr>
          <a:lstStyle/>
          <a:p>
            <a:pPr algn="ctr"/>
            <a:r>
              <a:rPr sz="1200" b="1" i="0">
                <a:solidFill>
                  <a:srgbClr val="000000"/>
                </a:solidFill>
                <a:latin typeface="Calibri"/>
              </a:rPr>
              <a:t>Label the degree of each vertex and identify the odd vertices</a:t>
            </a:r>
          </a:p>
          <a:p>
            <a:pPr algn="ctr"/>
            <a:r>
              <a:rPr sz="1200" b="0" i="0">
                <a:solidFill>
                  <a:srgbClr val="000000"/>
                </a:solidFill>
                <a:latin typeface="Calibri"/>
              </a:rPr>
              <a:t/>
            </a:r>
          </a:p>
          <a:p>
            <a:pPr algn="ctr"/>
            <a:r>
              <a:rPr sz="1200" b="0" i="0">
                <a:solidFill>
                  <a:srgbClr val="000000"/>
                </a:solidFill>
                <a:latin typeface="Calibri"/>
              </a:rPr>
              <a:t>Find the shortest path between each pair by inspection, but check carefully: the shortest path may not be the direct arc</a:t>
            </a:r>
          </a:p>
        </p:txBody>
      </p:sp>
      <p:pic>
        <p:nvPicPr>
          <p:cNvPr id="5" name="Picture 4" descr="ex6.png"/>
          <p:cNvPicPr>
            <a:picLocks noChangeAspect="1"/>
          </p:cNvPicPr>
          <p:nvPr/>
        </p:nvPicPr>
        <p:blipFill>
          <a:blip r:embed="rId2"/>
          <a:stretch>
            <a:fillRect/>
          </a:stretch>
        </p:blipFill>
        <p:spPr>
          <a:xfrm>
            <a:off x="450000" y="2500000"/>
            <a:ext cx="3000000" cy="2596273"/>
          </a:xfrm>
          <a:prstGeom prst="rect">
            <a:avLst/>
          </a:prstGeom>
        </p:spPr>
      </p:pic>
      <p:sp>
        <p:nvSpPr>
          <p:cNvPr id="6" name="TextBox 5"/>
          <p:cNvSpPr txBox="1"/>
          <p:nvPr/>
        </p:nvSpPr>
        <p:spPr>
          <a:xfrm>
            <a:off x="3800000" y="1050000"/>
            <a:ext cx="5100000" cy="1200000"/>
          </a:xfrm>
          <a:prstGeom prst="rect">
            <a:avLst/>
          </a:prstGeom>
          <a:noFill/>
        </p:spPr>
        <p:txBody>
          <a:bodyPr wrap="square" anchor="t" lIns="45720" rIns="45720">
            <a:spAutoFit/>
          </a:bodyPr>
          <a:lstStyle/>
          <a:p>
            <a:pPr algn="l"/>
            <a:r>
              <a:rPr sz="1100" b="0" i="0">
                <a:solidFill>
                  <a:srgbClr val="000000"/>
                </a:solidFill>
                <a:latin typeface="Calibri"/>
              </a:rPr>
              <a:t>The diagram represents a network of roads. The numbers on the arcs represent the lengths of each road in miles. The roads need to be resurfaced. The council wants to find the shortest possible route which traverses every road and starts and ends at A.  (Total weight of network is 301)</a:t>
            </a:r>
          </a:p>
          <a:p>
            <a:pPr algn="l"/>
            <a:r>
              <a:rPr sz="1100" b="0" i="0">
                <a:solidFill>
                  <a:srgbClr val="000000"/>
                </a:solidFill>
                <a:latin typeface="Calibri"/>
              </a:rPr>
              <a:t>a) Determine the length of this route. You must show your method and working, and state clearly which roads must be traversed twice.</a:t>
            </a:r>
          </a:p>
        </p:txBody>
      </p:sp>
      <p:sp>
        <p:nvSpPr>
          <p:cNvPr id="7" name="Oval 6"/>
          <p:cNvSpPr/>
          <p:nvPr/>
        </p:nvSpPr>
        <p:spPr>
          <a:xfrm>
            <a:off x="615869" y="3380155"/>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994751" y="3653447"/>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988540" y="4740403"/>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1162453" y="3653447"/>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800000" y="2400000"/>
            <a:ext cx="5100000" cy="260000"/>
          </a:xfrm>
          <a:prstGeom prst="rect">
            <a:avLst/>
          </a:prstGeom>
          <a:noFill/>
        </p:spPr>
        <p:txBody>
          <a:bodyPr wrap="square" anchor="t" lIns="45720" rIns="45720">
            <a:spAutoFit/>
          </a:bodyPr>
          <a:lstStyle/>
          <a:p>
            <a:pPr algn="l"/>
            <a:r>
              <a:rPr sz="1200" b="0" i="0">
                <a:solidFill>
                  <a:srgbClr val="000000"/>
                </a:solidFill>
                <a:latin typeface="Calibri"/>
              </a:rPr>
              <a:t>The odd vertices are A, E, F and G</a:t>
            </a:r>
          </a:p>
        </p:txBody>
      </p:sp>
      <p:sp>
        <p:nvSpPr>
          <p:cNvPr id="12" name="TextBox 11"/>
          <p:cNvSpPr txBox="1"/>
          <p:nvPr/>
        </p:nvSpPr>
        <p:spPr>
          <a:xfrm>
            <a:off x="3800000" y="2700000"/>
            <a:ext cx="5100000" cy="300000"/>
          </a:xfrm>
          <a:prstGeom prst="rect">
            <a:avLst/>
          </a:prstGeom>
          <a:noFill/>
        </p:spPr>
        <p:txBody>
          <a:bodyPr wrap="square" anchor="t" lIns="45720" rIns="45720">
            <a:spAutoFit/>
          </a:bodyPr>
          <a:lstStyle/>
          <a:p>
            <a:pPr algn="l"/>
            <a:r>
              <a:rPr sz="1100" b="0" i="0">
                <a:solidFill>
                  <a:srgbClr val="000000"/>
                </a:solidFill>
                <a:latin typeface="Calibri"/>
              </a:rPr>
              <a:t>Shortest paths:  A to E is AGE = 26,  F to G is FHG = 22,  A to F is AHF = 35</a:t>
            </a:r>
          </a:p>
        </p:txBody>
      </p:sp>
      <p:sp>
        <p:nvSpPr>
          <p:cNvPr id="13" name="Rectangle 12"/>
          <p:cNvSpPr/>
          <p:nvPr/>
        </p:nvSpPr>
        <p:spPr>
          <a:xfrm>
            <a:off x="4100000" y="310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Pairing</a:t>
            </a:r>
          </a:p>
        </p:txBody>
      </p:sp>
      <p:sp>
        <p:nvSpPr>
          <p:cNvPr id="14" name="Rectangle 13"/>
          <p:cNvSpPr/>
          <p:nvPr/>
        </p:nvSpPr>
        <p:spPr>
          <a:xfrm>
            <a:off x="5300000" y="3100000"/>
            <a:ext cx="17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Shortest paths</a:t>
            </a:r>
          </a:p>
        </p:txBody>
      </p:sp>
      <p:sp>
        <p:nvSpPr>
          <p:cNvPr id="15" name="Rectangle 14"/>
          <p:cNvSpPr/>
          <p:nvPr/>
        </p:nvSpPr>
        <p:spPr>
          <a:xfrm>
            <a:off x="7000000" y="3100000"/>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Total</a:t>
            </a:r>
          </a:p>
        </p:txBody>
      </p:sp>
      <p:sp>
        <p:nvSpPr>
          <p:cNvPr id="16" name="Rectangle 15"/>
          <p:cNvSpPr/>
          <p:nvPr/>
        </p:nvSpPr>
        <p:spPr>
          <a:xfrm>
            <a:off x="4100000" y="335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AE + FG</a:t>
            </a:r>
          </a:p>
        </p:txBody>
      </p:sp>
      <p:sp>
        <p:nvSpPr>
          <p:cNvPr id="17" name="Rectangle 16"/>
          <p:cNvSpPr/>
          <p:nvPr/>
        </p:nvSpPr>
        <p:spPr>
          <a:xfrm>
            <a:off x="5300000" y="3350000"/>
            <a:ext cx="17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26 + 22</a:t>
            </a:r>
          </a:p>
        </p:txBody>
      </p:sp>
      <p:sp>
        <p:nvSpPr>
          <p:cNvPr id="18" name="Rectangle 17"/>
          <p:cNvSpPr/>
          <p:nvPr/>
        </p:nvSpPr>
        <p:spPr>
          <a:xfrm>
            <a:off x="7000000" y="3350000"/>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48</a:t>
            </a:r>
          </a:p>
        </p:txBody>
      </p:sp>
      <p:sp>
        <p:nvSpPr>
          <p:cNvPr id="19" name="Rectangle 18"/>
          <p:cNvSpPr/>
          <p:nvPr/>
        </p:nvSpPr>
        <p:spPr>
          <a:xfrm>
            <a:off x="4100000" y="360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AF + EG</a:t>
            </a:r>
          </a:p>
        </p:txBody>
      </p:sp>
      <p:sp>
        <p:nvSpPr>
          <p:cNvPr id="20" name="Rectangle 19"/>
          <p:cNvSpPr/>
          <p:nvPr/>
        </p:nvSpPr>
        <p:spPr>
          <a:xfrm>
            <a:off x="5300000" y="3600000"/>
            <a:ext cx="17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35 + 7</a:t>
            </a:r>
          </a:p>
        </p:txBody>
      </p:sp>
      <p:sp>
        <p:nvSpPr>
          <p:cNvPr id="21" name="Rectangle 20"/>
          <p:cNvSpPr/>
          <p:nvPr/>
        </p:nvSpPr>
        <p:spPr>
          <a:xfrm>
            <a:off x="7000000" y="3600000"/>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42</a:t>
            </a:r>
          </a:p>
        </p:txBody>
      </p:sp>
      <p:sp>
        <p:nvSpPr>
          <p:cNvPr id="22" name="Rectangle 21"/>
          <p:cNvSpPr/>
          <p:nvPr/>
        </p:nvSpPr>
        <p:spPr>
          <a:xfrm>
            <a:off x="4100000" y="385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AG + EF</a:t>
            </a:r>
          </a:p>
        </p:txBody>
      </p:sp>
      <p:sp>
        <p:nvSpPr>
          <p:cNvPr id="23" name="Rectangle 22"/>
          <p:cNvSpPr/>
          <p:nvPr/>
        </p:nvSpPr>
        <p:spPr>
          <a:xfrm>
            <a:off x="5300000" y="3850000"/>
            <a:ext cx="17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19 + 20</a:t>
            </a:r>
          </a:p>
        </p:txBody>
      </p:sp>
      <p:sp>
        <p:nvSpPr>
          <p:cNvPr id="24" name="Rectangle 23"/>
          <p:cNvSpPr/>
          <p:nvPr/>
        </p:nvSpPr>
        <p:spPr>
          <a:xfrm>
            <a:off x="7000000" y="3850000"/>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39</a:t>
            </a:r>
          </a:p>
        </p:txBody>
      </p:sp>
      <p:sp>
        <p:nvSpPr>
          <p:cNvPr id="25" name="Rectangle 24"/>
          <p:cNvSpPr/>
          <p:nvPr/>
        </p:nvSpPr>
        <p:spPr>
          <a:xfrm rot="1593903">
            <a:off x="678611" y="3595801"/>
            <a:ext cx="611099"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rot="5419644">
            <a:off x="1543158" y="4275925"/>
            <a:ext cx="1086974"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3800000" y="4200000"/>
            <a:ext cx="5100000" cy="500000"/>
          </a:xfrm>
          <a:prstGeom prst="rect">
            <a:avLst/>
          </a:prstGeom>
          <a:noFill/>
        </p:spPr>
        <p:txBody>
          <a:bodyPr wrap="square" anchor="t" lIns="45720" rIns="45720">
            <a:spAutoFit/>
          </a:bodyPr>
          <a:lstStyle/>
          <a:p>
            <a:pPr algn="l"/>
            <a:r>
              <a:rPr sz="1200" b="0" i="0">
                <a:solidFill>
                  <a:srgbClr val="FF0000"/>
                </a:solidFill>
                <a:latin typeface="Calibri"/>
              </a:rPr>
              <a:t>Least sum is 39: pair A with G and E with F, so repeat roads AG and EF</a:t>
            </a:r>
          </a:p>
        </p:txBody>
      </p:sp>
      <p:sp>
        <p:nvSpPr>
          <p:cNvPr id="28" name="TextBox 27"/>
          <p:cNvSpPr txBox="1"/>
          <p:nvPr/>
        </p:nvSpPr>
        <p:spPr>
          <a:xfrm>
            <a:off x="3800000" y="4750000"/>
            <a:ext cx="5100000" cy="260000"/>
          </a:xfrm>
          <a:prstGeom prst="rect">
            <a:avLst/>
          </a:prstGeom>
          <a:noFill/>
        </p:spPr>
        <p:txBody>
          <a:bodyPr wrap="square" anchor="t" lIns="45720" rIns="45720">
            <a:spAutoFit/>
          </a:bodyPr>
          <a:lstStyle/>
          <a:p>
            <a:pPr algn="l"/>
            <a:r>
              <a:rPr sz="1200" b="1" i="0">
                <a:solidFill>
                  <a:srgbClr val="FF0000"/>
                </a:solidFill>
                <a:latin typeface="Calibri"/>
              </a:rPr>
              <a:t>Shortest route = 301 + 39 = 340 miles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7.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Using the Route Inspection Algorithm</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4B</a:t>
            </a:r>
          </a:p>
        </p:txBody>
      </p:sp>
      <p:sp>
        <p:nvSpPr>
          <p:cNvPr id="4" name="TextBox 3"/>
          <p:cNvSpPr txBox="1"/>
          <p:nvPr/>
        </p:nvSpPr>
        <p:spPr>
          <a:xfrm>
            <a:off x="300000" y="1050000"/>
            <a:ext cx="3300000" cy="1300000"/>
          </a:xfrm>
          <a:prstGeom prst="rect">
            <a:avLst/>
          </a:prstGeom>
          <a:noFill/>
        </p:spPr>
        <p:txBody>
          <a:bodyPr wrap="square" anchor="t" lIns="45720" rIns="45720">
            <a:spAutoFit/>
          </a:bodyPr>
          <a:lstStyle/>
          <a:p>
            <a:pPr algn="ctr"/>
            <a:r>
              <a:rPr sz="1200" b="1" i="0">
                <a:solidFill>
                  <a:srgbClr val="000000"/>
                </a:solidFill>
                <a:latin typeface="Calibri"/>
              </a:rPr>
              <a:t>If the route can start and finish at different vertices, choose them so that the path between the remaining odd vertices is as short as possible</a:t>
            </a:r>
          </a:p>
          <a:p>
            <a:pPr algn="ctr"/>
            <a:r>
              <a:rPr sz="1200" b="0" i="0">
                <a:solidFill>
                  <a:srgbClr val="000000"/>
                </a:solidFill>
                <a:latin typeface="Calibri"/>
              </a:rPr>
              <a:t/>
            </a:r>
          </a:p>
          <a:p>
            <a:pPr algn="ctr"/>
            <a:r>
              <a:rPr sz="1200" b="0" i="0">
                <a:solidFill>
                  <a:srgbClr val="000000"/>
                </a:solidFill>
                <a:latin typeface="Calibri"/>
              </a:rPr>
              <a:t>Start and finish at two of the odd vertices: they stay odd</a:t>
            </a:r>
          </a:p>
        </p:txBody>
      </p:sp>
      <p:pic>
        <p:nvPicPr>
          <p:cNvPr id="5" name="Picture 4" descr="ex6.png"/>
          <p:cNvPicPr>
            <a:picLocks noChangeAspect="1"/>
          </p:cNvPicPr>
          <p:nvPr/>
        </p:nvPicPr>
        <p:blipFill>
          <a:blip r:embed="rId2"/>
          <a:stretch>
            <a:fillRect/>
          </a:stretch>
        </p:blipFill>
        <p:spPr>
          <a:xfrm>
            <a:off x="450000" y="2500000"/>
            <a:ext cx="3000000" cy="2596273"/>
          </a:xfrm>
          <a:prstGeom prst="rect">
            <a:avLst/>
          </a:prstGeom>
        </p:spPr>
      </p:pic>
      <p:sp>
        <p:nvSpPr>
          <p:cNvPr id="6" name="Oval 5"/>
          <p:cNvSpPr/>
          <p:nvPr/>
        </p:nvSpPr>
        <p:spPr>
          <a:xfrm>
            <a:off x="615869" y="3380155"/>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994751" y="3653447"/>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988540" y="4740403"/>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62453" y="3653447"/>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800000" y="1050000"/>
            <a:ext cx="5100000" cy="1000000"/>
          </a:xfrm>
          <a:prstGeom prst="rect">
            <a:avLst/>
          </a:prstGeom>
          <a:noFill/>
        </p:spPr>
        <p:txBody>
          <a:bodyPr wrap="square" anchor="t" lIns="45720" rIns="45720">
            <a:spAutoFit/>
          </a:bodyPr>
          <a:lstStyle/>
          <a:p>
            <a:pPr algn="l"/>
            <a:r>
              <a:rPr sz="1100" b="0" i="0">
                <a:solidFill>
                  <a:srgbClr val="000000"/>
                </a:solidFill>
                <a:latin typeface="Calibri"/>
              </a:rPr>
              <a:t>The council decides that, in order to save money, the route can start and end at different vertices.</a:t>
            </a:r>
          </a:p>
          <a:p>
            <a:pPr algn="l"/>
            <a:r>
              <a:rPr sz="1100" b="0" i="0">
                <a:solidFill>
                  <a:srgbClr val="000000"/>
                </a:solidFill>
                <a:latin typeface="Calibri"/>
              </a:rPr>
              <a:t>b) State which two vertices should be chosen to minimise the length of the new route. Give a reason for your answer, and state the length of the new route.</a:t>
            </a:r>
          </a:p>
        </p:txBody>
      </p:sp>
      <p:sp>
        <p:nvSpPr>
          <p:cNvPr id="11" name="Rectangle 10"/>
          <p:cNvSpPr/>
          <p:nvPr/>
        </p:nvSpPr>
        <p:spPr>
          <a:xfrm>
            <a:off x="4100000" y="220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Pair</a:t>
            </a:r>
          </a:p>
        </p:txBody>
      </p:sp>
      <p:sp>
        <p:nvSpPr>
          <p:cNvPr id="12" name="Rectangle 11"/>
          <p:cNvSpPr/>
          <p:nvPr/>
        </p:nvSpPr>
        <p:spPr>
          <a:xfrm>
            <a:off x="5300000" y="2200000"/>
            <a:ext cx="17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Shortest path</a:t>
            </a:r>
          </a:p>
        </p:txBody>
      </p:sp>
      <p:sp>
        <p:nvSpPr>
          <p:cNvPr id="13" name="Rectangle 12"/>
          <p:cNvSpPr/>
          <p:nvPr/>
        </p:nvSpPr>
        <p:spPr>
          <a:xfrm>
            <a:off x="7000000" y="2200000"/>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Length</a:t>
            </a:r>
          </a:p>
        </p:txBody>
      </p:sp>
      <p:sp>
        <p:nvSpPr>
          <p:cNvPr id="14" name="Rectangle 13"/>
          <p:cNvSpPr/>
          <p:nvPr/>
        </p:nvSpPr>
        <p:spPr>
          <a:xfrm>
            <a:off x="4100000" y="245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AE</a:t>
            </a:r>
          </a:p>
        </p:txBody>
      </p:sp>
      <p:sp>
        <p:nvSpPr>
          <p:cNvPr id="15" name="Rectangle 14"/>
          <p:cNvSpPr/>
          <p:nvPr/>
        </p:nvSpPr>
        <p:spPr>
          <a:xfrm>
            <a:off x="5300000" y="2450000"/>
            <a:ext cx="17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AGE</a:t>
            </a:r>
          </a:p>
        </p:txBody>
      </p:sp>
      <p:sp>
        <p:nvSpPr>
          <p:cNvPr id="16" name="Rectangle 15"/>
          <p:cNvSpPr/>
          <p:nvPr/>
        </p:nvSpPr>
        <p:spPr>
          <a:xfrm>
            <a:off x="7000000" y="2450000"/>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26</a:t>
            </a:r>
          </a:p>
        </p:txBody>
      </p:sp>
      <p:sp>
        <p:nvSpPr>
          <p:cNvPr id="17" name="Rectangle 16"/>
          <p:cNvSpPr/>
          <p:nvPr/>
        </p:nvSpPr>
        <p:spPr>
          <a:xfrm>
            <a:off x="4100000" y="270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AF</a:t>
            </a:r>
          </a:p>
        </p:txBody>
      </p:sp>
      <p:sp>
        <p:nvSpPr>
          <p:cNvPr id="18" name="Rectangle 17"/>
          <p:cNvSpPr/>
          <p:nvPr/>
        </p:nvSpPr>
        <p:spPr>
          <a:xfrm>
            <a:off x="5300000" y="2700000"/>
            <a:ext cx="17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AHF</a:t>
            </a:r>
          </a:p>
        </p:txBody>
      </p:sp>
      <p:sp>
        <p:nvSpPr>
          <p:cNvPr id="19" name="Rectangle 18"/>
          <p:cNvSpPr/>
          <p:nvPr/>
        </p:nvSpPr>
        <p:spPr>
          <a:xfrm>
            <a:off x="7000000" y="2700000"/>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35</a:t>
            </a:r>
          </a:p>
        </p:txBody>
      </p:sp>
      <p:sp>
        <p:nvSpPr>
          <p:cNvPr id="20" name="Rectangle 19"/>
          <p:cNvSpPr/>
          <p:nvPr/>
        </p:nvSpPr>
        <p:spPr>
          <a:xfrm>
            <a:off x="4100000" y="295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AG</a:t>
            </a:r>
          </a:p>
        </p:txBody>
      </p:sp>
      <p:sp>
        <p:nvSpPr>
          <p:cNvPr id="21" name="Rectangle 20"/>
          <p:cNvSpPr/>
          <p:nvPr/>
        </p:nvSpPr>
        <p:spPr>
          <a:xfrm>
            <a:off x="5300000" y="2950000"/>
            <a:ext cx="17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AG</a:t>
            </a:r>
          </a:p>
        </p:txBody>
      </p:sp>
      <p:sp>
        <p:nvSpPr>
          <p:cNvPr id="22" name="Rectangle 21"/>
          <p:cNvSpPr/>
          <p:nvPr/>
        </p:nvSpPr>
        <p:spPr>
          <a:xfrm>
            <a:off x="7000000" y="2950000"/>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19</a:t>
            </a:r>
          </a:p>
        </p:txBody>
      </p:sp>
      <p:sp>
        <p:nvSpPr>
          <p:cNvPr id="23" name="Rectangle 22"/>
          <p:cNvSpPr/>
          <p:nvPr/>
        </p:nvSpPr>
        <p:spPr>
          <a:xfrm>
            <a:off x="4100000" y="320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EF</a:t>
            </a:r>
          </a:p>
        </p:txBody>
      </p:sp>
      <p:sp>
        <p:nvSpPr>
          <p:cNvPr id="24" name="Rectangle 23"/>
          <p:cNvSpPr/>
          <p:nvPr/>
        </p:nvSpPr>
        <p:spPr>
          <a:xfrm>
            <a:off x="5300000" y="3200000"/>
            <a:ext cx="17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EF</a:t>
            </a:r>
          </a:p>
        </p:txBody>
      </p:sp>
      <p:sp>
        <p:nvSpPr>
          <p:cNvPr id="25" name="Rectangle 24"/>
          <p:cNvSpPr/>
          <p:nvPr/>
        </p:nvSpPr>
        <p:spPr>
          <a:xfrm>
            <a:off x="7000000" y="3200000"/>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20</a:t>
            </a:r>
          </a:p>
        </p:txBody>
      </p:sp>
      <p:sp>
        <p:nvSpPr>
          <p:cNvPr id="26" name="Rectangle 25"/>
          <p:cNvSpPr/>
          <p:nvPr/>
        </p:nvSpPr>
        <p:spPr>
          <a:xfrm>
            <a:off x="4100000" y="345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EG</a:t>
            </a:r>
          </a:p>
        </p:txBody>
      </p:sp>
      <p:sp>
        <p:nvSpPr>
          <p:cNvPr id="27" name="Rectangle 26"/>
          <p:cNvSpPr/>
          <p:nvPr/>
        </p:nvSpPr>
        <p:spPr>
          <a:xfrm>
            <a:off x="5300000" y="3450000"/>
            <a:ext cx="17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EG</a:t>
            </a:r>
          </a:p>
        </p:txBody>
      </p:sp>
      <p:sp>
        <p:nvSpPr>
          <p:cNvPr id="28" name="Rectangle 27"/>
          <p:cNvSpPr/>
          <p:nvPr/>
        </p:nvSpPr>
        <p:spPr>
          <a:xfrm>
            <a:off x="7000000" y="3450000"/>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7</a:t>
            </a:r>
          </a:p>
        </p:txBody>
      </p:sp>
      <p:sp>
        <p:nvSpPr>
          <p:cNvPr id="29" name="Rectangle 28"/>
          <p:cNvSpPr/>
          <p:nvPr/>
        </p:nvSpPr>
        <p:spPr>
          <a:xfrm>
            <a:off x="4100000" y="370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FG</a:t>
            </a:r>
          </a:p>
        </p:txBody>
      </p:sp>
      <p:sp>
        <p:nvSpPr>
          <p:cNvPr id="30" name="Rectangle 29"/>
          <p:cNvSpPr/>
          <p:nvPr/>
        </p:nvSpPr>
        <p:spPr>
          <a:xfrm>
            <a:off x="5300000" y="3700000"/>
            <a:ext cx="17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FHG</a:t>
            </a:r>
          </a:p>
        </p:txBody>
      </p:sp>
      <p:sp>
        <p:nvSpPr>
          <p:cNvPr id="31" name="Rectangle 30"/>
          <p:cNvSpPr/>
          <p:nvPr/>
        </p:nvSpPr>
        <p:spPr>
          <a:xfrm>
            <a:off x="7000000" y="3700000"/>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22</a:t>
            </a:r>
          </a:p>
        </p:txBody>
      </p:sp>
      <p:sp>
        <p:nvSpPr>
          <p:cNvPr id="32" name="Oval 31"/>
          <p:cNvSpPr/>
          <p:nvPr/>
        </p:nvSpPr>
        <p:spPr>
          <a:xfrm>
            <a:off x="4000000" y="3420000"/>
            <a:ext cx="4000000" cy="3100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rot="10800000">
            <a:off x="1257453" y="3732447"/>
            <a:ext cx="832298"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3800000" y="4100000"/>
            <a:ext cx="5100000" cy="500000"/>
          </a:xfrm>
          <a:prstGeom prst="rect">
            <a:avLst/>
          </a:prstGeom>
          <a:noFill/>
        </p:spPr>
        <p:txBody>
          <a:bodyPr wrap="square" anchor="t" lIns="45720" rIns="45720">
            <a:spAutoFit/>
          </a:bodyPr>
          <a:lstStyle/>
          <a:p>
            <a:pPr algn="l"/>
            <a:r>
              <a:rPr sz="1200" b="0" i="0">
                <a:solidFill>
                  <a:srgbClr val="FF0000"/>
                </a:solidFill>
                <a:latin typeface="Calibri"/>
              </a:rPr>
              <a:t>The least length between any pair of odd vertices is EG = 7, so only EG is repeated</a:t>
            </a:r>
          </a:p>
        </p:txBody>
      </p:sp>
      <p:sp>
        <p:nvSpPr>
          <p:cNvPr id="35" name="TextBox 34"/>
          <p:cNvSpPr txBox="1"/>
          <p:nvPr/>
        </p:nvSpPr>
        <p:spPr>
          <a:xfrm>
            <a:off x="3800000" y="4650000"/>
            <a:ext cx="5100000" cy="300000"/>
          </a:xfrm>
          <a:prstGeom prst="rect">
            <a:avLst/>
          </a:prstGeom>
          <a:noFill/>
        </p:spPr>
        <p:txBody>
          <a:bodyPr wrap="square" anchor="t" lIns="45720" rIns="45720">
            <a:spAutoFit/>
          </a:bodyPr>
          <a:lstStyle/>
          <a:p>
            <a:pPr algn="l"/>
            <a:r>
              <a:rPr sz="1200" b="0" i="0">
                <a:solidFill>
                  <a:srgbClr val="FF0000"/>
                </a:solidFill>
                <a:latin typeface="Calibri"/>
              </a:rPr>
              <a:t>So start at A and finish at F (the other two odd vertices)</a:t>
            </a:r>
          </a:p>
        </p:txBody>
      </p:sp>
      <p:sp>
        <p:nvSpPr>
          <p:cNvPr id="36" name="TextBox 35"/>
          <p:cNvSpPr txBox="1"/>
          <p:nvPr/>
        </p:nvSpPr>
        <p:spPr>
          <a:xfrm>
            <a:off x="3800000" y="5000000"/>
            <a:ext cx="5100000" cy="260000"/>
          </a:xfrm>
          <a:prstGeom prst="rect">
            <a:avLst/>
          </a:prstGeom>
          <a:noFill/>
        </p:spPr>
        <p:txBody>
          <a:bodyPr wrap="square" anchor="t" lIns="45720" rIns="45720">
            <a:spAutoFit/>
          </a:bodyPr>
          <a:lstStyle/>
          <a:p>
            <a:pPr algn="l"/>
            <a:r>
              <a:rPr sz="1200" b="1" i="0">
                <a:solidFill>
                  <a:srgbClr val="FF0000"/>
                </a:solidFill>
                <a:latin typeface="Calibri"/>
              </a:rPr>
              <a:t>New route has length 301 + 7 = 308 miles</a:t>
            </a:r>
          </a:p>
        </p:txBody>
      </p:sp>
      <p:sp>
        <p:nvSpPr>
          <p:cNvPr id="37" name="TextBox 36"/>
          <p:cNvSpPr txBox="1"/>
          <p:nvPr/>
        </p:nvSpPr>
        <p:spPr>
          <a:xfrm>
            <a:off x="3800000" y="5450000"/>
            <a:ext cx="5100000" cy="500000"/>
          </a:xfrm>
          <a:prstGeom prst="rect">
            <a:avLst/>
          </a:prstGeom>
          <a:noFill/>
        </p:spPr>
        <p:txBody>
          <a:bodyPr wrap="square" anchor="t" lIns="45720" rIns="45720">
            <a:spAutoFit/>
          </a:bodyPr>
          <a:lstStyle/>
          <a:p>
            <a:pPr algn="l"/>
            <a:r>
              <a:rPr sz="1000" b="0" i="1">
                <a:solidFill>
                  <a:srgbClr val="000000"/>
                </a:solidFill>
                <a:latin typeface="Calibri"/>
              </a:rPr>
              <a:t>Watch out: the single pair with the least distance might not be one of the pairs you used in part 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