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Route Inspection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Eulerian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Leonhard Euler (1735) and the bridges of Königsberg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Euler realised the sizes and shapes of the land masses did not matter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 drew each land mass as a vertex (node) and each bridge as an edge (arc): the first graph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Every time you walk onto a land mass you must leave by a different bridge, so a land mass you pass through must touch an even number of bridges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represents the city of Königsberg. Two islands (C and D) are linked to each other and to the mainland (A and B) by seven bridges.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Prove that it is impossible to find a route which crosses every bridge exactly once.</a:t>
            </a:r>
          </a:p>
        </p:txBody>
      </p:sp>
      <p:pic>
        <p:nvPicPr>
          <p:cNvPr id="6" name="Picture 5" descr="k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000" y="1900000"/>
            <a:ext cx="3800000" cy="202666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00000" y="4000000"/>
            <a:ext cx="13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Land mass</a:t>
            </a:r>
          </a:p>
        </p:txBody>
      </p:sp>
      <p:sp>
        <p:nvSpPr>
          <p:cNvPr id="8" name="Rectangle 7"/>
          <p:cNvSpPr/>
          <p:nvPr/>
        </p:nvSpPr>
        <p:spPr>
          <a:xfrm>
            <a:off x="5400000" y="40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6000000" y="40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00000" y="40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00000" y="40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00000" y="4250000"/>
            <a:ext cx="13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Bridges (degree)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00000" y="42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00000" y="42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600000" y="42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200000" y="42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460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All four vertices are odd.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490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 route crossing every bridge exactly once can only exist if there are 0 or 2 odd vertices, so the walk is impossible.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Eulerian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can decide whether a graph is Eulerian, semi-Eulerian or neither from the degrees of its vertices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An Eulerian graph contains a trail that includes every edge and starts and finishes at the same vertex (an Eulerian circuit). Any connected graph whose vertices are all even is Eulerian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 semi-Eulerian graph contains a trail that includes every edge but starts and finishes at different vertices. Any connected graph with exactly two odd vertices is semi-Eulerian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trail must start at one odd vertex and end at the other</a:t>
            </a:r>
          </a:p>
        </p:txBody>
      </p:sp>
      <p:pic>
        <p:nvPicPr>
          <p:cNvPr id="5" name="Picture 4" descr="eu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1000000"/>
            <a:ext cx="1350000" cy="16811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00000" y="2711132"/>
            <a:ext cx="2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All vertices even: Eulerian. The circuit can start and end anywhere</a:t>
            </a:r>
          </a:p>
        </p:txBody>
      </p:sp>
      <p:pic>
        <p:nvPicPr>
          <p:cNvPr id="7" name="Picture 6" descr="sem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0" y="1000000"/>
            <a:ext cx="1550000" cy="13721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00000" y="2402131"/>
            <a:ext cx="2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Exactly two odd vertices: semi-Eulerian. Start at one odd vertex, end at the other</a:t>
            </a:r>
          </a:p>
        </p:txBody>
      </p:sp>
      <p:pic>
        <p:nvPicPr>
          <p:cNvPr id="9" name="Picture 8" descr="neit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0000" y="3850000"/>
            <a:ext cx="1000000" cy="9722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50000" y="4852222"/>
            <a:ext cx="2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More than two odd vertices: neither</a:t>
            </a:r>
          </a:p>
        </p:txBody>
      </p:sp>
      <p:pic>
        <p:nvPicPr>
          <p:cNvPr id="11" name="Picture 10" descr="dis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0000" y="3650000"/>
            <a:ext cx="950000" cy="12930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50000" y="4973055"/>
            <a:ext cx="2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FF0000"/>
                </a:solidFill>
                <a:latin typeface="Calibri"/>
              </a:rPr>
              <a:t>Not connected: neither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6000000"/>
            <a:ext cx="51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1">
                <a:solidFill>
                  <a:srgbClr val="000000"/>
                </a:solidFill>
                <a:latin typeface="Calibri"/>
              </a:rPr>
              <a:t>Eulerian and semi-Eulerian graphs can be drawn without taking your pen off the paper and without repeating any arcs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Eulerian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Find the degree of every vertex first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degree of a vertex is the number of arcs incident to it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Even vertices have even degree, odd vertices have odd degree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Exactly two odd vertices: semi-Eulerian, so the trail must start at one odd vertex and finish at the other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State whether this graph is Eulerian, semi-Eulerian or neither.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If possible, find a trail that traverses each edge of this graph exactly once.</a:t>
            </a:r>
          </a:p>
        </p:txBody>
      </p:sp>
      <p:pic>
        <p:nvPicPr>
          <p:cNvPr id="6" name="Picture 5" descr="ex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000" y="1750000"/>
            <a:ext cx="2900000" cy="16215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00000" y="3521505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Vertex</a:t>
            </a:r>
          </a:p>
        </p:txBody>
      </p:sp>
      <p:sp>
        <p:nvSpPr>
          <p:cNvPr id="8" name="Rectangle 7"/>
          <p:cNvSpPr/>
          <p:nvPr/>
        </p:nvSpPr>
        <p:spPr>
          <a:xfrm>
            <a:off x="4900000" y="352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5400000" y="352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00000" y="352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000" y="352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00000" y="352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00000" y="352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00000" y="3771505"/>
            <a:ext cx="8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Degree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00000" y="377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00000" y="377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00000" y="377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000" y="377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900000" y="377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00000" y="3771505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Oval 20"/>
          <p:cNvSpPr/>
          <p:nvPr/>
        </p:nvSpPr>
        <p:spPr>
          <a:xfrm>
            <a:off x="6083279" y="1954354"/>
            <a:ext cx="190000" cy="19000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36827" y="2459516"/>
            <a:ext cx="190000" cy="19000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00000" y="4101505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a) Exactly 2 odd vertices (B and C), so the graph is semi-Eulerian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00000" y="4471505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50000" y="4471505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</a:t>
            </a:r>
          </a:p>
        </p:txBody>
      </p:sp>
      <p:sp>
        <p:nvSpPr>
          <p:cNvPr id="26" name="Rectangle 25"/>
          <p:cNvSpPr/>
          <p:nvPr/>
        </p:nvSpPr>
        <p:spPr>
          <a:xfrm rot="10169820">
            <a:off x="5058713" y="2136258"/>
            <a:ext cx="1129023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80000" y="4471505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</a:t>
            </a:r>
          </a:p>
        </p:txBody>
      </p:sp>
      <p:sp>
        <p:nvSpPr>
          <p:cNvPr id="28" name="Rectangle 27"/>
          <p:cNvSpPr/>
          <p:nvPr/>
        </p:nvSpPr>
        <p:spPr>
          <a:xfrm rot="4222459">
            <a:off x="4784545" y="2641419"/>
            <a:ext cx="854135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610000" y="4471505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F</a:t>
            </a:r>
          </a:p>
        </p:txBody>
      </p:sp>
      <p:sp>
        <p:nvSpPr>
          <p:cNvPr id="30" name="Rectangle 29"/>
          <p:cNvSpPr/>
          <p:nvPr/>
        </p:nvSpPr>
        <p:spPr>
          <a:xfrm rot="19394137">
            <a:off x="5287698" y="2840989"/>
            <a:ext cx="677291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840000" y="4471505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</a:t>
            </a:r>
          </a:p>
        </p:txBody>
      </p:sp>
      <p:sp>
        <p:nvSpPr>
          <p:cNvPr id="32" name="Rectangle 31"/>
          <p:cNvSpPr/>
          <p:nvPr/>
        </p:nvSpPr>
        <p:spPr>
          <a:xfrm rot="1883967">
            <a:off x="5856439" y="2784860"/>
            <a:ext cx="562605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070000" y="4471505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D</a:t>
            </a:r>
          </a:p>
        </p:txBody>
      </p:sp>
      <p:sp>
        <p:nvSpPr>
          <p:cNvPr id="34" name="Rectangle 33"/>
          <p:cNvSpPr/>
          <p:nvPr/>
        </p:nvSpPr>
        <p:spPr>
          <a:xfrm rot="20373330">
            <a:off x="6342423" y="2734967"/>
            <a:ext cx="1124830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00000" y="4471505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</a:t>
            </a:r>
          </a:p>
        </p:txBody>
      </p:sp>
      <p:sp>
        <p:nvSpPr>
          <p:cNvPr id="36" name="Rectangle 35"/>
          <p:cNvSpPr/>
          <p:nvPr/>
        </p:nvSpPr>
        <p:spPr>
          <a:xfrm rot="10576721">
            <a:off x="5896013" y="2588408"/>
            <a:ext cx="1537435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530000" y="4471505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</a:t>
            </a:r>
          </a:p>
        </p:txBody>
      </p:sp>
      <p:sp>
        <p:nvSpPr>
          <p:cNvPr id="38" name="Rectangle 37"/>
          <p:cNvSpPr/>
          <p:nvPr/>
        </p:nvSpPr>
        <p:spPr>
          <a:xfrm rot="17693245">
            <a:off x="5704519" y="2335827"/>
            <a:ext cx="666874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760000" y="4471505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</a:t>
            </a:r>
          </a:p>
        </p:txBody>
      </p:sp>
      <p:sp>
        <p:nvSpPr>
          <p:cNvPr id="40" name="Rectangle 39"/>
          <p:cNvSpPr/>
          <p:nvPr/>
        </p:nvSpPr>
        <p:spPr>
          <a:xfrm rot="1316922">
            <a:off x="6129300" y="2285935"/>
            <a:ext cx="1351507" cy="3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990000" y="4471505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</a:t>
            </a:r>
          </a:p>
        </p:txBody>
      </p:sp>
      <p:sp>
        <p:nvSpPr>
          <p:cNvPr id="42" name="Right Brace 41"/>
          <p:cNvSpPr/>
          <p:nvPr/>
        </p:nvSpPr>
        <p:spPr>
          <a:xfrm>
            <a:off x="6350000" y="4451505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60000" y="4421505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Starts at one odd vertex (B) and ends at the other (C)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Eulerian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hand-shaking lemma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Sum of orders of the nodes = 2 × number of edges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 the sum of the orders is always even, and every graph has an even number of odd vertices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Eulerian and semi-Eulerian graphs must be connected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connected graph has 5 nodes. The orders of the nodes are 4, 6, 3, p and 2.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Explain why the graph cannot be Eulerian.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Explain why the graph must be semi-Eulerian.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Give the number of edges contained in the network in terms of p.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d) Draw a graph with two nodes which is neither Eulerian nor semi-Eulerian.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50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The graph has an odd node (order 3). Every node of an Eulerian graph must have even order, so it cannot be Eulerian.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310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The number of odd nodes must be even, so p must be odd. The graph has exactly two odd nodes (3 and p), so it is semi-Eulerian.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375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Sum of the orders of the nodes = 2 × number of edges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00000" y="405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Number of edges = (4 + 6 + 3 + p + 2) ÷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0000" y="435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= (p + 15) ÷ 2</a:t>
            </a:r>
          </a:p>
        </p:txBody>
      </p:sp>
      <p:sp>
        <p:nvSpPr>
          <p:cNvPr id="11" name="Oval 10"/>
          <p:cNvSpPr/>
          <p:nvPr/>
        </p:nvSpPr>
        <p:spPr>
          <a:xfrm>
            <a:off x="4800000" y="4900000"/>
            <a:ext cx="110000" cy="11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00000" y="4820000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Oval 12"/>
          <p:cNvSpPr/>
          <p:nvPr/>
        </p:nvSpPr>
        <p:spPr>
          <a:xfrm>
            <a:off x="6000000" y="5400000"/>
            <a:ext cx="110000" cy="11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700000" y="5320000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4800000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0000" y="4800000"/>
            <a:ext cx="22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Two vertices and no edges: not connected, so neither Eulerian nor semi-Eulerian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