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Algorithms on Graphs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1 Chapter 3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3E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Floyd’s Algorithm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A level only: Floyd’s algorithm finds the shortest path between every pair of vertices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Initial distance table: direct distances, ∞ where there is no direct route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Initial route table: every entry in each column is that column’s letter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Iteration k: shade row k and column k. For each unshaded entry Z compare it with X + Y, the two shaded values in its row and column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If X + Y &lt; Z, write X + Y and put the kth letter in the route table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n vertices means n iterations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950000"/>
            <a:ext cx="3900000" cy="11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This distance graph shows the direct distances, by road, between four towns A, B, C and D, in miles. The road from D to A is one-way, as shown by the arrow.  a  Use Floyd’s algorithm to produce a table of shortest distances. Give the distance table and route table for each iteration.  b  Find the route of minimum length from C to D.</a:t>
            </a:r>
          </a:p>
        </p:txBody>
      </p:sp>
      <p:pic>
        <p:nvPicPr>
          <p:cNvPr id="6" name="Picture 5" descr="ex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0000" y="1000000"/>
            <a:ext cx="1050000" cy="90059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00000" y="1970000"/>
            <a:ext cx="20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Initial tables</a:t>
            </a:r>
          </a:p>
        </p:txBody>
      </p:sp>
      <p:sp>
        <p:nvSpPr>
          <p:cNvPr id="8" name="Rectangle 7"/>
          <p:cNvSpPr/>
          <p:nvPr/>
        </p:nvSpPr>
        <p:spPr>
          <a:xfrm>
            <a:off x="3800000" y="225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9" name="Rectangle 8"/>
          <p:cNvSpPr/>
          <p:nvPr/>
        </p:nvSpPr>
        <p:spPr>
          <a:xfrm>
            <a:off x="4100000" y="225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00000" y="225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700000" y="225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00000" y="225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800000" y="249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100000" y="249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400000" y="249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700000" y="249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00000" y="249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∞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800000" y="273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100000" y="273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400000" y="273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700000" y="273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∞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00000" y="273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800000" y="297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100000" y="297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400000" y="297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∞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700000" y="297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00000" y="297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∞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800000" y="321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100000" y="321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400000" y="321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700000" y="321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∞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000000" y="321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650000" y="225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4" name="Rectangle 33"/>
          <p:cNvSpPr/>
          <p:nvPr/>
        </p:nvSpPr>
        <p:spPr>
          <a:xfrm>
            <a:off x="5950000" y="225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250000" y="225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550000" y="225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850000" y="225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650000" y="249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950000" y="249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250000" y="249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550000" y="249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850000" y="249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650000" y="273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950000" y="273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250000" y="273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46" name="Rectangle 45"/>
          <p:cNvSpPr/>
          <p:nvPr/>
        </p:nvSpPr>
        <p:spPr>
          <a:xfrm>
            <a:off x="6550000" y="273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850000" y="273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650000" y="297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950000" y="297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250000" y="297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550000" y="297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850000" y="297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650000" y="321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950000" y="321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250000" y="321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56" name="Rectangle 55"/>
          <p:cNvSpPr/>
          <p:nvPr/>
        </p:nvSpPr>
        <p:spPr>
          <a:xfrm>
            <a:off x="6550000" y="321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850000" y="321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3800000" y="3820000"/>
            <a:ext cx="20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First iteration (via A)</a:t>
            </a:r>
          </a:p>
        </p:txBody>
      </p:sp>
      <p:sp>
        <p:nvSpPr>
          <p:cNvPr id="59" name="Rectangle 58"/>
          <p:cNvSpPr/>
          <p:nvPr/>
        </p:nvSpPr>
        <p:spPr>
          <a:xfrm>
            <a:off x="3800000" y="410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0" name="Rectangle 59"/>
          <p:cNvSpPr/>
          <p:nvPr/>
        </p:nvSpPr>
        <p:spPr>
          <a:xfrm>
            <a:off x="4100000" y="410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61" name="Rectangle 60"/>
          <p:cNvSpPr/>
          <p:nvPr/>
        </p:nvSpPr>
        <p:spPr>
          <a:xfrm>
            <a:off x="4400000" y="410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62" name="Rectangle 61"/>
          <p:cNvSpPr/>
          <p:nvPr/>
        </p:nvSpPr>
        <p:spPr>
          <a:xfrm>
            <a:off x="4700000" y="410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63" name="Rectangle 62"/>
          <p:cNvSpPr/>
          <p:nvPr/>
        </p:nvSpPr>
        <p:spPr>
          <a:xfrm>
            <a:off x="5000000" y="410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64" name="Rectangle 63"/>
          <p:cNvSpPr/>
          <p:nvPr/>
        </p:nvSpPr>
        <p:spPr>
          <a:xfrm>
            <a:off x="3800000" y="434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65" name="Rectangle 64"/>
          <p:cNvSpPr/>
          <p:nvPr/>
        </p:nvSpPr>
        <p:spPr>
          <a:xfrm>
            <a:off x="4100000" y="4340000"/>
            <a:ext cx="300000" cy="240000"/>
          </a:xfrm>
          <a:prstGeom prst="rect">
            <a:avLst/>
          </a:prstGeom>
          <a:solidFill>
            <a:srgbClr val="D9D9D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66" name="Rectangle 65"/>
          <p:cNvSpPr/>
          <p:nvPr/>
        </p:nvSpPr>
        <p:spPr>
          <a:xfrm>
            <a:off x="4400000" y="4340000"/>
            <a:ext cx="300000" cy="240000"/>
          </a:xfrm>
          <a:prstGeom prst="rect">
            <a:avLst/>
          </a:prstGeom>
          <a:solidFill>
            <a:srgbClr val="D9D9D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67" name="Rectangle 66"/>
          <p:cNvSpPr/>
          <p:nvPr/>
        </p:nvSpPr>
        <p:spPr>
          <a:xfrm>
            <a:off x="4700000" y="4340000"/>
            <a:ext cx="300000" cy="240000"/>
          </a:xfrm>
          <a:prstGeom prst="rect">
            <a:avLst/>
          </a:prstGeom>
          <a:solidFill>
            <a:srgbClr val="D9D9D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68" name="Rectangle 67"/>
          <p:cNvSpPr/>
          <p:nvPr/>
        </p:nvSpPr>
        <p:spPr>
          <a:xfrm>
            <a:off x="5000000" y="4340000"/>
            <a:ext cx="300000" cy="240000"/>
          </a:xfrm>
          <a:prstGeom prst="rect">
            <a:avLst/>
          </a:prstGeom>
          <a:solidFill>
            <a:srgbClr val="D9D9D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∞</a:t>
            </a:r>
          </a:p>
        </p:txBody>
      </p:sp>
      <p:sp>
        <p:nvSpPr>
          <p:cNvPr id="69" name="Rectangle 68"/>
          <p:cNvSpPr/>
          <p:nvPr/>
        </p:nvSpPr>
        <p:spPr>
          <a:xfrm>
            <a:off x="3800000" y="458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70" name="Rectangle 69"/>
          <p:cNvSpPr/>
          <p:nvPr/>
        </p:nvSpPr>
        <p:spPr>
          <a:xfrm>
            <a:off x="4100000" y="4580000"/>
            <a:ext cx="300000" cy="240000"/>
          </a:xfrm>
          <a:prstGeom prst="rect">
            <a:avLst/>
          </a:prstGeom>
          <a:solidFill>
            <a:srgbClr val="D9D9D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71" name="Rectangle 70"/>
          <p:cNvSpPr/>
          <p:nvPr/>
        </p:nvSpPr>
        <p:spPr>
          <a:xfrm>
            <a:off x="4400000" y="458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72" name="Rectangle 71"/>
          <p:cNvSpPr/>
          <p:nvPr/>
        </p:nvSpPr>
        <p:spPr>
          <a:xfrm>
            <a:off x="4700000" y="458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3" name="Rectangle 72"/>
          <p:cNvSpPr/>
          <p:nvPr/>
        </p:nvSpPr>
        <p:spPr>
          <a:xfrm>
            <a:off x="5000000" y="458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74" name="Rectangle 73"/>
          <p:cNvSpPr/>
          <p:nvPr/>
        </p:nvSpPr>
        <p:spPr>
          <a:xfrm>
            <a:off x="3800000" y="482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75" name="Rectangle 74"/>
          <p:cNvSpPr/>
          <p:nvPr/>
        </p:nvSpPr>
        <p:spPr>
          <a:xfrm>
            <a:off x="4100000" y="4820000"/>
            <a:ext cx="300000" cy="240000"/>
          </a:xfrm>
          <a:prstGeom prst="rect">
            <a:avLst/>
          </a:prstGeom>
          <a:solidFill>
            <a:srgbClr val="D9D9D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76" name="Rectangle 75"/>
          <p:cNvSpPr/>
          <p:nvPr/>
        </p:nvSpPr>
        <p:spPr>
          <a:xfrm>
            <a:off x="4400000" y="482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7" name="Rectangle 76"/>
          <p:cNvSpPr/>
          <p:nvPr/>
        </p:nvSpPr>
        <p:spPr>
          <a:xfrm>
            <a:off x="4700000" y="482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78" name="Rectangle 77"/>
          <p:cNvSpPr/>
          <p:nvPr/>
        </p:nvSpPr>
        <p:spPr>
          <a:xfrm>
            <a:off x="5000000" y="482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∞</a:t>
            </a:r>
          </a:p>
        </p:txBody>
      </p:sp>
      <p:sp>
        <p:nvSpPr>
          <p:cNvPr id="79" name="Rectangle 78"/>
          <p:cNvSpPr/>
          <p:nvPr/>
        </p:nvSpPr>
        <p:spPr>
          <a:xfrm>
            <a:off x="3800000" y="506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80" name="Rectangle 79"/>
          <p:cNvSpPr/>
          <p:nvPr/>
        </p:nvSpPr>
        <p:spPr>
          <a:xfrm>
            <a:off x="4100000" y="5060000"/>
            <a:ext cx="300000" cy="240000"/>
          </a:xfrm>
          <a:prstGeom prst="rect">
            <a:avLst/>
          </a:prstGeom>
          <a:solidFill>
            <a:srgbClr val="D9D9D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81" name="Rectangle 80"/>
          <p:cNvSpPr/>
          <p:nvPr/>
        </p:nvSpPr>
        <p:spPr>
          <a:xfrm>
            <a:off x="4400000" y="506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82" name="Rectangle 81"/>
          <p:cNvSpPr/>
          <p:nvPr/>
        </p:nvSpPr>
        <p:spPr>
          <a:xfrm>
            <a:off x="4700000" y="506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83" name="Rectangle 82"/>
          <p:cNvSpPr/>
          <p:nvPr/>
        </p:nvSpPr>
        <p:spPr>
          <a:xfrm>
            <a:off x="5000000" y="506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4400000" y="4820000"/>
            <a:ext cx="300000" cy="240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11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4700000" y="4580000"/>
            <a:ext cx="300000" cy="240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11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4700000" y="5060000"/>
            <a:ext cx="300000" cy="240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8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4400000" y="5060000"/>
            <a:ext cx="300000" cy="240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5</a:t>
            </a:r>
          </a:p>
        </p:txBody>
      </p:sp>
      <p:sp>
        <p:nvSpPr>
          <p:cNvPr id="88" name="Rectangle 87"/>
          <p:cNvSpPr/>
          <p:nvPr/>
        </p:nvSpPr>
        <p:spPr>
          <a:xfrm>
            <a:off x="5650000" y="410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89" name="Rectangle 88"/>
          <p:cNvSpPr/>
          <p:nvPr/>
        </p:nvSpPr>
        <p:spPr>
          <a:xfrm>
            <a:off x="5950000" y="410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90" name="Rectangle 89"/>
          <p:cNvSpPr/>
          <p:nvPr/>
        </p:nvSpPr>
        <p:spPr>
          <a:xfrm>
            <a:off x="6250000" y="410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91" name="Rectangle 90"/>
          <p:cNvSpPr/>
          <p:nvPr/>
        </p:nvSpPr>
        <p:spPr>
          <a:xfrm>
            <a:off x="6550000" y="410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92" name="Rectangle 91"/>
          <p:cNvSpPr/>
          <p:nvPr/>
        </p:nvSpPr>
        <p:spPr>
          <a:xfrm>
            <a:off x="6850000" y="410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93" name="Rectangle 92"/>
          <p:cNvSpPr/>
          <p:nvPr/>
        </p:nvSpPr>
        <p:spPr>
          <a:xfrm>
            <a:off x="5650000" y="434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94" name="Rectangle 93"/>
          <p:cNvSpPr/>
          <p:nvPr/>
        </p:nvSpPr>
        <p:spPr>
          <a:xfrm>
            <a:off x="5950000" y="434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95" name="Rectangle 94"/>
          <p:cNvSpPr/>
          <p:nvPr/>
        </p:nvSpPr>
        <p:spPr>
          <a:xfrm>
            <a:off x="6250000" y="434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96" name="Rectangle 95"/>
          <p:cNvSpPr/>
          <p:nvPr/>
        </p:nvSpPr>
        <p:spPr>
          <a:xfrm>
            <a:off x="6550000" y="434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97" name="Rectangle 96"/>
          <p:cNvSpPr/>
          <p:nvPr/>
        </p:nvSpPr>
        <p:spPr>
          <a:xfrm>
            <a:off x="6850000" y="434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98" name="Rectangle 97"/>
          <p:cNvSpPr/>
          <p:nvPr/>
        </p:nvSpPr>
        <p:spPr>
          <a:xfrm>
            <a:off x="5650000" y="458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99" name="Rectangle 98"/>
          <p:cNvSpPr/>
          <p:nvPr/>
        </p:nvSpPr>
        <p:spPr>
          <a:xfrm>
            <a:off x="5950000" y="458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6250000" y="458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6550000" y="458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02" name="Rectangle 101"/>
          <p:cNvSpPr/>
          <p:nvPr/>
        </p:nvSpPr>
        <p:spPr>
          <a:xfrm>
            <a:off x="6850000" y="458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5650000" y="482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5950000" y="482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6250000" y="482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06" name="Rectangle 105"/>
          <p:cNvSpPr/>
          <p:nvPr/>
        </p:nvSpPr>
        <p:spPr>
          <a:xfrm>
            <a:off x="6550000" y="482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6850000" y="482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5650000" y="506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5950000" y="506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10" name="Rectangle 109"/>
          <p:cNvSpPr/>
          <p:nvPr/>
        </p:nvSpPr>
        <p:spPr>
          <a:xfrm>
            <a:off x="6250000" y="506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11" name="Rectangle 110"/>
          <p:cNvSpPr/>
          <p:nvPr/>
        </p:nvSpPr>
        <p:spPr>
          <a:xfrm>
            <a:off x="6550000" y="506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12" name="Rectangle 111"/>
          <p:cNvSpPr/>
          <p:nvPr/>
        </p:nvSpPr>
        <p:spPr>
          <a:xfrm>
            <a:off x="6850000" y="506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6250000" y="4820000"/>
            <a:ext cx="300000" cy="240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A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6550000" y="4580000"/>
            <a:ext cx="300000" cy="240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A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6550000" y="5060000"/>
            <a:ext cx="300000" cy="240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A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6250000" y="5060000"/>
            <a:ext cx="300000" cy="240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A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3800000" y="5330000"/>
            <a:ext cx="510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4 + 7 = 11 &lt; ∞,  1 + 4 = 5 &lt; 9,  1 + 7 = 8 &lt; ∞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84" grpId="0" animBg="1"/>
      <p:bldP spid="85" grpId="0" animBg="1"/>
      <p:bldP spid="86" grpId="0" animBg="1"/>
      <p:bldP spid="87" grpId="0" animBg="1"/>
      <p:bldP spid="113" grpId="0" animBg="1"/>
      <p:bldP spid="114" grpId="0" animBg="1"/>
      <p:bldP spid="115" grpId="0" animBg="1"/>
      <p:bldP spid="116" grpId="0" animBg="1"/>
      <p:bldP spid="117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Floyd’s Algorithm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In the second iteration every change is a detour through B, so B goes in the route table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In the third iteration no value is improved, so nothing changes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Always compare with the values from the previous iteration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950000"/>
            <a:ext cx="3900000" cy="11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This distance graph shows the direct distances, by road, between four towns A, B, C and D, in miles. The road from D to A is one-way, as shown by the arrow.  a  Use Floyd’s algorithm to produce a table of shortest distances. Give the distance table and route table for each iteration.  b  Find the route of minimum length from C to D.</a:t>
            </a:r>
          </a:p>
        </p:txBody>
      </p:sp>
      <p:pic>
        <p:nvPicPr>
          <p:cNvPr id="6" name="Picture 5" descr="ex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0000" y="1000000"/>
            <a:ext cx="1050000" cy="90059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00000" y="1970000"/>
            <a:ext cx="26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Second iteration (via B)</a:t>
            </a:r>
          </a:p>
        </p:txBody>
      </p:sp>
      <p:sp>
        <p:nvSpPr>
          <p:cNvPr id="8" name="Rectangle 7"/>
          <p:cNvSpPr/>
          <p:nvPr/>
        </p:nvSpPr>
        <p:spPr>
          <a:xfrm>
            <a:off x="3800000" y="225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9" name="Rectangle 8"/>
          <p:cNvSpPr/>
          <p:nvPr/>
        </p:nvSpPr>
        <p:spPr>
          <a:xfrm>
            <a:off x="4100000" y="225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00000" y="225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700000" y="225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00000" y="225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800000" y="249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100000" y="249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400000" y="2490000"/>
            <a:ext cx="300000" cy="240000"/>
          </a:xfrm>
          <a:prstGeom prst="rect">
            <a:avLst/>
          </a:prstGeom>
          <a:solidFill>
            <a:srgbClr val="D9D9D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700000" y="249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00000" y="249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8" name="Rectangle 17"/>
          <p:cNvSpPr/>
          <p:nvPr/>
        </p:nvSpPr>
        <p:spPr>
          <a:xfrm>
            <a:off x="3800000" y="273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100000" y="2730000"/>
            <a:ext cx="300000" cy="240000"/>
          </a:xfrm>
          <a:prstGeom prst="rect">
            <a:avLst/>
          </a:prstGeom>
          <a:solidFill>
            <a:srgbClr val="D9D9D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400000" y="2730000"/>
            <a:ext cx="300000" cy="240000"/>
          </a:xfrm>
          <a:prstGeom prst="rect">
            <a:avLst/>
          </a:prstGeom>
          <a:solidFill>
            <a:srgbClr val="D9D9D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700000" y="2730000"/>
            <a:ext cx="300000" cy="240000"/>
          </a:xfrm>
          <a:prstGeom prst="rect">
            <a:avLst/>
          </a:prstGeom>
          <a:solidFill>
            <a:srgbClr val="D9D9D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00000" y="2730000"/>
            <a:ext cx="300000" cy="240000"/>
          </a:xfrm>
          <a:prstGeom prst="rect">
            <a:avLst/>
          </a:prstGeom>
          <a:solidFill>
            <a:srgbClr val="D9D9D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800000" y="297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100000" y="297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400000" y="2970000"/>
            <a:ext cx="300000" cy="240000"/>
          </a:xfrm>
          <a:prstGeom prst="rect">
            <a:avLst/>
          </a:prstGeom>
          <a:solidFill>
            <a:srgbClr val="D9D9D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700000" y="297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00000" y="297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8" name="Rectangle 27"/>
          <p:cNvSpPr/>
          <p:nvPr/>
        </p:nvSpPr>
        <p:spPr>
          <a:xfrm>
            <a:off x="3800000" y="321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100000" y="321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400000" y="3210000"/>
            <a:ext cx="300000" cy="240000"/>
          </a:xfrm>
          <a:prstGeom prst="rect">
            <a:avLst/>
          </a:prstGeom>
          <a:solidFill>
            <a:srgbClr val="D9D9D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700000" y="321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000000" y="321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000000" y="2970000"/>
            <a:ext cx="300000" cy="240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20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000000" y="2490000"/>
            <a:ext cx="300000" cy="240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13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650000" y="225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6" name="Rectangle 35"/>
          <p:cNvSpPr/>
          <p:nvPr/>
        </p:nvSpPr>
        <p:spPr>
          <a:xfrm>
            <a:off x="5950000" y="225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250000" y="225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550000" y="225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850000" y="225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650000" y="249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950000" y="249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250000" y="249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550000" y="249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850000" y="249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5" name="Rectangle 44"/>
          <p:cNvSpPr/>
          <p:nvPr/>
        </p:nvSpPr>
        <p:spPr>
          <a:xfrm>
            <a:off x="5650000" y="273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950000" y="273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250000" y="273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550000" y="273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850000" y="273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50" name="Rectangle 49"/>
          <p:cNvSpPr/>
          <p:nvPr/>
        </p:nvSpPr>
        <p:spPr>
          <a:xfrm>
            <a:off x="5650000" y="297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51" name="Rectangle 50"/>
          <p:cNvSpPr/>
          <p:nvPr/>
        </p:nvSpPr>
        <p:spPr>
          <a:xfrm>
            <a:off x="5950000" y="297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250000" y="297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550000" y="297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850000" y="297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5" name="Rectangle 54"/>
          <p:cNvSpPr/>
          <p:nvPr/>
        </p:nvSpPr>
        <p:spPr>
          <a:xfrm>
            <a:off x="5650000" y="321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950000" y="321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250000" y="321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550000" y="321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59" name="Rectangle 58"/>
          <p:cNvSpPr/>
          <p:nvPr/>
        </p:nvSpPr>
        <p:spPr>
          <a:xfrm>
            <a:off x="6850000" y="321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850000" y="2970000"/>
            <a:ext cx="300000" cy="240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B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850000" y="2490000"/>
            <a:ext cx="300000" cy="240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1" i="0">
                <a:solidFill>
                  <a:srgbClr val="FF0000"/>
                </a:solidFill>
                <a:latin typeface="Calibri"/>
              </a:rPr>
              <a:t>B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800000" y="2550000"/>
            <a:ext cx="1100000" cy="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4 + 9 = 13 &lt; ∞
11 + 9 = 20 &lt; ∞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3800000" y="3820000"/>
            <a:ext cx="26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Third iteration (via C)</a:t>
            </a:r>
          </a:p>
        </p:txBody>
      </p:sp>
      <p:sp>
        <p:nvSpPr>
          <p:cNvPr id="64" name="Rectangle 63"/>
          <p:cNvSpPr/>
          <p:nvPr/>
        </p:nvSpPr>
        <p:spPr>
          <a:xfrm>
            <a:off x="3800000" y="410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5" name="Rectangle 64"/>
          <p:cNvSpPr/>
          <p:nvPr/>
        </p:nvSpPr>
        <p:spPr>
          <a:xfrm>
            <a:off x="4100000" y="410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66" name="Rectangle 65"/>
          <p:cNvSpPr/>
          <p:nvPr/>
        </p:nvSpPr>
        <p:spPr>
          <a:xfrm>
            <a:off x="4400000" y="410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67" name="Rectangle 66"/>
          <p:cNvSpPr/>
          <p:nvPr/>
        </p:nvSpPr>
        <p:spPr>
          <a:xfrm>
            <a:off x="4700000" y="410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68" name="Rectangle 67"/>
          <p:cNvSpPr/>
          <p:nvPr/>
        </p:nvSpPr>
        <p:spPr>
          <a:xfrm>
            <a:off x="5000000" y="410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69" name="Rectangle 68"/>
          <p:cNvSpPr/>
          <p:nvPr/>
        </p:nvSpPr>
        <p:spPr>
          <a:xfrm>
            <a:off x="3800000" y="434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70" name="Rectangle 69"/>
          <p:cNvSpPr/>
          <p:nvPr/>
        </p:nvSpPr>
        <p:spPr>
          <a:xfrm>
            <a:off x="4100000" y="434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71" name="Rectangle 70"/>
          <p:cNvSpPr/>
          <p:nvPr/>
        </p:nvSpPr>
        <p:spPr>
          <a:xfrm>
            <a:off x="4400000" y="434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72" name="Rectangle 71"/>
          <p:cNvSpPr/>
          <p:nvPr/>
        </p:nvSpPr>
        <p:spPr>
          <a:xfrm>
            <a:off x="4700000" y="4340000"/>
            <a:ext cx="300000" cy="240000"/>
          </a:xfrm>
          <a:prstGeom prst="rect">
            <a:avLst/>
          </a:prstGeom>
          <a:solidFill>
            <a:srgbClr val="D9D9D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73" name="Rectangle 72"/>
          <p:cNvSpPr/>
          <p:nvPr/>
        </p:nvSpPr>
        <p:spPr>
          <a:xfrm>
            <a:off x="5000000" y="434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74" name="Rectangle 73"/>
          <p:cNvSpPr/>
          <p:nvPr/>
        </p:nvSpPr>
        <p:spPr>
          <a:xfrm>
            <a:off x="3800000" y="458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75" name="Rectangle 74"/>
          <p:cNvSpPr/>
          <p:nvPr/>
        </p:nvSpPr>
        <p:spPr>
          <a:xfrm>
            <a:off x="4100000" y="458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76" name="Rectangle 75"/>
          <p:cNvSpPr/>
          <p:nvPr/>
        </p:nvSpPr>
        <p:spPr>
          <a:xfrm>
            <a:off x="4400000" y="458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77" name="Rectangle 76"/>
          <p:cNvSpPr/>
          <p:nvPr/>
        </p:nvSpPr>
        <p:spPr>
          <a:xfrm>
            <a:off x="4700000" y="4580000"/>
            <a:ext cx="300000" cy="240000"/>
          </a:xfrm>
          <a:prstGeom prst="rect">
            <a:avLst/>
          </a:prstGeom>
          <a:solidFill>
            <a:srgbClr val="D9D9D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78" name="Rectangle 77"/>
          <p:cNvSpPr/>
          <p:nvPr/>
        </p:nvSpPr>
        <p:spPr>
          <a:xfrm>
            <a:off x="5000000" y="458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79" name="Rectangle 78"/>
          <p:cNvSpPr/>
          <p:nvPr/>
        </p:nvSpPr>
        <p:spPr>
          <a:xfrm>
            <a:off x="3800000" y="482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80" name="Rectangle 79"/>
          <p:cNvSpPr/>
          <p:nvPr/>
        </p:nvSpPr>
        <p:spPr>
          <a:xfrm>
            <a:off x="4100000" y="4820000"/>
            <a:ext cx="300000" cy="240000"/>
          </a:xfrm>
          <a:prstGeom prst="rect">
            <a:avLst/>
          </a:prstGeom>
          <a:solidFill>
            <a:srgbClr val="D9D9D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81" name="Rectangle 80"/>
          <p:cNvSpPr/>
          <p:nvPr/>
        </p:nvSpPr>
        <p:spPr>
          <a:xfrm>
            <a:off x="4400000" y="4820000"/>
            <a:ext cx="300000" cy="240000"/>
          </a:xfrm>
          <a:prstGeom prst="rect">
            <a:avLst/>
          </a:prstGeom>
          <a:solidFill>
            <a:srgbClr val="D9D9D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82" name="Rectangle 81"/>
          <p:cNvSpPr/>
          <p:nvPr/>
        </p:nvSpPr>
        <p:spPr>
          <a:xfrm>
            <a:off x="4700000" y="4820000"/>
            <a:ext cx="300000" cy="240000"/>
          </a:xfrm>
          <a:prstGeom prst="rect">
            <a:avLst/>
          </a:prstGeom>
          <a:solidFill>
            <a:srgbClr val="D9D9D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83" name="Rectangle 82"/>
          <p:cNvSpPr/>
          <p:nvPr/>
        </p:nvSpPr>
        <p:spPr>
          <a:xfrm>
            <a:off x="5000000" y="4820000"/>
            <a:ext cx="300000" cy="240000"/>
          </a:xfrm>
          <a:prstGeom prst="rect">
            <a:avLst/>
          </a:prstGeom>
          <a:solidFill>
            <a:srgbClr val="D9D9D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84" name="Rectangle 83"/>
          <p:cNvSpPr/>
          <p:nvPr/>
        </p:nvSpPr>
        <p:spPr>
          <a:xfrm>
            <a:off x="3800000" y="506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85" name="Rectangle 84"/>
          <p:cNvSpPr/>
          <p:nvPr/>
        </p:nvSpPr>
        <p:spPr>
          <a:xfrm>
            <a:off x="4100000" y="506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86" name="Rectangle 85"/>
          <p:cNvSpPr/>
          <p:nvPr/>
        </p:nvSpPr>
        <p:spPr>
          <a:xfrm>
            <a:off x="4400000" y="506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87" name="Rectangle 86"/>
          <p:cNvSpPr/>
          <p:nvPr/>
        </p:nvSpPr>
        <p:spPr>
          <a:xfrm>
            <a:off x="4700000" y="5060000"/>
            <a:ext cx="300000" cy="240000"/>
          </a:xfrm>
          <a:prstGeom prst="rect">
            <a:avLst/>
          </a:prstGeom>
          <a:solidFill>
            <a:srgbClr val="D9D9D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88" name="Rectangle 87"/>
          <p:cNvSpPr/>
          <p:nvPr/>
        </p:nvSpPr>
        <p:spPr>
          <a:xfrm>
            <a:off x="5000000" y="506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89" name="Rectangle 88"/>
          <p:cNvSpPr/>
          <p:nvPr/>
        </p:nvSpPr>
        <p:spPr>
          <a:xfrm>
            <a:off x="5650000" y="410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90" name="Rectangle 89"/>
          <p:cNvSpPr/>
          <p:nvPr/>
        </p:nvSpPr>
        <p:spPr>
          <a:xfrm>
            <a:off x="5950000" y="410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91" name="Rectangle 90"/>
          <p:cNvSpPr/>
          <p:nvPr/>
        </p:nvSpPr>
        <p:spPr>
          <a:xfrm>
            <a:off x="6250000" y="410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92" name="Rectangle 91"/>
          <p:cNvSpPr/>
          <p:nvPr/>
        </p:nvSpPr>
        <p:spPr>
          <a:xfrm>
            <a:off x="6550000" y="410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93" name="Rectangle 92"/>
          <p:cNvSpPr/>
          <p:nvPr/>
        </p:nvSpPr>
        <p:spPr>
          <a:xfrm>
            <a:off x="6850000" y="410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94" name="Rectangle 93"/>
          <p:cNvSpPr/>
          <p:nvPr/>
        </p:nvSpPr>
        <p:spPr>
          <a:xfrm>
            <a:off x="5650000" y="434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95" name="Rectangle 94"/>
          <p:cNvSpPr/>
          <p:nvPr/>
        </p:nvSpPr>
        <p:spPr>
          <a:xfrm>
            <a:off x="5950000" y="434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96" name="Rectangle 95"/>
          <p:cNvSpPr/>
          <p:nvPr/>
        </p:nvSpPr>
        <p:spPr>
          <a:xfrm>
            <a:off x="6250000" y="434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97" name="Rectangle 96"/>
          <p:cNvSpPr/>
          <p:nvPr/>
        </p:nvSpPr>
        <p:spPr>
          <a:xfrm>
            <a:off x="6550000" y="434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98" name="Rectangle 97"/>
          <p:cNvSpPr/>
          <p:nvPr/>
        </p:nvSpPr>
        <p:spPr>
          <a:xfrm>
            <a:off x="6850000" y="434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99" name="Rectangle 98"/>
          <p:cNvSpPr/>
          <p:nvPr/>
        </p:nvSpPr>
        <p:spPr>
          <a:xfrm>
            <a:off x="5650000" y="458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5950000" y="458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6250000" y="458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6550000" y="458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6850000" y="458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5650000" y="482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5950000" y="482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6250000" y="482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6550000" y="482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6850000" y="482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5650000" y="506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10" name="Rectangle 109"/>
          <p:cNvSpPr/>
          <p:nvPr/>
        </p:nvSpPr>
        <p:spPr>
          <a:xfrm>
            <a:off x="5950000" y="506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11" name="Rectangle 110"/>
          <p:cNvSpPr/>
          <p:nvPr/>
        </p:nvSpPr>
        <p:spPr>
          <a:xfrm>
            <a:off x="6250000" y="506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6550000" y="506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13" name="Rectangle 112"/>
          <p:cNvSpPr/>
          <p:nvPr/>
        </p:nvSpPr>
        <p:spPr>
          <a:xfrm>
            <a:off x="6850000" y="506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3800000" y="533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No changes in the third iteration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33" grpId="0" animBg="1"/>
      <p:bldP spid="34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Floyd’s Algorithm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00000" y="950000"/>
            <a:ext cx="3900000" cy="11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This distance graph shows the direct distances, by road, between four towns A, B, C and D, in miles. The road from D to A is one-way, as shown by the arrow.  a  Use Floyd’s algorithm to produce a table of shortest distances. Give the distance table and route table for each iteration.  b  Find the route of minimum length from C to D.</a:t>
            </a:r>
          </a:p>
        </p:txBody>
      </p:sp>
      <p:pic>
        <p:nvPicPr>
          <p:cNvPr id="5" name="Picture 4" descr="ex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0000" y="1000000"/>
            <a:ext cx="1050000" cy="9005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00" y="1970000"/>
            <a:ext cx="26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Fourth iteration (via D)</a:t>
            </a:r>
          </a:p>
        </p:txBody>
      </p:sp>
      <p:sp>
        <p:nvSpPr>
          <p:cNvPr id="7" name="Rectangle 6"/>
          <p:cNvSpPr/>
          <p:nvPr/>
        </p:nvSpPr>
        <p:spPr>
          <a:xfrm>
            <a:off x="3800000" y="225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8" name="Rectangle 7"/>
          <p:cNvSpPr/>
          <p:nvPr/>
        </p:nvSpPr>
        <p:spPr>
          <a:xfrm>
            <a:off x="4100000" y="225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9" name="Rectangle 8"/>
          <p:cNvSpPr/>
          <p:nvPr/>
        </p:nvSpPr>
        <p:spPr>
          <a:xfrm>
            <a:off x="4400000" y="225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0" name="Rectangle 9"/>
          <p:cNvSpPr/>
          <p:nvPr/>
        </p:nvSpPr>
        <p:spPr>
          <a:xfrm>
            <a:off x="4700000" y="225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00000" y="225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800000" y="249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100000" y="249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400000" y="249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700000" y="249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00000" y="2490000"/>
            <a:ext cx="300000" cy="240000"/>
          </a:xfrm>
          <a:prstGeom prst="rect">
            <a:avLst/>
          </a:prstGeom>
          <a:solidFill>
            <a:srgbClr val="D9D9D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800000" y="273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100000" y="273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400000" y="273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700000" y="273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000000" y="2730000"/>
            <a:ext cx="300000" cy="240000"/>
          </a:xfrm>
          <a:prstGeom prst="rect">
            <a:avLst/>
          </a:prstGeom>
          <a:solidFill>
            <a:srgbClr val="D9D9D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800000" y="297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100000" y="297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400000" y="297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700000" y="297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00000" y="2970000"/>
            <a:ext cx="300000" cy="240000"/>
          </a:xfrm>
          <a:prstGeom prst="rect">
            <a:avLst/>
          </a:prstGeom>
          <a:solidFill>
            <a:srgbClr val="D9D9D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800000" y="321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100000" y="3210000"/>
            <a:ext cx="300000" cy="240000"/>
          </a:xfrm>
          <a:prstGeom prst="rect">
            <a:avLst/>
          </a:prstGeom>
          <a:solidFill>
            <a:srgbClr val="D9D9D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400000" y="3210000"/>
            <a:ext cx="300000" cy="240000"/>
          </a:xfrm>
          <a:prstGeom prst="rect">
            <a:avLst/>
          </a:prstGeom>
          <a:solidFill>
            <a:srgbClr val="D9D9D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700000" y="3210000"/>
            <a:ext cx="300000" cy="240000"/>
          </a:xfrm>
          <a:prstGeom prst="rect">
            <a:avLst/>
          </a:prstGeom>
          <a:solidFill>
            <a:srgbClr val="D9D9D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000000" y="3210000"/>
            <a:ext cx="300000" cy="240000"/>
          </a:xfrm>
          <a:prstGeom prst="rect">
            <a:avLst/>
          </a:prstGeom>
          <a:solidFill>
            <a:srgbClr val="D9D9D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650000" y="225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3" name="Rectangle 32"/>
          <p:cNvSpPr/>
          <p:nvPr/>
        </p:nvSpPr>
        <p:spPr>
          <a:xfrm>
            <a:off x="5950000" y="225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50000" y="225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550000" y="225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850000" y="225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650000" y="249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950000" y="249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250000" y="249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550000" y="249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850000" y="249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650000" y="273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950000" y="273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250000" y="273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550000" y="273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46" name="Rectangle 45"/>
          <p:cNvSpPr/>
          <p:nvPr/>
        </p:nvSpPr>
        <p:spPr>
          <a:xfrm>
            <a:off x="6850000" y="273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47" name="Rectangle 46"/>
          <p:cNvSpPr/>
          <p:nvPr/>
        </p:nvSpPr>
        <p:spPr>
          <a:xfrm>
            <a:off x="5650000" y="297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950000" y="297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250000" y="297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550000" y="297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850000" y="297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52" name="Rectangle 51"/>
          <p:cNvSpPr/>
          <p:nvPr/>
        </p:nvSpPr>
        <p:spPr>
          <a:xfrm>
            <a:off x="5650000" y="321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950000" y="321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250000" y="321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550000" y="321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56" name="Rectangle 55"/>
          <p:cNvSpPr/>
          <p:nvPr/>
        </p:nvSpPr>
        <p:spPr>
          <a:xfrm>
            <a:off x="6850000" y="3210000"/>
            <a:ext cx="3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3800000" y="348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No changes, so these are the final tables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300000" y="1050000"/>
            <a:ext cx="3300000" cy="4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To find a route, use the route table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Look at the entry in row (start), column (end). If it is not the end letter, the route detours through that vertex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Repeat for each part of the route until every stage is direct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distance table gives the length of the route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3800000" y="3950000"/>
            <a:ext cx="5100000" cy="27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 Row C, column D is B: the route goes C … B … D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3800000" y="4220000"/>
            <a:ext cx="5100000" cy="27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Row C, column B is A: the route goes C A B D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3800000" y="4490000"/>
            <a:ext cx="5100000" cy="27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CA gives A, AB gives B, BD gives D: no more detours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3800000" y="481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Route CABD, length 20 miles (row C, column D of the distance table)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9" grpId="0" animBg="1"/>
      <p:bldP spid="60" grpId="0" animBg="1"/>
      <p:bldP spid="61" grpId="0" animBg="1"/>
      <p:bldP spid="62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Floyd’s Algorithm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950000"/>
            <a:ext cx="5300000" cy="1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8 departure gates in an airport, linked by travellators and escalators, are modelled by the directed network. The weight of each edge is the travel time, in minutes, between gates. 7 iterations of Floyd’s algorithm give the tables below.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a  Apply the final iteration to give the final distance and route tables.</a:t>
            </a:r>
          </a:p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b  Sarah needs to get from gate D to gate F. State the minimum time needed and determine the route she should take.</a:t>
            </a:r>
          </a:p>
        </p:txBody>
      </p:sp>
      <p:pic>
        <p:nvPicPr>
          <p:cNvPr id="5" name="Picture 4" descr="ex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0000" y="900000"/>
            <a:ext cx="2300000" cy="1580338"/>
          </a:xfrm>
          <a:prstGeom prst="rect">
            <a:avLst/>
          </a:prstGeom>
        </p:spPr>
      </p:pic>
      <p:pic>
        <p:nvPicPr>
          <p:cNvPr id="6" name="Picture 5" descr="ex10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00" y="2600000"/>
            <a:ext cx="8100000" cy="273279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0000" y="5412793"/>
            <a:ext cx="8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After 7 iterations (A to G). Only the final iteration, through H, remains.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Floyd’s Algorithm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0000" y="950000"/>
            <a:ext cx="60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a)  Final iteration: shade row H and column H</a:t>
            </a:r>
          </a:p>
        </p:txBody>
      </p:sp>
      <p:sp>
        <p:nvSpPr>
          <p:cNvPr id="5" name="Rectangle 4"/>
          <p:cNvSpPr/>
          <p:nvPr/>
        </p:nvSpPr>
        <p:spPr>
          <a:xfrm>
            <a:off x="400000" y="135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" name="Rectangle 5"/>
          <p:cNvSpPr/>
          <p:nvPr/>
        </p:nvSpPr>
        <p:spPr>
          <a:xfrm>
            <a:off x="710000" y="135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7" name="Rectangle 6"/>
          <p:cNvSpPr/>
          <p:nvPr/>
        </p:nvSpPr>
        <p:spPr>
          <a:xfrm>
            <a:off x="1020000" y="135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8" name="Rectangle 7"/>
          <p:cNvSpPr/>
          <p:nvPr/>
        </p:nvSpPr>
        <p:spPr>
          <a:xfrm>
            <a:off x="1330000" y="135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9" name="Rectangle 8"/>
          <p:cNvSpPr/>
          <p:nvPr/>
        </p:nvSpPr>
        <p:spPr>
          <a:xfrm>
            <a:off x="1640000" y="135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0" name="Rectangle 9"/>
          <p:cNvSpPr/>
          <p:nvPr/>
        </p:nvSpPr>
        <p:spPr>
          <a:xfrm>
            <a:off x="1950000" y="135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60000" y="135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F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570000" y="135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G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880000" y="135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H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00000" y="158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10000" y="158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20000" y="158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330000" y="158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640000" y="158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9" name="Rectangle 18"/>
          <p:cNvSpPr/>
          <p:nvPr/>
        </p:nvSpPr>
        <p:spPr>
          <a:xfrm>
            <a:off x="1950000" y="158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260000" y="158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570000" y="158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880000" y="1585000"/>
            <a:ext cx="310000" cy="235000"/>
          </a:xfrm>
          <a:prstGeom prst="rect">
            <a:avLst/>
          </a:prstGeom>
          <a:solidFill>
            <a:srgbClr val="D9D9D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00000" y="182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10000" y="182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020000" y="182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330000" y="182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640000" y="182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950000" y="182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260000" y="182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570000" y="182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880000" y="1820000"/>
            <a:ext cx="310000" cy="235000"/>
          </a:xfrm>
          <a:prstGeom prst="rect">
            <a:avLst/>
          </a:prstGeom>
          <a:solidFill>
            <a:srgbClr val="D9D9D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00000" y="205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10000" y="205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020000" y="205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330000" y="205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640000" y="205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950000" y="205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260000" y="205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570000" y="205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880000" y="2055000"/>
            <a:ext cx="310000" cy="235000"/>
          </a:xfrm>
          <a:prstGeom prst="rect">
            <a:avLst/>
          </a:prstGeom>
          <a:solidFill>
            <a:srgbClr val="D9D9D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00000" y="229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10000" y="229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020000" y="229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44" name="Rectangle 43"/>
          <p:cNvSpPr/>
          <p:nvPr/>
        </p:nvSpPr>
        <p:spPr>
          <a:xfrm>
            <a:off x="1330000" y="229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45" name="Rectangle 44"/>
          <p:cNvSpPr/>
          <p:nvPr/>
        </p:nvSpPr>
        <p:spPr>
          <a:xfrm>
            <a:off x="1640000" y="229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46" name="Rectangle 45"/>
          <p:cNvSpPr/>
          <p:nvPr/>
        </p:nvSpPr>
        <p:spPr>
          <a:xfrm>
            <a:off x="1950000" y="229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260000" y="229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570000" y="229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880000" y="2290000"/>
            <a:ext cx="310000" cy="235000"/>
          </a:xfrm>
          <a:prstGeom prst="rect">
            <a:avLst/>
          </a:prstGeom>
          <a:solidFill>
            <a:srgbClr val="D9D9D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50" name="Rectangle 49"/>
          <p:cNvSpPr/>
          <p:nvPr/>
        </p:nvSpPr>
        <p:spPr>
          <a:xfrm>
            <a:off x="400000" y="252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710000" y="252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2" name="Rectangle 51"/>
          <p:cNvSpPr/>
          <p:nvPr/>
        </p:nvSpPr>
        <p:spPr>
          <a:xfrm>
            <a:off x="1020000" y="252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3" name="Rectangle 52"/>
          <p:cNvSpPr/>
          <p:nvPr/>
        </p:nvSpPr>
        <p:spPr>
          <a:xfrm>
            <a:off x="1330000" y="252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4" name="Rectangle 53"/>
          <p:cNvSpPr/>
          <p:nvPr/>
        </p:nvSpPr>
        <p:spPr>
          <a:xfrm>
            <a:off x="1640000" y="252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5" name="Rectangle 54"/>
          <p:cNvSpPr/>
          <p:nvPr/>
        </p:nvSpPr>
        <p:spPr>
          <a:xfrm>
            <a:off x="1950000" y="252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56" name="Rectangle 55"/>
          <p:cNvSpPr/>
          <p:nvPr/>
        </p:nvSpPr>
        <p:spPr>
          <a:xfrm>
            <a:off x="2260000" y="252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7" name="Rectangle 56"/>
          <p:cNvSpPr/>
          <p:nvPr/>
        </p:nvSpPr>
        <p:spPr>
          <a:xfrm>
            <a:off x="2570000" y="252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8" name="Rectangle 57"/>
          <p:cNvSpPr/>
          <p:nvPr/>
        </p:nvSpPr>
        <p:spPr>
          <a:xfrm>
            <a:off x="2880000" y="2525000"/>
            <a:ext cx="310000" cy="235000"/>
          </a:xfrm>
          <a:prstGeom prst="rect">
            <a:avLst/>
          </a:prstGeom>
          <a:solidFill>
            <a:srgbClr val="D9D9D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59" name="Rectangle 58"/>
          <p:cNvSpPr/>
          <p:nvPr/>
        </p:nvSpPr>
        <p:spPr>
          <a:xfrm>
            <a:off x="400000" y="276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F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10000" y="276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1" name="Rectangle 60"/>
          <p:cNvSpPr/>
          <p:nvPr/>
        </p:nvSpPr>
        <p:spPr>
          <a:xfrm>
            <a:off x="1020000" y="276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62" name="Rectangle 61"/>
          <p:cNvSpPr/>
          <p:nvPr/>
        </p:nvSpPr>
        <p:spPr>
          <a:xfrm>
            <a:off x="1330000" y="276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63" name="Rectangle 62"/>
          <p:cNvSpPr/>
          <p:nvPr/>
        </p:nvSpPr>
        <p:spPr>
          <a:xfrm>
            <a:off x="1640000" y="276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4" name="Rectangle 63"/>
          <p:cNvSpPr/>
          <p:nvPr/>
        </p:nvSpPr>
        <p:spPr>
          <a:xfrm>
            <a:off x="1950000" y="276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65" name="Rectangle 64"/>
          <p:cNvSpPr/>
          <p:nvPr/>
        </p:nvSpPr>
        <p:spPr>
          <a:xfrm>
            <a:off x="2260000" y="276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66" name="Rectangle 65"/>
          <p:cNvSpPr/>
          <p:nvPr/>
        </p:nvSpPr>
        <p:spPr>
          <a:xfrm>
            <a:off x="2570000" y="276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67" name="Rectangle 66"/>
          <p:cNvSpPr/>
          <p:nvPr/>
        </p:nvSpPr>
        <p:spPr>
          <a:xfrm>
            <a:off x="2880000" y="2760000"/>
            <a:ext cx="310000" cy="235000"/>
          </a:xfrm>
          <a:prstGeom prst="rect">
            <a:avLst/>
          </a:prstGeom>
          <a:solidFill>
            <a:srgbClr val="D9D9D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68" name="Rectangle 67"/>
          <p:cNvSpPr/>
          <p:nvPr/>
        </p:nvSpPr>
        <p:spPr>
          <a:xfrm>
            <a:off x="400000" y="299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G</a:t>
            </a:r>
          </a:p>
        </p:txBody>
      </p:sp>
      <p:sp>
        <p:nvSpPr>
          <p:cNvPr id="69" name="Rectangle 68"/>
          <p:cNvSpPr/>
          <p:nvPr/>
        </p:nvSpPr>
        <p:spPr>
          <a:xfrm>
            <a:off x="710000" y="299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0" name="Rectangle 69"/>
          <p:cNvSpPr/>
          <p:nvPr/>
        </p:nvSpPr>
        <p:spPr>
          <a:xfrm>
            <a:off x="1020000" y="299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71" name="Rectangle 70"/>
          <p:cNvSpPr/>
          <p:nvPr/>
        </p:nvSpPr>
        <p:spPr>
          <a:xfrm>
            <a:off x="1330000" y="299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72" name="Rectangle 71"/>
          <p:cNvSpPr/>
          <p:nvPr/>
        </p:nvSpPr>
        <p:spPr>
          <a:xfrm>
            <a:off x="1640000" y="299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3" name="Rectangle 72"/>
          <p:cNvSpPr/>
          <p:nvPr/>
        </p:nvSpPr>
        <p:spPr>
          <a:xfrm>
            <a:off x="1950000" y="299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74" name="Rectangle 73"/>
          <p:cNvSpPr/>
          <p:nvPr/>
        </p:nvSpPr>
        <p:spPr>
          <a:xfrm>
            <a:off x="2260000" y="299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75" name="Rectangle 74"/>
          <p:cNvSpPr/>
          <p:nvPr/>
        </p:nvSpPr>
        <p:spPr>
          <a:xfrm>
            <a:off x="2570000" y="299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76" name="Rectangle 75"/>
          <p:cNvSpPr/>
          <p:nvPr/>
        </p:nvSpPr>
        <p:spPr>
          <a:xfrm>
            <a:off x="2880000" y="2995000"/>
            <a:ext cx="310000" cy="235000"/>
          </a:xfrm>
          <a:prstGeom prst="rect">
            <a:avLst/>
          </a:prstGeom>
          <a:solidFill>
            <a:srgbClr val="D9D9D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77" name="Rectangle 76"/>
          <p:cNvSpPr/>
          <p:nvPr/>
        </p:nvSpPr>
        <p:spPr>
          <a:xfrm>
            <a:off x="400000" y="323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H</a:t>
            </a:r>
          </a:p>
        </p:txBody>
      </p:sp>
      <p:sp>
        <p:nvSpPr>
          <p:cNvPr id="78" name="Rectangle 77"/>
          <p:cNvSpPr/>
          <p:nvPr/>
        </p:nvSpPr>
        <p:spPr>
          <a:xfrm>
            <a:off x="710000" y="3230000"/>
            <a:ext cx="310000" cy="235000"/>
          </a:xfrm>
          <a:prstGeom prst="rect">
            <a:avLst/>
          </a:prstGeom>
          <a:solidFill>
            <a:srgbClr val="D9D9D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79" name="Rectangle 78"/>
          <p:cNvSpPr/>
          <p:nvPr/>
        </p:nvSpPr>
        <p:spPr>
          <a:xfrm>
            <a:off x="1020000" y="3230000"/>
            <a:ext cx="310000" cy="235000"/>
          </a:xfrm>
          <a:prstGeom prst="rect">
            <a:avLst/>
          </a:prstGeom>
          <a:solidFill>
            <a:srgbClr val="D9D9D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80" name="Rectangle 79"/>
          <p:cNvSpPr/>
          <p:nvPr/>
        </p:nvSpPr>
        <p:spPr>
          <a:xfrm>
            <a:off x="1330000" y="3230000"/>
            <a:ext cx="310000" cy="235000"/>
          </a:xfrm>
          <a:prstGeom prst="rect">
            <a:avLst/>
          </a:prstGeom>
          <a:solidFill>
            <a:srgbClr val="D9D9D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81" name="Rectangle 80"/>
          <p:cNvSpPr/>
          <p:nvPr/>
        </p:nvSpPr>
        <p:spPr>
          <a:xfrm>
            <a:off x="1640000" y="3230000"/>
            <a:ext cx="310000" cy="235000"/>
          </a:xfrm>
          <a:prstGeom prst="rect">
            <a:avLst/>
          </a:prstGeom>
          <a:solidFill>
            <a:srgbClr val="D9D9D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82" name="Rectangle 81"/>
          <p:cNvSpPr/>
          <p:nvPr/>
        </p:nvSpPr>
        <p:spPr>
          <a:xfrm>
            <a:off x="1950000" y="3230000"/>
            <a:ext cx="310000" cy="235000"/>
          </a:xfrm>
          <a:prstGeom prst="rect">
            <a:avLst/>
          </a:prstGeom>
          <a:solidFill>
            <a:srgbClr val="D9D9D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83" name="Rectangle 82"/>
          <p:cNvSpPr/>
          <p:nvPr/>
        </p:nvSpPr>
        <p:spPr>
          <a:xfrm>
            <a:off x="2260000" y="3230000"/>
            <a:ext cx="310000" cy="235000"/>
          </a:xfrm>
          <a:prstGeom prst="rect">
            <a:avLst/>
          </a:prstGeom>
          <a:solidFill>
            <a:srgbClr val="D9D9D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84" name="Rectangle 83"/>
          <p:cNvSpPr/>
          <p:nvPr/>
        </p:nvSpPr>
        <p:spPr>
          <a:xfrm>
            <a:off x="2570000" y="3230000"/>
            <a:ext cx="310000" cy="235000"/>
          </a:xfrm>
          <a:prstGeom prst="rect">
            <a:avLst/>
          </a:prstGeom>
          <a:solidFill>
            <a:srgbClr val="D9D9D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85" name="Rectangle 84"/>
          <p:cNvSpPr/>
          <p:nvPr/>
        </p:nvSpPr>
        <p:spPr>
          <a:xfrm>
            <a:off x="2880000" y="3230000"/>
            <a:ext cx="310000" cy="235000"/>
          </a:xfrm>
          <a:prstGeom prst="rect">
            <a:avLst/>
          </a:prstGeom>
          <a:solidFill>
            <a:srgbClr val="D9D9D9"/>
          </a:solidFill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–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1330000" y="2525000"/>
            <a:ext cx="310000" cy="235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000" b="1" i="0">
                <a:solidFill>
                  <a:srgbClr val="FF0000"/>
                </a:solidFill>
                <a:latin typeface="Calibri"/>
              </a:rPr>
              <a:t>8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710000" y="2525000"/>
            <a:ext cx="310000" cy="235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000" b="1" i="0">
                <a:solidFill>
                  <a:srgbClr val="FF0000"/>
                </a:solidFill>
                <a:latin typeface="Calibri"/>
              </a:rPr>
              <a:t>3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710000" y="2760000"/>
            <a:ext cx="310000" cy="235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000" b="1" i="0">
                <a:solidFill>
                  <a:srgbClr val="FF0000"/>
                </a:solidFill>
                <a:latin typeface="Calibri"/>
              </a:rPr>
              <a:t>5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710000" y="2995000"/>
            <a:ext cx="310000" cy="235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000" b="1" i="0">
                <a:solidFill>
                  <a:srgbClr val="FF0000"/>
                </a:solidFill>
                <a:latin typeface="Calibri"/>
              </a:rPr>
              <a:t>7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1640000" y="1585000"/>
            <a:ext cx="310000" cy="235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000" b="1" i="0">
                <a:solidFill>
                  <a:srgbClr val="FF0000"/>
                </a:solidFill>
                <a:latin typeface="Calibri"/>
              </a:rPr>
              <a:t>5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1640000" y="2525000"/>
            <a:ext cx="310000" cy="235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000" b="1" i="0">
                <a:solidFill>
                  <a:srgbClr val="FF0000"/>
                </a:solidFill>
                <a:latin typeface="Calibri"/>
              </a:rPr>
              <a:t>2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1020000" y="2525000"/>
            <a:ext cx="310000" cy="235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000" b="1" i="0">
                <a:solidFill>
                  <a:srgbClr val="FF0000"/>
                </a:solidFill>
                <a:latin typeface="Calibri"/>
              </a:rPr>
              <a:t>5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1640000" y="2760000"/>
            <a:ext cx="310000" cy="235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000" b="1" i="0">
                <a:solidFill>
                  <a:srgbClr val="FF0000"/>
                </a:solidFill>
                <a:latin typeface="Calibri"/>
              </a:rPr>
              <a:t>4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1640000" y="2995000"/>
            <a:ext cx="310000" cy="235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000" b="1" i="0">
                <a:solidFill>
                  <a:srgbClr val="FF0000"/>
                </a:solidFill>
                <a:latin typeface="Calibri"/>
              </a:rPr>
              <a:t>6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2570000" y="2525000"/>
            <a:ext cx="310000" cy="235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000" b="1" i="0">
                <a:solidFill>
                  <a:srgbClr val="FF0000"/>
                </a:solidFill>
                <a:latin typeface="Calibri"/>
              </a:rPr>
              <a:t>6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2260000" y="2525000"/>
            <a:ext cx="310000" cy="235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000" b="1" i="0">
                <a:solidFill>
                  <a:srgbClr val="FF0000"/>
                </a:solidFill>
                <a:latin typeface="Calibri"/>
              </a:rPr>
              <a:t>8</a:t>
            </a:r>
          </a:p>
        </p:txBody>
      </p:sp>
      <p:sp>
        <p:nvSpPr>
          <p:cNvPr id="97" name="Rectangle 96"/>
          <p:cNvSpPr/>
          <p:nvPr/>
        </p:nvSpPr>
        <p:spPr>
          <a:xfrm>
            <a:off x="3590000" y="135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98" name="Rectangle 97"/>
          <p:cNvSpPr/>
          <p:nvPr/>
        </p:nvSpPr>
        <p:spPr>
          <a:xfrm>
            <a:off x="3900000" y="135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99" name="Rectangle 98"/>
          <p:cNvSpPr/>
          <p:nvPr/>
        </p:nvSpPr>
        <p:spPr>
          <a:xfrm>
            <a:off x="4210000" y="135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4520000" y="135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4830000" y="135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5140000" y="135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5450000" y="135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F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5760000" y="135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G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6070000" y="135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H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3590000" y="158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3900000" y="158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4210000" y="158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4520000" y="158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10" name="Rectangle 109"/>
          <p:cNvSpPr/>
          <p:nvPr/>
        </p:nvSpPr>
        <p:spPr>
          <a:xfrm>
            <a:off x="4830000" y="158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11" name="Rectangle 110"/>
          <p:cNvSpPr/>
          <p:nvPr/>
        </p:nvSpPr>
        <p:spPr>
          <a:xfrm>
            <a:off x="5140000" y="158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5450000" y="158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G</a:t>
            </a:r>
          </a:p>
        </p:txBody>
      </p:sp>
      <p:sp>
        <p:nvSpPr>
          <p:cNvPr id="113" name="Rectangle 112"/>
          <p:cNvSpPr/>
          <p:nvPr/>
        </p:nvSpPr>
        <p:spPr>
          <a:xfrm>
            <a:off x="5760000" y="158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6070000" y="158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3590000" y="182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16" name="Rectangle 115"/>
          <p:cNvSpPr/>
          <p:nvPr/>
        </p:nvSpPr>
        <p:spPr>
          <a:xfrm>
            <a:off x="3900000" y="182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4210000" y="182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18" name="Rectangle 117"/>
          <p:cNvSpPr/>
          <p:nvPr/>
        </p:nvSpPr>
        <p:spPr>
          <a:xfrm>
            <a:off x="4520000" y="182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19" name="Rectangle 118"/>
          <p:cNvSpPr/>
          <p:nvPr/>
        </p:nvSpPr>
        <p:spPr>
          <a:xfrm>
            <a:off x="4830000" y="182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20" name="Rectangle 119"/>
          <p:cNvSpPr/>
          <p:nvPr/>
        </p:nvSpPr>
        <p:spPr>
          <a:xfrm>
            <a:off x="5140000" y="182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21" name="Rectangle 120"/>
          <p:cNvSpPr/>
          <p:nvPr/>
        </p:nvSpPr>
        <p:spPr>
          <a:xfrm>
            <a:off x="5450000" y="182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G</a:t>
            </a:r>
          </a:p>
        </p:txBody>
      </p:sp>
      <p:sp>
        <p:nvSpPr>
          <p:cNvPr id="122" name="Rectangle 121"/>
          <p:cNvSpPr/>
          <p:nvPr/>
        </p:nvSpPr>
        <p:spPr>
          <a:xfrm>
            <a:off x="5760000" y="182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23" name="Rectangle 122"/>
          <p:cNvSpPr/>
          <p:nvPr/>
        </p:nvSpPr>
        <p:spPr>
          <a:xfrm>
            <a:off x="6070000" y="182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124" name="Rectangle 123"/>
          <p:cNvSpPr/>
          <p:nvPr/>
        </p:nvSpPr>
        <p:spPr>
          <a:xfrm>
            <a:off x="3590000" y="205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25" name="Rectangle 124"/>
          <p:cNvSpPr/>
          <p:nvPr/>
        </p:nvSpPr>
        <p:spPr>
          <a:xfrm>
            <a:off x="3900000" y="205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26" name="Rectangle 125"/>
          <p:cNvSpPr/>
          <p:nvPr/>
        </p:nvSpPr>
        <p:spPr>
          <a:xfrm>
            <a:off x="4210000" y="205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27" name="Rectangle 126"/>
          <p:cNvSpPr/>
          <p:nvPr/>
        </p:nvSpPr>
        <p:spPr>
          <a:xfrm>
            <a:off x="4520000" y="205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28" name="Rectangle 127"/>
          <p:cNvSpPr/>
          <p:nvPr/>
        </p:nvSpPr>
        <p:spPr>
          <a:xfrm>
            <a:off x="4830000" y="205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29" name="Rectangle 128"/>
          <p:cNvSpPr/>
          <p:nvPr/>
        </p:nvSpPr>
        <p:spPr>
          <a:xfrm>
            <a:off x="5140000" y="205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30" name="Rectangle 129"/>
          <p:cNvSpPr/>
          <p:nvPr/>
        </p:nvSpPr>
        <p:spPr>
          <a:xfrm>
            <a:off x="5450000" y="205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G</a:t>
            </a:r>
          </a:p>
        </p:txBody>
      </p:sp>
      <p:sp>
        <p:nvSpPr>
          <p:cNvPr id="131" name="Rectangle 130"/>
          <p:cNvSpPr/>
          <p:nvPr/>
        </p:nvSpPr>
        <p:spPr>
          <a:xfrm>
            <a:off x="5760000" y="205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G</a:t>
            </a:r>
          </a:p>
        </p:txBody>
      </p:sp>
      <p:sp>
        <p:nvSpPr>
          <p:cNvPr id="132" name="Rectangle 131"/>
          <p:cNvSpPr/>
          <p:nvPr/>
        </p:nvSpPr>
        <p:spPr>
          <a:xfrm>
            <a:off x="6070000" y="205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133" name="Rectangle 132"/>
          <p:cNvSpPr/>
          <p:nvPr/>
        </p:nvSpPr>
        <p:spPr>
          <a:xfrm>
            <a:off x="3590000" y="229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34" name="Rectangle 133"/>
          <p:cNvSpPr/>
          <p:nvPr/>
        </p:nvSpPr>
        <p:spPr>
          <a:xfrm>
            <a:off x="3900000" y="229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35" name="Rectangle 134"/>
          <p:cNvSpPr/>
          <p:nvPr/>
        </p:nvSpPr>
        <p:spPr>
          <a:xfrm>
            <a:off x="4210000" y="229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36" name="Rectangle 135"/>
          <p:cNvSpPr/>
          <p:nvPr/>
        </p:nvSpPr>
        <p:spPr>
          <a:xfrm>
            <a:off x="4520000" y="229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37" name="Rectangle 136"/>
          <p:cNvSpPr/>
          <p:nvPr/>
        </p:nvSpPr>
        <p:spPr>
          <a:xfrm>
            <a:off x="4830000" y="229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38" name="Rectangle 137"/>
          <p:cNvSpPr/>
          <p:nvPr/>
        </p:nvSpPr>
        <p:spPr>
          <a:xfrm>
            <a:off x="5140000" y="229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39" name="Rectangle 138"/>
          <p:cNvSpPr/>
          <p:nvPr/>
        </p:nvSpPr>
        <p:spPr>
          <a:xfrm>
            <a:off x="5450000" y="229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G</a:t>
            </a:r>
          </a:p>
        </p:txBody>
      </p:sp>
      <p:sp>
        <p:nvSpPr>
          <p:cNvPr id="140" name="Rectangle 139"/>
          <p:cNvSpPr/>
          <p:nvPr/>
        </p:nvSpPr>
        <p:spPr>
          <a:xfrm>
            <a:off x="5760000" y="229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41" name="Rectangle 140"/>
          <p:cNvSpPr/>
          <p:nvPr/>
        </p:nvSpPr>
        <p:spPr>
          <a:xfrm>
            <a:off x="6070000" y="229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142" name="Rectangle 141"/>
          <p:cNvSpPr/>
          <p:nvPr/>
        </p:nvSpPr>
        <p:spPr>
          <a:xfrm>
            <a:off x="3590000" y="252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143" name="Rectangle 142"/>
          <p:cNvSpPr/>
          <p:nvPr/>
        </p:nvSpPr>
        <p:spPr>
          <a:xfrm>
            <a:off x="3900000" y="252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44" name="Rectangle 143"/>
          <p:cNvSpPr/>
          <p:nvPr/>
        </p:nvSpPr>
        <p:spPr>
          <a:xfrm>
            <a:off x="4210000" y="252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45" name="Rectangle 144"/>
          <p:cNvSpPr/>
          <p:nvPr/>
        </p:nvSpPr>
        <p:spPr>
          <a:xfrm>
            <a:off x="4520000" y="252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46" name="Rectangle 145"/>
          <p:cNvSpPr/>
          <p:nvPr/>
        </p:nvSpPr>
        <p:spPr>
          <a:xfrm>
            <a:off x="4830000" y="252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47" name="Rectangle 146"/>
          <p:cNvSpPr/>
          <p:nvPr/>
        </p:nvSpPr>
        <p:spPr>
          <a:xfrm>
            <a:off x="5140000" y="252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148" name="Rectangle 147"/>
          <p:cNvSpPr/>
          <p:nvPr/>
        </p:nvSpPr>
        <p:spPr>
          <a:xfrm>
            <a:off x="5450000" y="252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49" name="Rectangle 148"/>
          <p:cNvSpPr/>
          <p:nvPr/>
        </p:nvSpPr>
        <p:spPr>
          <a:xfrm>
            <a:off x="5760000" y="252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50" name="Rectangle 149"/>
          <p:cNvSpPr/>
          <p:nvPr/>
        </p:nvSpPr>
        <p:spPr>
          <a:xfrm>
            <a:off x="6070000" y="252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H</a:t>
            </a:r>
          </a:p>
        </p:txBody>
      </p:sp>
      <p:sp>
        <p:nvSpPr>
          <p:cNvPr id="151" name="Rectangle 150"/>
          <p:cNvSpPr/>
          <p:nvPr/>
        </p:nvSpPr>
        <p:spPr>
          <a:xfrm>
            <a:off x="3590000" y="276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F</a:t>
            </a:r>
          </a:p>
        </p:txBody>
      </p:sp>
      <p:sp>
        <p:nvSpPr>
          <p:cNvPr id="152" name="Rectangle 151"/>
          <p:cNvSpPr/>
          <p:nvPr/>
        </p:nvSpPr>
        <p:spPr>
          <a:xfrm>
            <a:off x="3900000" y="276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53" name="Rectangle 152"/>
          <p:cNvSpPr/>
          <p:nvPr/>
        </p:nvSpPr>
        <p:spPr>
          <a:xfrm>
            <a:off x="4210000" y="276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54" name="Rectangle 153"/>
          <p:cNvSpPr/>
          <p:nvPr/>
        </p:nvSpPr>
        <p:spPr>
          <a:xfrm>
            <a:off x="4520000" y="276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55" name="Rectangle 154"/>
          <p:cNvSpPr/>
          <p:nvPr/>
        </p:nvSpPr>
        <p:spPr>
          <a:xfrm>
            <a:off x="4830000" y="276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56" name="Rectangle 155"/>
          <p:cNvSpPr/>
          <p:nvPr/>
        </p:nvSpPr>
        <p:spPr>
          <a:xfrm>
            <a:off x="5140000" y="276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157" name="Rectangle 156"/>
          <p:cNvSpPr/>
          <p:nvPr/>
        </p:nvSpPr>
        <p:spPr>
          <a:xfrm>
            <a:off x="5450000" y="276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F</a:t>
            </a:r>
          </a:p>
        </p:txBody>
      </p:sp>
      <p:sp>
        <p:nvSpPr>
          <p:cNvPr id="158" name="Rectangle 157"/>
          <p:cNvSpPr/>
          <p:nvPr/>
        </p:nvSpPr>
        <p:spPr>
          <a:xfrm>
            <a:off x="5760000" y="276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59" name="Rectangle 158"/>
          <p:cNvSpPr/>
          <p:nvPr/>
        </p:nvSpPr>
        <p:spPr>
          <a:xfrm>
            <a:off x="6070000" y="276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E</a:t>
            </a:r>
          </a:p>
        </p:txBody>
      </p:sp>
      <p:sp>
        <p:nvSpPr>
          <p:cNvPr id="160" name="Rectangle 159"/>
          <p:cNvSpPr/>
          <p:nvPr/>
        </p:nvSpPr>
        <p:spPr>
          <a:xfrm>
            <a:off x="3590000" y="299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G</a:t>
            </a:r>
          </a:p>
        </p:txBody>
      </p:sp>
      <p:sp>
        <p:nvSpPr>
          <p:cNvPr id="161" name="Rectangle 160"/>
          <p:cNvSpPr/>
          <p:nvPr/>
        </p:nvSpPr>
        <p:spPr>
          <a:xfrm>
            <a:off x="3900000" y="299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62" name="Rectangle 161"/>
          <p:cNvSpPr/>
          <p:nvPr/>
        </p:nvSpPr>
        <p:spPr>
          <a:xfrm>
            <a:off x="4210000" y="299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F</a:t>
            </a:r>
          </a:p>
        </p:txBody>
      </p:sp>
      <p:sp>
        <p:nvSpPr>
          <p:cNvPr id="163" name="Rectangle 162"/>
          <p:cNvSpPr/>
          <p:nvPr/>
        </p:nvSpPr>
        <p:spPr>
          <a:xfrm>
            <a:off x="4520000" y="299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F</a:t>
            </a:r>
          </a:p>
        </p:txBody>
      </p:sp>
      <p:sp>
        <p:nvSpPr>
          <p:cNvPr id="164" name="Rectangle 163"/>
          <p:cNvSpPr/>
          <p:nvPr/>
        </p:nvSpPr>
        <p:spPr>
          <a:xfrm>
            <a:off x="4830000" y="299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65" name="Rectangle 164"/>
          <p:cNvSpPr/>
          <p:nvPr/>
        </p:nvSpPr>
        <p:spPr>
          <a:xfrm>
            <a:off x="5140000" y="299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F</a:t>
            </a:r>
          </a:p>
        </p:txBody>
      </p:sp>
      <p:sp>
        <p:nvSpPr>
          <p:cNvPr id="166" name="Rectangle 165"/>
          <p:cNvSpPr/>
          <p:nvPr/>
        </p:nvSpPr>
        <p:spPr>
          <a:xfrm>
            <a:off x="5450000" y="299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F</a:t>
            </a:r>
          </a:p>
        </p:txBody>
      </p:sp>
      <p:sp>
        <p:nvSpPr>
          <p:cNvPr id="167" name="Rectangle 166"/>
          <p:cNvSpPr/>
          <p:nvPr/>
        </p:nvSpPr>
        <p:spPr>
          <a:xfrm>
            <a:off x="5760000" y="299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G</a:t>
            </a:r>
          </a:p>
        </p:txBody>
      </p:sp>
      <p:sp>
        <p:nvSpPr>
          <p:cNvPr id="168" name="Rectangle 167"/>
          <p:cNvSpPr/>
          <p:nvPr/>
        </p:nvSpPr>
        <p:spPr>
          <a:xfrm>
            <a:off x="6070000" y="2995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F</a:t>
            </a:r>
          </a:p>
        </p:txBody>
      </p:sp>
      <p:sp>
        <p:nvSpPr>
          <p:cNvPr id="169" name="Rectangle 168"/>
          <p:cNvSpPr/>
          <p:nvPr/>
        </p:nvSpPr>
        <p:spPr>
          <a:xfrm>
            <a:off x="3590000" y="323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H</a:t>
            </a:r>
          </a:p>
        </p:txBody>
      </p:sp>
      <p:sp>
        <p:nvSpPr>
          <p:cNvPr id="170" name="Rectangle 169"/>
          <p:cNvSpPr/>
          <p:nvPr/>
        </p:nvSpPr>
        <p:spPr>
          <a:xfrm>
            <a:off x="3900000" y="323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71" name="Rectangle 170"/>
          <p:cNvSpPr/>
          <p:nvPr/>
        </p:nvSpPr>
        <p:spPr>
          <a:xfrm>
            <a:off x="4210000" y="323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72" name="Rectangle 171"/>
          <p:cNvSpPr/>
          <p:nvPr/>
        </p:nvSpPr>
        <p:spPr>
          <a:xfrm>
            <a:off x="4520000" y="323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73" name="Rectangle 172"/>
          <p:cNvSpPr/>
          <p:nvPr/>
        </p:nvSpPr>
        <p:spPr>
          <a:xfrm>
            <a:off x="4830000" y="323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74" name="Rectangle 173"/>
          <p:cNvSpPr/>
          <p:nvPr/>
        </p:nvSpPr>
        <p:spPr>
          <a:xfrm>
            <a:off x="5140000" y="323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sp>
        <p:nvSpPr>
          <p:cNvPr id="175" name="Rectangle 174"/>
          <p:cNvSpPr/>
          <p:nvPr/>
        </p:nvSpPr>
        <p:spPr>
          <a:xfrm>
            <a:off x="5450000" y="323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G</a:t>
            </a:r>
          </a:p>
        </p:txBody>
      </p:sp>
      <p:sp>
        <p:nvSpPr>
          <p:cNvPr id="176" name="Rectangle 175"/>
          <p:cNvSpPr/>
          <p:nvPr/>
        </p:nvSpPr>
        <p:spPr>
          <a:xfrm>
            <a:off x="5760000" y="323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G</a:t>
            </a:r>
          </a:p>
        </p:txBody>
      </p:sp>
      <p:sp>
        <p:nvSpPr>
          <p:cNvPr id="177" name="Rectangle 176"/>
          <p:cNvSpPr/>
          <p:nvPr/>
        </p:nvSpPr>
        <p:spPr>
          <a:xfrm>
            <a:off x="6070000" y="3230000"/>
            <a:ext cx="310000" cy="23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H</a:t>
            </a:r>
          </a:p>
        </p:txBody>
      </p:sp>
      <p:sp>
        <p:nvSpPr>
          <p:cNvPr id="178" name="TextBox 177"/>
          <p:cNvSpPr txBox="1"/>
          <p:nvPr/>
        </p:nvSpPr>
        <p:spPr>
          <a:xfrm>
            <a:off x="4520000" y="2525000"/>
            <a:ext cx="310000" cy="235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000" b="1" i="0">
                <a:solidFill>
                  <a:srgbClr val="FF0000"/>
                </a:solidFill>
                <a:latin typeface="Calibri"/>
              </a:rPr>
              <a:t>H</a:t>
            </a:r>
          </a:p>
        </p:txBody>
      </p:sp>
      <p:sp>
        <p:nvSpPr>
          <p:cNvPr id="179" name="TextBox 178"/>
          <p:cNvSpPr txBox="1"/>
          <p:nvPr/>
        </p:nvSpPr>
        <p:spPr>
          <a:xfrm>
            <a:off x="3900000" y="2525000"/>
            <a:ext cx="310000" cy="235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000" b="1" i="0">
                <a:solidFill>
                  <a:srgbClr val="FF0000"/>
                </a:solidFill>
                <a:latin typeface="Calibri"/>
              </a:rPr>
              <a:t>H</a:t>
            </a:r>
          </a:p>
        </p:txBody>
      </p:sp>
      <p:sp>
        <p:nvSpPr>
          <p:cNvPr id="180" name="TextBox 179"/>
          <p:cNvSpPr txBox="1"/>
          <p:nvPr/>
        </p:nvSpPr>
        <p:spPr>
          <a:xfrm>
            <a:off x="3900000" y="2760000"/>
            <a:ext cx="310000" cy="235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000" b="1" i="0">
                <a:solidFill>
                  <a:srgbClr val="FF0000"/>
                </a:solidFill>
                <a:latin typeface="Calibri"/>
              </a:rPr>
              <a:t>H</a:t>
            </a:r>
          </a:p>
        </p:txBody>
      </p:sp>
      <p:sp>
        <p:nvSpPr>
          <p:cNvPr id="181" name="TextBox 180"/>
          <p:cNvSpPr txBox="1"/>
          <p:nvPr/>
        </p:nvSpPr>
        <p:spPr>
          <a:xfrm>
            <a:off x="3900000" y="2995000"/>
            <a:ext cx="310000" cy="235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000" b="1" i="0">
                <a:solidFill>
                  <a:srgbClr val="FF0000"/>
                </a:solidFill>
                <a:latin typeface="Calibri"/>
              </a:rPr>
              <a:t>H</a:t>
            </a:r>
          </a:p>
        </p:txBody>
      </p:sp>
      <p:sp>
        <p:nvSpPr>
          <p:cNvPr id="182" name="TextBox 181"/>
          <p:cNvSpPr txBox="1"/>
          <p:nvPr/>
        </p:nvSpPr>
        <p:spPr>
          <a:xfrm>
            <a:off x="4830000" y="1585000"/>
            <a:ext cx="310000" cy="235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000" b="1" i="0">
                <a:solidFill>
                  <a:srgbClr val="FF0000"/>
                </a:solidFill>
                <a:latin typeface="Calibri"/>
              </a:rPr>
              <a:t>H</a:t>
            </a:r>
          </a:p>
        </p:txBody>
      </p:sp>
      <p:sp>
        <p:nvSpPr>
          <p:cNvPr id="183" name="TextBox 182"/>
          <p:cNvSpPr txBox="1"/>
          <p:nvPr/>
        </p:nvSpPr>
        <p:spPr>
          <a:xfrm>
            <a:off x="4830000" y="2525000"/>
            <a:ext cx="310000" cy="235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000" b="1" i="0">
                <a:solidFill>
                  <a:srgbClr val="FF0000"/>
                </a:solidFill>
                <a:latin typeface="Calibri"/>
              </a:rPr>
              <a:t>H</a:t>
            </a:r>
          </a:p>
        </p:txBody>
      </p:sp>
      <p:sp>
        <p:nvSpPr>
          <p:cNvPr id="184" name="TextBox 183"/>
          <p:cNvSpPr txBox="1"/>
          <p:nvPr/>
        </p:nvSpPr>
        <p:spPr>
          <a:xfrm>
            <a:off x="4210000" y="2525000"/>
            <a:ext cx="310000" cy="235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000" b="1" i="0">
                <a:solidFill>
                  <a:srgbClr val="FF0000"/>
                </a:solidFill>
                <a:latin typeface="Calibri"/>
              </a:rPr>
              <a:t>H</a:t>
            </a:r>
          </a:p>
        </p:txBody>
      </p:sp>
      <p:sp>
        <p:nvSpPr>
          <p:cNvPr id="185" name="TextBox 184"/>
          <p:cNvSpPr txBox="1"/>
          <p:nvPr/>
        </p:nvSpPr>
        <p:spPr>
          <a:xfrm>
            <a:off x="4830000" y="2760000"/>
            <a:ext cx="310000" cy="235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000" b="1" i="0">
                <a:solidFill>
                  <a:srgbClr val="FF0000"/>
                </a:solidFill>
                <a:latin typeface="Calibri"/>
              </a:rPr>
              <a:t>H</a:t>
            </a:r>
          </a:p>
        </p:txBody>
      </p:sp>
      <p:sp>
        <p:nvSpPr>
          <p:cNvPr id="186" name="TextBox 185"/>
          <p:cNvSpPr txBox="1"/>
          <p:nvPr/>
        </p:nvSpPr>
        <p:spPr>
          <a:xfrm>
            <a:off x="4830000" y="2995000"/>
            <a:ext cx="310000" cy="235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000" b="1" i="0">
                <a:solidFill>
                  <a:srgbClr val="FF0000"/>
                </a:solidFill>
                <a:latin typeface="Calibri"/>
              </a:rPr>
              <a:t>H</a:t>
            </a:r>
          </a:p>
        </p:txBody>
      </p:sp>
      <p:sp>
        <p:nvSpPr>
          <p:cNvPr id="187" name="TextBox 186"/>
          <p:cNvSpPr txBox="1"/>
          <p:nvPr/>
        </p:nvSpPr>
        <p:spPr>
          <a:xfrm>
            <a:off x="5760000" y="2525000"/>
            <a:ext cx="310000" cy="235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000" b="1" i="0">
                <a:solidFill>
                  <a:srgbClr val="FF0000"/>
                </a:solidFill>
                <a:latin typeface="Calibri"/>
              </a:rPr>
              <a:t>H</a:t>
            </a:r>
          </a:p>
        </p:txBody>
      </p:sp>
      <p:sp>
        <p:nvSpPr>
          <p:cNvPr id="188" name="TextBox 187"/>
          <p:cNvSpPr txBox="1"/>
          <p:nvPr/>
        </p:nvSpPr>
        <p:spPr>
          <a:xfrm>
            <a:off x="5450000" y="2525000"/>
            <a:ext cx="310000" cy="235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000" b="1" i="0">
                <a:solidFill>
                  <a:srgbClr val="FF0000"/>
                </a:solidFill>
                <a:latin typeface="Calibri"/>
              </a:rPr>
              <a:t>H</a:t>
            </a:r>
          </a:p>
        </p:txBody>
      </p:sp>
      <p:sp>
        <p:nvSpPr>
          <p:cNvPr id="189" name="TextBox 188"/>
          <p:cNvSpPr txBox="1"/>
          <p:nvPr/>
        </p:nvSpPr>
        <p:spPr>
          <a:xfrm>
            <a:off x="400000" y="3525000"/>
            <a:ext cx="83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11 values change, e.g. E to A: 1 + 2 = 3 &lt; ∞.  Each changed entry in the route table becomes H.</a:t>
            </a:r>
          </a:p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Row E was all ∞ because the only arc out of E goes to H.</a:t>
            </a:r>
          </a:p>
        </p:txBody>
      </p:sp>
      <p:sp>
        <p:nvSpPr>
          <p:cNvPr id="190" name="TextBox 189"/>
          <p:cNvSpPr txBox="1"/>
          <p:nvPr/>
        </p:nvSpPr>
        <p:spPr>
          <a:xfrm>
            <a:off x="400000" y="4050000"/>
            <a:ext cx="5600000" cy="27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 Row D, column F of the distance table: 12 minutes</a:t>
            </a:r>
          </a:p>
        </p:txBody>
      </p:sp>
      <p:sp>
        <p:nvSpPr>
          <p:cNvPr id="191" name="TextBox 190"/>
          <p:cNvSpPr txBox="1"/>
          <p:nvPr/>
        </p:nvSpPr>
        <p:spPr>
          <a:xfrm>
            <a:off x="400000" y="4320000"/>
            <a:ext cx="5600000" cy="27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Row D, column F of the route table is G:   D → G → F</a:t>
            </a:r>
          </a:p>
        </p:txBody>
      </p:sp>
      <p:sp>
        <p:nvSpPr>
          <p:cNvPr id="192" name="TextBox 191"/>
          <p:cNvSpPr txBox="1"/>
          <p:nvPr/>
        </p:nvSpPr>
        <p:spPr>
          <a:xfrm>
            <a:off x="400000" y="4590000"/>
            <a:ext cx="5600000" cy="27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Row D, column G is C:   D → C → G → F</a:t>
            </a:r>
          </a:p>
        </p:txBody>
      </p:sp>
      <p:sp>
        <p:nvSpPr>
          <p:cNvPr id="193" name="TextBox 192"/>
          <p:cNvSpPr txBox="1"/>
          <p:nvPr/>
        </p:nvSpPr>
        <p:spPr>
          <a:xfrm>
            <a:off x="400000" y="4860000"/>
            <a:ext cx="5600000" cy="27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Row D, column C is B:   D → B → C → G → F</a:t>
            </a:r>
          </a:p>
        </p:txBody>
      </p:sp>
      <p:sp>
        <p:nvSpPr>
          <p:cNvPr id="194" name="TextBox 193"/>
          <p:cNvSpPr txBox="1"/>
          <p:nvPr/>
        </p:nvSpPr>
        <p:spPr>
          <a:xfrm>
            <a:off x="400000" y="5130000"/>
            <a:ext cx="5600000" cy="27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Row D, column B is A:   D → A → B → C → G → F</a:t>
            </a:r>
          </a:p>
        </p:txBody>
      </p:sp>
      <p:sp>
        <p:nvSpPr>
          <p:cNvPr id="195" name="Right Brace 194"/>
          <p:cNvSpPr/>
          <p:nvPr/>
        </p:nvSpPr>
        <p:spPr>
          <a:xfrm>
            <a:off x="4700000" y="4320000"/>
            <a:ext cx="90000" cy="108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6" name="TextBox 195"/>
          <p:cNvSpPr txBox="1"/>
          <p:nvPr/>
        </p:nvSpPr>
        <p:spPr>
          <a:xfrm>
            <a:off x="4810000" y="4680000"/>
            <a:ext cx="29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Keep checking each stage until every stage is direct (DA, AB, BC, CG, GF)</a:t>
            </a:r>
          </a:p>
        </p:txBody>
      </p:sp>
      <p:sp>
        <p:nvSpPr>
          <p:cNvPr id="197" name="TextBox 196"/>
          <p:cNvSpPr txBox="1"/>
          <p:nvPr/>
        </p:nvSpPr>
        <p:spPr>
          <a:xfrm>
            <a:off x="400000" y="5440000"/>
            <a:ext cx="60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Sarah’s quickest route is DABCGF, taking 12 minutes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9" fill="hold">
                      <p:stCondLst>
                        <p:cond delay="indefinite"/>
                      </p:stCondLst>
                      <p:childTnLst>
                        <p:par>
                          <p:cTn id="380" fill="hold">
                            <p:stCondLst>
                              <p:cond delay="0"/>
                            </p:stCondLst>
                            <p:childTnLst>
                              <p:par>
                                <p:cTn id="3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7" fill="hold">
                      <p:stCondLst>
                        <p:cond delay="indefinite"/>
                      </p:stCondLst>
                      <p:childTnLst>
                        <p:par>
                          <p:cTn id="388" fill="hold">
                            <p:stCondLst>
                              <p:cond delay="0"/>
                            </p:stCondLst>
                            <p:childTnLst>
                              <p:par>
                                <p:cTn id="3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1" fill="hold">
                      <p:stCondLst>
                        <p:cond delay="indefinite"/>
                      </p:stCondLst>
                      <p:childTnLst>
                        <p:par>
                          <p:cTn id="392" fill="hold">
                            <p:stCondLst>
                              <p:cond delay="0"/>
                            </p:stCondLst>
                            <p:childTnLst>
                              <p:par>
                                <p:cTn id="3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9" fill="hold">
                      <p:stCondLst>
                        <p:cond delay="indefinite"/>
                      </p:stCondLst>
                      <p:childTnLst>
                        <p:par>
                          <p:cTn id="400" fill="hold">
                            <p:stCondLst>
                              <p:cond delay="0"/>
                            </p:stCondLst>
                            <p:childTnLst>
                              <p:par>
                                <p:cTn id="4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5" fill="hold">
                      <p:stCondLst>
                        <p:cond delay="indefinite"/>
                      </p:stCondLst>
                      <p:childTnLst>
                        <p:par>
                          <p:cTn id="406" fill="hold">
                            <p:stCondLst>
                              <p:cond delay="0"/>
                            </p:stCondLst>
                            <p:childTnLst>
                              <p:par>
                                <p:cTn id="4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  <p:bldP spid="165" grpId="0" animBg="1"/>
      <p:bldP spid="166" grpId="0" animBg="1"/>
      <p:bldP spid="167" grpId="0" animBg="1"/>
      <p:bldP spid="168" grpId="0" animBg="1"/>
      <p:bldP spid="169" grpId="0" animBg="1"/>
      <p:bldP spid="170" grpId="0" animBg="1"/>
      <p:bldP spid="171" grpId="0" animBg="1"/>
      <p:bldP spid="172" grpId="0" animBg="1"/>
      <p:bldP spid="173" grpId="0" animBg="1"/>
      <p:bldP spid="174" grpId="0" animBg="1"/>
      <p:bldP spid="175" grpId="0" animBg="1"/>
      <p:bldP spid="176" grpId="0" animBg="1"/>
      <p:bldP spid="177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178" grpId="0" animBg="1"/>
      <p:bldP spid="179" grpId="0" animBg="1"/>
      <p:bldP spid="180" grpId="0" animBg="1"/>
      <p:bldP spid="181" grpId="0" animBg="1"/>
      <p:bldP spid="182" grpId="0" animBg="1"/>
      <p:bldP spid="183" grpId="0" animBg="1"/>
      <p:bldP spid="184" grpId="0" animBg="1"/>
      <p:bldP spid="185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9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