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Algorithms on Graphs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Applying Prim’s Algorithm to a Distance Matrix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You can apply Prim’s algorithm directly to a distance matrix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Large networks are often stored as distance matrices: this is how a computer would do it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  Choose any vertex to start the tree
2  Delete the row for the chosen vertex
3  Number the column for the chosen vertex
4  Ring the lowest undeleted entry in the numbered columns
5  The ringed entry is the next arc in the tree
6  Repeat 2 to 5 until all rows are deleted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Apply Prim’s algorithm to the distance matrix to find a minimum spanning tree. Start at A.</a:t>
            </a:r>
          </a:p>
        </p:txBody>
      </p:sp>
      <p:sp>
        <p:nvSpPr>
          <p:cNvPr id="6" name="Rectangle 5"/>
          <p:cNvSpPr/>
          <p:nvPr/>
        </p:nvSpPr>
        <p:spPr>
          <a:xfrm>
            <a:off x="4600000" y="175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160000" y="175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5720000" y="175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6280000" y="175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40000" y="175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400000" y="175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00000" y="207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60000" y="207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20000" y="207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27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80000" y="207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40000" y="207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00000" y="207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74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600000" y="239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160000" y="239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27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20000" y="239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280000" y="239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47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40000" y="239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400000" y="239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71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600000" y="271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160000" y="271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720000" y="271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47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80000" y="271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840000" y="271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400000" y="271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87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600000" y="303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160000" y="303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720000" y="303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280000" y="303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40000" y="303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00000" y="303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75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600000" y="335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160000" y="335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74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720000" y="335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71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280000" y="335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87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840000" y="335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75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400000" y="3350000"/>
            <a:ext cx="56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550000" y="2218000"/>
            <a:ext cx="346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160000" y="1420000"/>
            <a:ext cx="56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 i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44" name="Right Brace 43"/>
          <p:cNvSpPr/>
          <p:nvPr/>
        </p:nvSpPr>
        <p:spPr>
          <a:xfrm>
            <a:off x="8020000" y="2070000"/>
            <a:ext cx="90000" cy="32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130000" y="2050000"/>
            <a:ext cx="11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Delete row A, number column A</a:t>
            </a:r>
          </a:p>
        </p:txBody>
      </p:sp>
      <p:sp>
        <p:nvSpPr>
          <p:cNvPr id="46" name="Oval 45"/>
          <p:cNvSpPr/>
          <p:nvPr/>
        </p:nvSpPr>
        <p:spPr>
          <a:xfrm>
            <a:off x="5220000" y="2725000"/>
            <a:ext cx="440000" cy="29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800000" y="3900000"/>
            <a:ext cx="30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1.  Ring 12: add arc AC(12)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550000" y="2858000"/>
            <a:ext cx="346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280000" y="1420000"/>
            <a:ext cx="56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50" name="Oval 49"/>
          <p:cNvSpPr/>
          <p:nvPr/>
        </p:nvSpPr>
        <p:spPr>
          <a:xfrm>
            <a:off x="5220000" y="3045000"/>
            <a:ext cx="440000" cy="29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800000" y="4160000"/>
            <a:ext cx="30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2.  Ring 23: add arc AD(23)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550000" y="3178000"/>
            <a:ext cx="346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840000" y="1420000"/>
            <a:ext cx="56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 i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54" name="Oval 53"/>
          <p:cNvSpPr/>
          <p:nvPr/>
        </p:nvSpPr>
        <p:spPr>
          <a:xfrm>
            <a:off x="6900000" y="2405000"/>
            <a:ext cx="440000" cy="29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3800000" y="4420000"/>
            <a:ext cx="30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3.  Ring 15: add arc DB(15)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550000" y="2538000"/>
            <a:ext cx="346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5720000" y="1420000"/>
            <a:ext cx="56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58" name="Oval 57"/>
          <p:cNvSpPr/>
          <p:nvPr/>
        </p:nvSpPr>
        <p:spPr>
          <a:xfrm>
            <a:off x="5780000" y="3365000"/>
            <a:ext cx="440000" cy="29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3800000" y="4680000"/>
            <a:ext cx="30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4.  Ring 71: add arc BE(71)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550000" y="3498000"/>
            <a:ext cx="3460000" cy="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400000" y="1420000"/>
            <a:ext cx="56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800000" y="502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All rows deleted, so stop.  Arcs: AC, AD, DB, BE</a:t>
            </a:r>
          </a:p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Weight = 12 + 23 + 15 + 71 = 121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Applying Prim’s Algorithm to a Distance Matrix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find the order of Prim’s algorithm on a distance matrix by counting comparisons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Finding the smallest of k numbers takes k − 1 comparisons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Once r vertices have been chosen there are r numbered columns, each with n − r undeleted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Here is the distance matrix used in Example 4.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Work out the number of comparisons required to complete Prim’s algorithm.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Work out the number of comparisons required for an n × n distance matrix.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State the order of this implementation of Prim’s algorithm in terms of the number of vertices, n.</a:t>
            </a:r>
          </a:p>
        </p:txBody>
      </p:sp>
      <p:sp>
        <p:nvSpPr>
          <p:cNvPr id="6" name="Rectangle 5"/>
          <p:cNvSpPr/>
          <p:nvPr/>
        </p:nvSpPr>
        <p:spPr>
          <a:xfrm>
            <a:off x="510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52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636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8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20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0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2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4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6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8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20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10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52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27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6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47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78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20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100000" y="2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520000" y="2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940000" y="2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47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60000" y="2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780000" y="2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200000" y="2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87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100000" y="3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520000" y="3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940000" y="3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360000" y="3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780000" y="3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200000" y="3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75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100000" y="3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520000" y="3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74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940000" y="3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60000" y="3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87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780000" y="3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75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200000" y="3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00000" y="37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1st vertex chosen: 1 column of 5 − 1 = 4 values, so 4 − 1 = 3 comparisons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800000" y="4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2nd vertex: 2 columns of 5 − 2 = 3 values, so 3 × 2 − 1 = 5 comparisons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00000" y="43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3rd vertex: 3 columns of 5 − 3 = 2 values, so 2 × 3 − 1 = 5 comparisons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800000" y="46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4th vertex: 4 columns of 5 − 4 = 1 value, so 1 × 4 − 1 = 3 comparisons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00000" y="49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Total = 3 + 5 + 5 + 3 = 16 comparisons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Applying Prim’s Algorithm to a Distance Matrix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Use the standard sums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Σ 1 = n,   Σ r = ½n(n + 1),   Σ r² = ⅙n(n + 1)(2n + 1)  (sums from r = 1 to n)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When stating the order of an algorithm, only the highest power of n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After the rth vertex is chosen there are r columns of n − r values,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38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so (n − r) × r − 1 comparisons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71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Total = Σ ((n − r)r − 1),  summing r = 1 to n − 1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04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= nΣr − Σr² − Σ1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37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= n × ½(n − 1)n − ⅙(n − 1)n(2n − 1) − (n − 1)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70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= [3n²(n − 1) − n(n − 1)(2n − 1) − 6(n − 1)] ÷ 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03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= (n³ − 7n + 6) ÷ 6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6700000" y="3030000"/>
            <a:ext cx="90000" cy="33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10000" y="3015000"/>
            <a:ext cx="16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Check n = 5: 96 ÷ 6 = 16 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356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FF0000"/>
                </a:solidFill>
                <a:latin typeface="Calibri"/>
              </a:rPr>
              <a:t>c)  The order of Prim’s algorithm (on a distance matrix) is n³</a:t>
            </a:r>
          </a:p>
          <a:p>
            <a:pPr algn="l"/>
            <a:r>
              <a:rPr sz="1300" b="0" i="0">
                <a:solidFill>
                  <a:srgbClr val="FF0000"/>
                </a:solidFill>
                <a:latin typeface="Calibri"/>
              </a:rPr>
              <a:t>(cubic order)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