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9718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Graphs and Networks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10286" y="4159641"/>
            <a:ext cx="4720652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Decision 1 Chapter 2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Westie's Workshop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1242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Teachings for Exercise 2E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The Planarity Algorithm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2E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4320" y="960120"/>
            <a:ext cx="3246120" cy="4846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You need to be able to determine whether a graph is planar (A level only)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A planar graph is one that can be drawn in a plane such that no two edges meet except at a vertex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If a graph contains a Hamiltonian cycle you can apply the planarity algorithm to decide whether it is planar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49040" y="960120"/>
            <a:ext cx="5120640" cy="8229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Both of these graphs have edges crossing, so it appears that neither is planar. Can either be redrawn with no edges crossing?</a:t>
            </a:r>
          </a:p>
        </p:txBody>
      </p:sp>
      <p:pic>
        <p:nvPicPr>
          <p:cNvPr id="6" name="Picture 5" descr="k4k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783080"/>
            <a:ext cx="3291840" cy="1518155"/>
          </a:xfrm>
          <a:prstGeom prst="rect">
            <a:avLst/>
          </a:prstGeom>
        </p:spPr>
      </p:pic>
      <p:pic>
        <p:nvPicPr>
          <p:cNvPr id="7" name="Picture 6" descr="k4plana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3520440"/>
            <a:ext cx="1097280" cy="132588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852160" y="3657600"/>
            <a:ext cx="2926080" cy="9144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This version of K₄ shows the same connections, but no edges cross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749040" y="5120640"/>
            <a:ext cx="5120640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300" b="0" i="0">
                <a:solidFill>
                  <a:srgbClr val="FF0000"/>
                </a:solidFill>
                <a:latin typeface="Calibri"/>
              </a:rPr>
              <a:t>The same cannot be done with K₅. So K₄ is planar, but K₅ is not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The Planarity Algorithm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2E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4320" y="914400"/>
            <a:ext cx="3246120" cy="5212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1" i="0">
                <a:solidFill>
                  <a:srgbClr val="000000"/>
                </a:solidFill>
                <a:latin typeface="Calibri"/>
              </a:rPr>
              <a:t>The planarity algorithm</a:t>
            </a:r>
          </a:p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1 Identify a Hamiltonian cycle.</a:t>
            </a:r>
          </a:p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2 Draw a polygon with vertices labelled to match the ones in the Hamiltonian cycle.</a:t>
            </a:r>
          </a:p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3 Draw edges inside the polygon to match the edges of the original graph not already represented by the polygon itself.</a:t>
            </a:r>
          </a:p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4 Make a list of all edges inside the polygon, in any order.</a:t>
            </a:r>
          </a:p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5 Choose any unlabelled edge in your list and label it ‘I’. If all edges are now labelled then the graph is planar.</a:t>
            </a:r>
          </a:p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6 Look at any unlabelled edges that cross the edge(s) just labelled:</a:t>
            </a:r>
          </a:p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• If there are none, go back to step 5</a:t>
            </a:r>
          </a:p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• If any of these edges cross each other, the graph is non-planar</a:t>
            </a:r>
          </a:p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• If none of these edges cross each other, give them the opposite label to the edge(s) just labelled</a:t>
            </a:r>
          </a:p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• If all edges are now labelled, the graph is planar. Otherwise, go back to the start of step 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49040" y="960120"/>
            <a:ext cx="2651760" cy="7315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Use the planarity algorithm to determine whether this graph is planar.</a:t>
            </a:r>
          </a:p>
        </p:txBody>
      </p:sp>
      <p:pic>
        <p:nvPicPr>
          <p:cNvPr id="6" name="Picture 5" descr="ex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1920" y="1645920"/>
            <a:ext cx="1737360" cy="159898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446520" y="960120"/>
            <a:ext cx="2377440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Step 1: ABDEFGCHA</a:t>
            </a:r>
          </a:p>
        </p:txBody>
      </p:sp>
      <p:sp>
        <p:nvSpPr>
          <p:cNvPr id="8" name="Oval 7"/>
          <p:cNvSpPr/>
          <p:nvPr/>
        </p:nvSpPr>
        <p:spPr>
          <a:xfrm>
            <a:off x="7015566" y="1765817"/>
            <a:ext cx="82296" cy="82296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796851" y="1474806"/>
            <a:ext cx="365760" cy="292608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1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10" name="Oval 9"/>
          <p:cNvSpPr/>
          <p:nvPr/>
        </p:nvSpPr>
        <p:spPr>
          <a:xfrm>
            <a:off x="7715418" y="1765817"/>
            <a:ext cx="82296" cy="82296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650669" y="1474806"/>
            <a:ext cx="365760" cy="292608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1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12" name="Oval 11"/>
          <p:cNvSpPr/>
          <p:nvPr/>
        </p:nvSpPr>
        <p:spPr>
          <a:xfrm>
            <a:off x="8210287" y="2260686"/>
            <a:ext cx="82296" cy="82296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254410" y="2078547"/>
            <a:ext cx="365760" cy="292608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1">
                <a:solidFill>
                  <a:srgbClr val="000000"/>
                </a:solidFill>
                <a:latin typeface="Calibri"/>
              </a:rPr>
              <a:t>D</a:t>
            </a:r>
          </a:p>
        </p:txBody>
      </p:sp>
      <p:sp>
        <p:nvSpPr>
          <p:cNvPr id="14" name="Oval 13"/>
          <p:cNvSpPr/>
          <p:nvPr/>
        </p:nvSpPr>
        <p:spPr>
          <a:xfrm>
            <a:off x="8210287" y="2960538"/>
            <a:ext cx="82296" cy="82296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54410" y="2932365"/>
            <a:ext cx="365760" cy="292608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1">
                <a:solidFill>
                  <a:srgbClr val="000000"/>
                </a:solidFill>
                <a:latin typeface="Calibri"/>
              </a:rPr>
              <a:t>E</a:t>
            </a:r>
          </a:p>
        </p:txBody>
      </p:sp>
      <p:sp>
        <p:nvSpPr>
          <p:cNvPr id="16" name="Oval 15"/>
          <p:cNvSpPr/>
          <p:nvPr/>
        </p:nvSpPr>
        <p:spPr>
          <a:xfrm>
            <a:off x="7715418" y="3455407"/>
            <a:ext cx="82296" cy="82296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650669" y="3536106"/>
            <a:ext cx="365760" cy="292608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1">
                <a:solidFill>
                  <a:srgbClr val="000000"/>
                </a:solidFill>
                <a:latin typeface="Calibri"/>
              </a:rPr>
              <a:t>F</a:t>
            </a:r>
          </a:p>
        </p:txBody>
      </p:sp>
      <p:sp>
        <p:nvSpPr>
          <p:cNvPr id="18" name="Oval 17"/>
          <p:cNvSpPr/>
          <p:nvPr/>
        </p:nvSpPr>
        <p:spPr>
          <a:xfrm>
            <a:off x="7015566" y="3455407"/>
            <a:ext cx="82296" cy="82296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796851" y="3536106"/>
            <a:ext cx="365760" cy="292608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1">
                <a:solidFill>
                  <a:srgbClr val="000000"/>
                </a:solidFill>
                <a:latin typeface="Calibri"/>
              </a:rPr>
              <a:t>G</a:t>
            </a:r>
          </a:p>
        </p:txBody>
      </p:sp>
      <p:sp>
        <p:nvSpPr>
          <p:cNvPr id="20" name="Oval 19"/>
          <p:cNvSpPr/>
          <p:nvPr/>
        </p:nvSpPr>
        <p:spPr>
          <a:xfrm>
            <a:off x="6520697" y="2960538"/>
            <a:ext cx="82296" cy="82296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193110" y="2932365"/>
            <a:ext cx="365760" cy="292608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1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22" name="Oval 21"/>
          <p:cNvSpPr/>
          <p:nvPr/>
        </p:nvSpPr>
        <p:spPr>
          <a:xfrm>
            <a:off x="6520697" y="2260686"/>
            <a:ext cx="82296" cy="82296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193110" y="2078547"/>
            <a:ext cx="365760" cy="292608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1">
                <a:solidFill>
                  <a:srgbClr val="000000"/>
                </a:solidFill>
                <a:latin typeface="Calibri"/>
              </a:rPr>
              <a:t>H</a:t>
            </a:r>
          </a:p>
        </p:txBody>
      </p:sp>
      <p:sp>
        <p:nvSpPr>
          <p:cNvPr id="24" name="Rectangle 23"/>
          <p:cNvSpPr/>
          <p:nvPr/>
        </p:nvSpPr>
        <p:spPr>
          <a:xfrm>
            <a:off x="7056714" y="1795535"/>
            <a:ext cx="699851" cy="2286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 rot="2700000">
            <a:off x="7654075" y="2042969"/>
            <a:ext cx="699851" cy="2286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 rot="5400000">
            <a:off x="7901510" y="2640330"/>
            <a:ext cx="699851" cy="2286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 rot="8100000">
            <a:off x="7654075" y="3237691"/>
            <a:ext cx="699851" cy="2286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 rot="10800000">
            <a:off x="7056714" y="3485125"/>
            <a:ext cx="699851" cy="2286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 rot="13500000">
            <a:off x="6459354" y="3237691"/>
            <a:ext cx="699851" cy="2286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 rot="16200000">
            <a:off x="6211919" y="2640330"/>
            <a:ext cx="699851" cy="2286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 rot="18900000">
            <a:off x="6459354" y="2042969"/>
            <a:ext cx="699851" cy="2286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46520" y="3794760"/>
            <a:ext cx="237744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Step 2: polygon</a:t>
            </a:r>
          </a:p>
        </p:txBody>
      </p:sp>
      <p:sp>
        <p:nvSpPr>
          <p:cNvPr id="33" name="Rectangle 32"/>
          <p:cNvSpPr/>
          <p:nvPr/>
        </p:nvSpPr>
        <p:spPr>
          <a:xfrm rot="2700000">
            <a:off x="6809279" y="2392895"/>
            <a:ext cx="1689591" cy="2286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 rot="4050000">
            <a:off x="6492240" y="2640330"/>
            <a:ext cx="1828800" cy="2286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 rot="9450000">
            <a:off x="6512627" y="2042969"/>
            <a:ext cx="1293157" cy="2286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 rot="4050000">
            <a:off x="7357422" y="2392895"/>
            <a:ext cx="1293157" cy="2286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 rot="10800000">
            <a:off x="6561845" y="2290404"/>
            <a:ext cx="1689591" cy="2286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 rot="12150000">
            <a:off x="6512627" y="3237691"/>
            <a:ext cx="1293157" cy="2286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 rot="14850000">
            <a:off x="6162701" y="2887765"/>
            <a:ext cx="1293157" cy="2286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6446520" y="4023360"/>
            <a:ext cx="237744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Step 3: other edges inside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3749040" y="4389120"/>
            <a:ext cx="512064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 i="0">
                <a:solidFill>
                  <a:srgbClr val="FF0000"/>
                </a:solidFill>
                <a:latin typeface="Calibri"/>
              </a:rPr>
              <a:t>Step 4:  AE,  AF,  BH,  BE,  DH,  FC,  GH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3749040" y="4754880"/>
            <a:ext cx="512064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Count to check: 7 edges inside the polygon so 7 edges in the list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</p:bld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The Planarity Algorithm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2E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4320" y="960120"/>
            <a:ext cx="3246120" cy="4846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Edges labelled ‘I’ are drawn inside the Hamiltonian cycle, edges labelled ‘O’ outside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Two edges that cross inside the cycle would also cross outside it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The safest way to show the graph is planar is to draw it with no crossings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49040" y="914400"/>
            <a:ext cx="6858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1" i="0">
                <a:solidFill>
                  <a:srgbClr val="000000"/>
                </a:solidFill>
                <a:latin typeface="Calibri"/>
              </a:rPr>
              <a:t>Step 5: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389120" y="914400"/>
            <a:ext cx="2926080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1">
                <a:solidFill>
                  <a:srgbClr val="000000"/>
                </a:solidFill>
                <a:latin typeface="Calibri"/>
              </a:rPr>
              <a:t>AE(I), AF, BH, BE, DH, FC, GH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60920" y="914400"/>
            <a:ext cx="1508760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Choose any edge, label it 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749040" y="1344168"/>
            <a:ext cx="6858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1" i="0">
                <a:solidFill>
                  <a:srgbClr val="000000"/>
                </a:solidFill>
                <a:latin typeface="Calibri"/>
              </a:rPr>
              <a:t>Step 6: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389120" y="1344168"/>
            <a:ext cx="2926080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1">
                <a:solidFill>
                  <a:srgbClr val="000000"/>
                </a:solidFill>
                <a:latin typeface="Calibri"/>
              </a:rPr>
              <a:t>BH and DH cross AE: AE(I), AF, BH(O), BE, DH(O), FC, GH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60920" y="1344168"/>
            <a:ext cx="1508760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They don’t cross each other, so label them 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49040" y="1773936"/>
            <a:ext cx="6858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1" i="0">
                <a:solidFill>
                  <a:srgbClr val="000000"/>
                </a:solidFill>
                <a:latin typeface="Calibri"/>
              </a:rPr>
              <a:t>Step 6: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89120" y="1773936"/>
            <a:ext cx="2926080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1">
                <a:solidFill>
                  <a:srgbClr val="000000"/>
                </a:solidFill>
                <a:latin typeface="Calibri"/>
              </a:rPr>
              <a:t>AF and BE cross BH or DH: AE(I), AF(I), BH(O), BE(I), DH(O), FC, GH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60920" y="1773936"/>
            <a:ext cx="1508760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They don’t cross each other, so label them 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749040" y="2203704"/>
            <a:ext cx="6858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1" i="0">
                <a:solidFill>
                  <a:srgbClr val="000000"/>
                </a:solidFill>
                <a:latin typeface="Calibri"/>
              </a:rPr>
              <a:t>Step 6: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89120" y="2203704"/>
            <a:ext cx="2926080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1">
                <a:solidFill>
                  <a:srgbClr val="000000"/>
                </a:solidFill>
                <a:latin typeface="Calibri"/>
              </a:rPr>
              <a:t>No unlabelled edges cross AF or BE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60920" y="2203704"/>
            <a:ext cx="1508760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Go back to step 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749040" y="2633472"/>
            <a:ext cx="6858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1" i="0">
                <a:solidFill>
                  <a:srgbClr val="000000"/>
                </a:solidFill>
                <a:latin typeface="Calibri"/>
              </a:rPr>
              <a:t>Step 5: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389120" y="2633472"/>
            <a:ext cx="2926080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1">
                <a:solidFill>
                  <a:srgbClr val="000000"/>
                </a:solidFill>
                <a:latin typeface="Calibri"/>
              </a:rPr>
              <a:t>AE(I), AF(I), BH(O), BE(I), DH(O), FC(I), GH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360920" y="2633472"/>
            <a:ext cx="1508760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Choose an unlabelled edge, label it I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749040" y="3063240"/>
            <a:ext cx="6858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1" i="0">
                <a:solidFill>
                  <a:srgbClr val="000000"/>
                </a:solidFill>
                <a:latin typeface="Calibri"/>
              </a:rPr>
              <a:t>Step 6: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389120" y="3063240"/>
            <a:ext cx="2926080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1">
                <a:solidFill>
                  <a:srgbClr val="000000"/>
                </a:solidFill>
                <a:latin typeface="Calibri"/>
              </a:rPr>
              <a:t>GH crosses FC: AE(I), AF(I), BH(O), BE(I), DH(O), FC(I), GH(O)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360920" y="3063240"/>
            <a:ext cx="1508760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All edges labelled, so the graph is planar</a:t>
            </a:r>
          </a:p>
        </p:txBody>
      </p:sp>
      <p:sp>
        <p:nvSpPr>
          <p:cNvPr id="23" name="Rectangle 22"/>
          <p:cNvSpPr/>
          <p:nvPr/>
        </p:nvSpPr>
        <p:spPr>
          <a:xfrm rot="2700000">
            <a:off x="5950944" y="4821303"/>
            <a:ext cx="1013755" cy="27432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 rot="4050000">
            <a:off x="5760720" y="4969764"/>
            <a:ext cx="1097280" cy="27432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 rot="4050000">
            <a:off x="6279829" y="4821303"/>
            <a:ext cx="775894" cy="27432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 rot="12150000">
            <a:off x="5772952" y="5328180"/>
            <a:ext cx="775894" cy="27432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 rot="15983270">
            <a:off x="6312403" y="4268625"/>
            <a:ext cx="389297" cy="27432"/>
          </a:xfrm>
          <a:prstGeom prst="rect">
            <a:avLst/>
          </a:prstGeom>
          <a:solidFill>
            <a:srgbClr val="0033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 rot="11296800">
            <a:off x="6386261" y="4066507"/>
            <a:ext cx="109097" cy="27432"/>
          </a:xfrm>
          <a:prstGeom prst="rect">
            <a:avLst/>
          </a:prstGeom>
          <a:solidFill>
            <a:srgbClr val="0033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 rot="10886400">
            <a:off x="6277750" y="4057281"/>
            <a:ext cx="109097" cy="27432"/>
          </a:xfrm>
          <a:prstGeom prst="rect">
            <a:avLst/>
          </a:prstGeom>
          <a:solidFill>
            <a:srgbClr val="0033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 rot="10476000">
            <a:off x="6168912" y="4061043"/>
            <a:ext cx="109097" cy="27432"/>
          </a:xfrm>
          <a:prstGeom prst="rect">
            <a:avLst/>
          </a:prstGeom>
          <a:solidFill>
            <a:srgbClr val="0033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 rot="10065600">
            <a:off x="6061298" y="4077741"/>
            <a:ext cx="109097" cy="27432"/>
          </a:xfrm>
          <a:prstGeom prst="rect">
            <a:avLst/>
          </a:prstGeom>
          <a:solidFill>
            <a:srgbClr val="0033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 rot="9655200">
            <a:off x="5956438" y="4107137"/>
            <a:ext cx="109097" cy="27432"/>
          </a:xfrm>
          <a:prstGeom prst="rect">
            <a:avLst/>
          </a:prstGeom>
          <a:solidFill>
            <a:srgbClr val="0033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 rot="9244800">
            <a:off x="5855825" y="4148813"/>
            <a:ext cx="109097" cy="27432"/>
          </a:xfrm>
          <a:prstGeom prst="rect">
            <a:avLst/>
          </a:prstGeom>
          <a:solidFill>
            <a:srgbClr val="0033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 rot="8834400">
            <a:off x="5760892" y="4202174"/>
            <a:ext cx="109097" cy="27432"/>
          </a:xfrm>
          <a:prstGeom prst="rect">
            <a:avLst/>
          </a:prstGeom>
          <a:solidFill>
            <a:srgbClr val="0033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 rot="8424000">
            <a:off x="5672989" y="4266461"/>
            <a:ext cx="109097" cy="27432"/>
          </a:xfrm>
          <a:prstGeom prst="rect">
            <a:avLst/>
          </a:prstGeom>
          <a:solidFill>
            <a:srgbClr val="0033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 rot="8013600">
            <a:off x="5593369" y="4340761"/>
            <a:ext cx="109097" cy="27432"/>
          </a:xfrm>
          <a:prstGeom prst="rect">
            <a:avLst/>
          </a:prstGeom>
          <a:solidFill>
            <a:srgbClr val="0033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 rot="7603200">
            <a:off x="5523164" y="4424013"/>
            <a:ext cx="109097" cy="27432"/>
          </a:xfrm>
          <a:prstGeom prst="rect">
            <a:avLst/>
          </a:prstGeom>
          <a:solidFill>
            <a:srgbClr val="0033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 rot="2916730">
            <a:off x="5479142" y="4613773"/>
            <a:ext cx="389297" cy="27432"/>
          </a:xfrm>
          <a:prstGeom prst="rect">
            <a:avLst/>
          </a:prstGeom>
          <a:solidFill>
            <a:srgbClr val="0033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 rot="18376758">
            <a:off x="6695672" y="4521753"/>
            <a:ext cx="590604" cy="27432"/>
          </a:xfrm>
          <a:prstGeom prst="rect">
            <a:avLst/>
          </a:prstGeom>
          <a:solidFill>
            <a:srgbClr val="0033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 rot="13570200">
            <a:off x="6999650" y="4212918"/>
            <a:ext cx="196228" cy="27432"/>
          </a:xfrm>
          <a:prstGeom prst="rect">
            <a:avLst/>
          </a:prstGeom>
          <a:solidFill>
            <a:srgbClr val="0033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 rot="12954600">
            <a:off x="6852238" y="4084594"/>
            <a:ext cx="196228" cy="27432"/>
          </a:xfrm>
          <a:prstGeom prst="rect">
            <a:avLst/>
          </a:prstGeom>
          <a:solidFill>
            <a:srgbClr val="0033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 rot="12339000">
            <a:off x="6684326" y="3984577"/>
            <a:ext cx="196228" cy="27432"/>
          </a:xfrm>
          <a:prstGeom prst="rect">
            <a:avLst/>
          </a:prstGeom>
          <a:solidFill>
            <a:srgbClr val="0033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 rot="11723400">
            <a:off x="6501284" y="3916068"/>
            <a:ext cx="196228" cy="27432"/>
          </a:xfrm>
          <a:prstGeom prst="rect">
            <a:avLst/>
          </a:prstGeom>
          <a:solidFill>
            <a:srgbClr val="0033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 rot="11107800">
            <a:off x="6308967" y="3881257"/>
            <a:ext cx="196228" cy="27432"/>
          </a:xfrm>
          <a:prstGeom prst="rect">
            <a:avLst/>
          </a:prstGeom>
          <a:solidFill>
            <a:srgbClr val="0033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 rot="10492200">
            <a:off x="6113525" y="3881257"/>
            <a:ext cx="196228" cy="27432"/>
          </a:xfrm>
          <a:prstGeom prst="rect">
            <a:avLst/>
          </a:prstGeom>
          <a:solidFill>
            <a:srgbClr val="0033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 rot="9876600">
            <a:off x="5921207" y="3916068"/>
            <a:ext cx="196228" cy="27432"/>
          </a:xfrm>
          <a:prstGeom prst="rect">
            <a:avLst/>
          </a:prstGeom>
          <a:solidFill>
            <a:srgbClr val="0033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 rot="9261000">
            <a:off x="5738166" y="3984577"/>
            <a:ext cx="196228" cy="27432"/>
          </a:xfrm>
          <a:prstGeom prst="rect">
            <a:avLst/>
          </a:prstGeom>
          <a:solidFill>
            <a:srgbClr val="0033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 rot="8645400">
            <a:off x="5570254" y="4084594"/>
            <a:ext cx="196228" cy="27432"/>
          </a:xfrm>
          <a:prstGeom prst="rect">
            <a:avLst/>
          </a:prstGeom>
          <a:solidFill>
            <a:srgbClr val="0033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 rot="8029800">
            <a:off x="5422841" y="4212918"/>
            <a:ext cx="196228" cy="27432"/>
          </a:xfrm>
          <a:prstGeom prst="rect">
            <a:avLst/>
          </a:prstGeom>
          <a:solidFill>
            <a:srgbClr val="0033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 rot="3223242">
            <a:off x="5332444" y="4521753"/>
            <a:ext cx="590604" cy="27432"/>
          </a:xfrm>
          <a:prstGeom prst="rect">
            <a:avLst/>
          </a:prstGeom>
          <a:solidFill>
            <a:srgbClr val="0033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 rot="8316730">
            <a:off x="5758720" y="5605334"/>
            <a:ext cx="389297" cy="27432"/>
          </a:xfrm>
          <a:prstGeom prst="rect">
            <a:avLst/>
          </a:prstGeom>
          <a:solidFill>
            <a:srgbClr val="0033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 rot="13003200">
            <a:off x="5709061" y="5701412"/>
            <a:ext cx="109097" cy="27432"/>
          </a:xfrm>
          <a:prstGeom prst="rect">
            <a:avLst/>
          </a:prstGeom>
          <a:solidFill>
            <a:srgbClr val="0033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 rot="13413600">
            <a:off x="5625808" y="5631207"/>
            <a:ext cx="109097" cy="27432"/>
          </a:xfrm>
          <a:prstGeom prst="rect">
            <a:avLst/>
          </a:prstGeom>
          <a:solidFill>
            <a:srgbClr val="0033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 rot="13824000">
            <a:off x="5551509" y="5551586"/>
            <a:ext cx="109097" cy="27432"/>
          </a:xfrm>
          <a:prstGeom prst="rect">
            <a:avLst/>
          </a:prstGeom>
          <a:solidFill>
            <a:srgbClr val="0033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 rot="14234400">
            <a:off x="5487221" y="5463684"/>
            <a:ext cx="109097" cy="27432"/>
          </a:xfrm>
          <a:prstGeom prst="rect">
            <a:avLst/>
          </a:prstGeom>
          <a:solidFill>
            <a:srgbClr val="0033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 rot="14644800">
            <a:off x="5433860" y="5368751"/>
            <a:ext cx="109097" cy="27432"/>
          </a:xfrm>
          <a:prstGeom prst="rect">
            <a:avLst/>
          </a:prstGeom>
          <a:solidFill>
            <a:srgbClr val="0033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Rectangle 56"/>
          <p:cNvSpPr/>
          <p:nvPr/>
        </p:nvSpPr>
        <p:spPr>
          <a:xfrm rot="15055200">
            <a:off x="5392185" y="5268138"/>
            <a:ext cx="109097" cy="27432"/>
          </a:xfrm>
          <a:prstGeom prst="rect">
            <a:avLst/>
          </a:prstGeom>
          <a:solidFill>
            <a:srgbClr val="0033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 rot="15465600">
            <a:off x="5362789" y="5163278"/>
            <a:ext cx="109097" cy="27432"/>
          </a:xfrm>
          <a:prstGeom prst="rect">
            <a:avLst/>
          </a:prstGeom>
          <a:solidFill>
            <a:srgbClr val="0033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 rot="15876000">
            <a:off x="5346091" y="5055663"/>
            <a:ext cx="109097" cy="27432"/>
          </a:xfrm>
          <a:prstGeom prst="rect">
            <a:avLst/>
          </a:prstGeom>
          <a:solidFill>
            <a:srgbClr val="0033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Rectangle 59"/>
          <p:cNvSpPr/>
          <p:nvPr/>
        </p:nvSpPr>
        <p:spPr>
          <a:xfrm rot="16286400">
            <a:off x="5342328" y="4946826"/>
            <a:ext cx="109097" cy="27432"/>
          </a:xfrm>
          <a:prstGeom prst="rect">
            <a:avLst/>
          </a:prstGeom>
          <a:solidFill>
            <a:srgbClr val="0033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 rot="16696800">
            <a:off x="5351555" y="4838315"/>
            <a:ext cx="109097" cy="27432"/>
          </a:xfrm>
          <a:prstGeom prst="rect">
            <a:avLst/>
          </a:prstGeom>
          <a:solidFill>
            <a:srgbClr val="0033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Rectangle 61"/>
          <p:cNvSpPr/>
          <p:nvPr/>
        </p:nvSpPr>
        <p:spPr>
          <a:xfrm rot="21383270">
            <a:off x="5413572" y="4772072"/>
            <a:ext cx="389297" cy="27432"/>
          </a:xfrm>
          <a:prstGeom prst="rect">
            <a:avLst/>
          </a:prstGeom>
          <a:solidFill>
            <a:srgbClr val="0033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6058257" y="4435455"/>
            <a:ext cx="82296" cy="82296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5839541" y="4144444"/>
            <a:ext cx="365760" cy="292608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1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65" name="Oval 64"/>
          <p:cNvSpPr/>
          <p:nvPr/>
        </p:nvSpPr>
        <p:spPr>
          <a:xfrm>
            <a:off x="6478167" y="4435455"/>
            <a:ext cx="82296" cy="82296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6413419" y="4144444"/>
            <a:ext cx="365760" cy="292608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1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67" name="Oval 66"/>
          <p:cNvSpPr/>
          <p:nvPr/>
        </p:nvSpPr>
        <p:spPr>
          <a:xfrm>
            <a:off x="6775089" y="4732377"/>
            <a:ext cx="82296" cy="82296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6819212" y="4550237"/>
            <a:ext cx="365760" cy="292608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1">
                <a:solidFill>
                  <a:srgbClr val="000000"/>
                </a:solidFill>
                <a:latin typeface="Calibri"/>
              </a:rPr>
              <a:t>D</a:t>
            </a:r>
          </a:p>
        </p:txBody>
      </p:sp>
      <p:sp>
        <p:nvSpPr>
          <p:cNvPr id="69" name="Oval 68"/>
          <p:cNvSpPr/>
          <p:nvPr/>
        </p:nvSpPr>
        <p:spPr>
          <a:xfrm>
            <a:off x="6775089" y="5152287"/>
            <a:ext cx="82296" cy="82296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6819212" y="5124115"/>
            <a:ext cx="365760" cy="292608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1">
                <a:solidFill>
                  <a:srgbClr val="000000"/>
                </a:solidFill>
                <a:latin typeface="Calibri"/>
              </a:rPr>
              <a:t>E</a:t>
            </a:r>
          </a:p>
        </p:txBody>
      </p:sp>
      <p:sp>
        <p:nvSpPr>
          <p:cNvPr id="71" name="Oval 70"/>
          <p:cNvSpPr/>
          <p:nvPr/>
        </p:nvSpPr>
        <p:spPr>
          <a:xfrm>
            <a:off x="6478167" y="5449209"/>
            <a:ext cx="82296" cy="82296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6413419" y="5529908"/>
            <a:ext cx="365760" cy="292608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1">
                <a:solidFill>
                  <a:srgbClr val="000000"/>
                </a:solidFill>
                <a:latin typeface="Calibri"/>
              </a:rPr>
              <a:t>F</a:t>
            </a:r>
          </a:p>
        </p:txBody>
      </p:sp>
      <p:sp>
        <p:nvSpPr>
          <p:cNvPr id="73" name="Oval 72"/>
          <p:cNvSpPr/>
          <p:nvPr/>
        </p:nvSpPr>
        <p:spPr>
          <a:xfrm>
            <a:off x="6058257" y="5449209"/>
            <a:ext cx="82296" cy="82296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TextBox 73"/>
          <p:cNvSpPr txBox="1"/>
          <p:nvPr/>
        </p:nvSpPr>
        <p:spPr>
          <a:xfrm>
            <a:off x="5839541" y="5529908"/>
            <a:ext cx="365760" cy="292608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1">
                <a:solidFill>
                  <a:srgbClr val="000000"/>
                </a:solidFill>
                <a:latin typeface="Calibri"/>
              </a:rPr>
              <a:t>G</a:t>
            </a:r>
          </a:p>
        </p:txBody>
      </p:sp>
      <p:sp>
        <p:nvSpPr>
          <p:cNvPr id="75" name="Oval 74"/>
          <p:cNvSpPr/>
          <p:nvPr/>
        </p:nvSpPr>
        <p:spPr>
          <a:xfrm>
            <a:off x="5761335" y="5152287"/>
            <a:ext cx="82296" cy="82296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TextBox 75"/>
          <p:cNvSpPr txBox="1"/>
          <p:nvPr/>
        </p:nvSpPr>
        <p:spPr>
          <a:xfrm>
            <a:off x="5433748" y="5124115"/>
            <a:ext cx="365760" cy="292608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1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77" name="Oval 76"/>
          <p:cNvSpPr/>
          <p:nvPr/>
        </p:nvSpPr>
        <p:spPr>
          <a:xfrm>
            <a:off x="5761335" y="4732377"/>
            <a:ext cx="82296" cy="82296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TextBox 77"/>
          <p:cNvSpPr txBox="1"/>
          <p:nvPr/>
        </p:nvSpPr>
        <p:spPr>
          <a:xfrm>
            <a:off x="5433748" y="4550237"/>
            <a:ext cx="365760" cy="292608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1">
                <a:solidFill>
                  <a:srgbClr val="000000"/>
                </a:solidFill>
                <a:latin typeface="Calibri"/>
              </a:rPr>
              <a:t>H</a:t>
            </a:r>
          </a:p>
        </p:txBody>
      </p:sp>
      <p:sp>
        <p:nvSpPr>
          <p:cNvPr id="79" name="Rectangle 78"/>
          <p:cNvSpPr/>
          <p:nvPr/>
        </p:nvSpPr>
        <p:spPr>
          <a:xfrm>
            <a:off x="6099405" y="4465173"/>
            <a:ext cx="419911" cy="2286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Rectangle 79"/>
          <p:cNvSpPr/>
          <p:nvPr/>
        </p:nvSpPr>
        <p:spPr>
          <a:xfrm rot="2700000">
            <a:off x="6457821" y="4613634"/>
            <a:ext cx="419911" cy="2286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Rectangle 80"/>
          <p:cNvSpPr/>
          <p:nvPr/>
        </p:nvSpPr>
        <p:spPr>
          <a:xfrm rot="5400000">
            <a:off x="6606282" y="4972050"/>
            <a:ext cx="419911" cy="2286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Rectangle 81"/>
          <p:cNvSpPr/>
          <p:nvPr/>
        </p:nvSpPr>
        <p:spPr>
          <a:xfrm rot="8100000">
            <a:off x="6457821" y="5330466"/>
            <a:ext cx="419911" cy="2286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Rectangle 82"/>
          <p:cNvSpPr/>
          <p:nvPr/>
        </p:nvSpPr>
        <p:spPr>
          <a:xfrm rot="10800000">
            <a:off x="6099405" y="5478927"/>
            <a:ext cx="419911" cy="2286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Rectangle 83"/>
          <p:cNvSpPr/>
          <p:nvPr/>
        </p:nvSpPr>
        <p:spPr>
          <a:xfrm rot="13500000">
            <a:off x="5740988" y="5330466"/>
            <a:ext cx="419911" cy="2286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Rectangle 84"/>
          <p:cNvSpPr/>
          <p:nvPr/>
        </p:nvSpPr>
        <p:spPr>
          <a:xfrm rot="16200000">
            <a:off x="5592527" y="4972050"/>
            <a:ext cx="419911" cy="2286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Rectangle 85"/>
          <p:cNvSpPr/>
          <p:nvPr/>
        </p:nvSpPr>
        <p:spPr>
          <a:xfrm rot="18900000">
            <a:off x="5740988" y="4613634"/>
            <a:ext cx="419911" cy="2286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TextBox 86"/>
          <p:cNvSpPr txBox="1"/>
          <p:nvPr/>
        </p:nvSpPr>
        <p:spPr>
          <a:xfrm>
            <a:off x="274320" y="4754880"/>
            <a:ext cx="3246120" cy="8229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I edges inside (red), </a:t>
            </a:r>
            <a:r>
              <a:rPr sz="1100" b="0" i="0">
                <a:solidFill>
                  <a:srgbClr val="0033CC"/>
                </a:solidFill>
                <a:latin typeface="Calibri"/>
              </a:rPr>
              <a:t>O edges outside (blue)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87" grpId="0" animBg="1"/>
    </p:bld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The Planarity Algorithm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2E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4320" y="914400"/>
            <a:ext cx="3246120" cy="21945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An electronics company attaches components A, B, C, D, E and F to a circuit board. These components are to be connected by wires that are not allowed to cross. The table gives information about the connections.</a:t>
            </a:r>
          </a:p>
        </p:txBody>
      </p:sp>
      <p:pic>
        <p:nvPicPr>
          <p:cNvPr id="5" name="Picture 4" descr="ex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2331720"/>
            <a:ext cx="2377440" cy="141624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74320" y="3840480"/>
            <a:ext cx="3246120" cy="9144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Using the Hamiltonian cycle ABCDEFA, apply the planarity algorithm to determine whether the connections can be made without any wires crossing.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74320" y="4892040"/>
            <a:ext cx="3246120" cy="7315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000" b="0" i="0">
                <a:solidFill>
                  <a:srgbClr val="FF0000"/>
                </a:solidFill>
                <a:latin typeface="Calibri"/>
              </a:rPr>
              <a:t>Each connection is only shown once in the table, e.g. A to B but not B to 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749040" y="914400"/>
            <a:ext cx="6858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1" i="0">
                <a:solidFill>
                  <a:srgbClr val="000000"/>
                </a:solidFill>
                <a:latin typeface="Calibri"/>
              </a:rPr>
              <a:t>Step 1: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389120" y="914400"/>
            <a:ext cx="18288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1">
                <a:solidFill>
                  <a:srgbClr val="000000"/>
                </a:solidFill>
                <a:latin typeface="Calibri"/>
              </a:rPr>
              <a:t>ABCDEFA</a:t>
            </a:r>
          </a:p>
        </p:txBody>
      </p:sp>
      <p:sp>
        <p:nvSpPr>
          <p:cNvPr id="10" name="Oval 9"/>
          <p:cNvSpPr/>
          <p:nvPr/>
        </p:nvSpPr>
        <p:spPr>
          <a:xfrm>
            <a:off x="7388352" y="1251702"/>
            <a:ext cx="82296" cy="82296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146036" y="972330"/>
            <a:ext cx="365760" cy="292608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1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12" name="Oval 11"/>
          <p:cNvSpPr/>
          <p:nvPr/>
        </p:nvSpPr>
        <p:spPr>
          <a:xfrm>
            <a:off x="8165592" y="1251702"/>
            <a:ext cx="82296" cy="82296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124444" y="972330"/>
            <a:ext cx="365760" cy="292608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1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14" name="Oval 13"/>
          <p:cNvSpPr/>
          <p:nvPr/>
        </p:nvSpPr>
        <p:spPr>
          <a:xfrm>
            <a:off x="8554212" y="1924812"/>
            <a:ext cx="82296" cy="82296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13648" y="1819656"/>
            <a:ext cx="365760" cy="292608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1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16" name="Oval 15"/>
          <p:cNvSpPr/>
          <p:nvPr/>
        </p:nvSpPr>
        <p:spPr>
          <a:xfrm>
            <a:off x="8165592" y="2597922"/>
            <a:ext cx="82296" cy="82296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124444" y="2666982"/>
            <a:ext cx="365760" cy="292608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1">
                <a:solidFill>
                  <a:srgbClr val="000000"/>
                </a:solidFill>
                <a:latin typeface="Calibri"/>
              </a:rPr>
              <a:t>D</a:t>
            </a:r>
          </a:p>
        </p:txBody>
      </p:sp>
      <p:sp>
        <p:nvSpPr>
          <p:cNvPr id="18" name="Oval 17"/>
          <p:cNvSpPr/>
          <p:nvPr/>
        </p:nvSpPr>
        <p:spPr>
          <a:xfrm>
            <a:off x="7388352" y="2597922"/>
            <a:ext cx="82296" cy="82296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146036" y="2666982"/>
            <a:ext cx="365760" cy="292608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1">
                <a:solidFill>
                  <a:srgbClr val="000000"/>
                </a:solidFill>
                <a:latin typeface="Calibri"/>
              </a:rPr>
              <a:t>E</a:t>
            </a:r>
          </a:p>
        </p:txBody>
      </p:sp>
      <p:sp>
        <p:nvSpPr>
          <p:cNvPr id="20" name="Oval 19"/>
          <p:cNvSpPr/>
          <p:nvPr/>
        </p:nvSpPr>
        <p:spPr>
          <a:xfrm>
            <a:off x="6999732" y="1924812"/>
            <a:ext cx="82296" cy="82296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656832" y="1819656"/>
            <a:ext cx="365760" cy="292608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1">
                <a:solidFill>
                  <a:srgbClr val="000000"/>
                </a:solidFill>
                <a:latin typeface="Calibri"/>
              </a:rPr>
              <a:t>F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429500" y="1281420"/>
            <a:ext cx="777240" cy="2286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 rot="3600000">
            <a:off x="8012430" y="1617975"/>
            <a:ext cx="777240" cy="2286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 rot="7200000">
            <a:off x="8012430" y="2291085"/>
            <a:ext cx="777240" cy="2286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 rot="10800000">
            <a:off x="7429500" y="2627640"/>
            <a:ext cx="777240" cy="2286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 rot="14400000">
            <a:off x="6846570" y="2291085"/>
            <a:ext cx="777240" cy="2286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 rot="18000000">
            <a:off x="6846570" y="1617975"/>
            <a:ext cx="777240" cy="2286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 rot="3600000">
            <a:off x="7040880" y="1954530"/>
            <a:ext cx="1554480" cy="2286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 rot="5400000">
            <a:off x="6756390" y="1954530"/>
            <a:ext cx="1346219" cy="2286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 rot="5400000">
            <a:off x="7533630" y="1954530"/>
            <a:ext cx="1346219" cy="2286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 rot="7200000">
            <a:off x="7040880" y="1954530"/>
            <a:ext cx="1554480" cy="2286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 rot="9000000">
            <a:off x="6950700" y="1617975"/>
            <a:ext cx="1346219" cy="2286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 rot="9000000">
            <a:off x="7339320" y="2291085"/>
            <a:ext cx="1346219" cy="2286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 rot="12600000">
            <a:off x="6950700" y="2291085"/>
            <a:ext cx="1346219" cy="2286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3749040" y="1234440"/>
            <a:ext cx="2377440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Steps 2, 3: polygon and other edges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3749040" y="1691640"/>
            <a:ext cx="6858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1" i="0">
                <a:solidFill>
                  <a:srgbClr val="000000"/>
                </a:solidFill>
                <a:latin typeface="Calibri"/>
              </a:rPr>
              <a:t>Step 4: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389120" y="1691640"/>
            <a:ext cx="251460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1">
                <a:solidFill>
                  <a:srgbClr val="000000"/>
                </a:solidFill>
                <a:latin typeface="Calibri"/>
              </a:rPr>
              <a:t>AD, AE, BD, BE, BF, CE, DF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3749040" y="2103120"/>
            <a:ext cx="6858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1" i="0">
                <a:solidFill>
                  <a:srgbClr val="000000"/>
                </a:solidFill>
                <a:latin typeface="Calibri"/>
              </a:rPr>
              <a:t>Step 5: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389120" y="2103120"/>
            <a:ext cx="251460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1">
                <a:solidFill>
                  <a:srgbClr val="000000"/>
                </a:solidFill>
                <a:latin typeface="Calibri"/>
              </a:rPr>
              <a:t>AD(I), AE, BD, BE, BF, CE, DF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389120" y="2331720"/>
            <a:ext cx="25146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Choose any edge, label it I</a:t>
            </a:r>
          </a:p>
        </p:txBody>
      </p:sp>
      <p:sp>
        <p:nvSpPr>
          <p:cNvPr id="41" name="Rectangle 40"/>
          <p:cNvSpPr/>
          <p:nvPr/>
        </p:nvSpPr>
        <p:spPr>
          <a:xfrm rot="3600000">
            <a:off x="7040880" y="1947672"/>
            <a:ext cx="1554480" cy="36576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3749040" y="2697480"/>
            <a:ext cx="6858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1" i="0">
                <a:solidFill>
                  <a:srgbClr val="000000"/>
                </a:solidFill>
                <a:latin typeface="Calibri"/>
              </a:rPr>
              <a:t>Step 6: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4389120" y="2697480"/>
            <a:ext cx="251460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1">
                <a:solidFill>
                  <a:srgbClr val="000000"/>
                </a:solidFill>
                <a:latin typeface="Calibri"/>
              </a:rPr>
              <a:t>BE, BF, CE cross AD:  AD(I), AE, BD, BE(O), BF(O), CE(O), DF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4389120" y="3154680"/>
            <a:ext cx="25146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They don’t cross each other, so label them O</a:t>
            </a:r>
          </a:p>
        </p:txBody>
      </p:sp>
      <p:sp>
        <p:nvSpPr>
          <p:cNvPr id="45" name="Rectangle 44"/>
          <p:cNvSpPr/>
          <p:nvPr/>
        </p:nvSpPr>
        <p:spPr>
          <a:xfrm rot="7200000">
            <a:off x="7040880" y="1947672"/>
            <a:ext cx="1554480" cy="36576"/>
          </a:xfrm>
          <a:prstGeom prst="rect">
            <a:avLst/>
          </a:prstGeom>
          <a:solidFill>
            <a:srgbClr val="0033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 rot="9000000">
            <a:off x="6950700" y="1611117"/>
            <a:ext cx="1346219" cy="36576"/>
          </a:xfrm>
          <a:prstGeom prst="rect">
            <a:avLst/>
          </a:prstGeom>
          <a:solidFill>
            <a:srgbClr val="0033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 rot="9000000">
            <a:off x="7339320" y="2284227"/>
            <a:ext cx="1346219" cy="36576"/>
          </a:xfrm>
          <a:prstGeom prst="rect">
            <a:avLst/>
          </a:prstGeom>
          <a:solidFill>
            <a:srgbClr val="0033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3749040" y="3520440"/>
            <a:ext cx="6858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1" i="0">
                <a:solidFill>
                  <a:srgbClr val="000000"/>
                </a:solidFill>
                <a:latin typeface="Calibri"/>
              </a:rPr>
              <a:t>Step 6: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4389120" y="3520440"/>
            <a:ext cx="251460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1">
                <a:solidFill>
                  <a:srgbClr val="000000"/>
                </a:solidFill>
                <a:latin typeface="Calibri"/>
              </a:rPr>
              <a:t>AE, BD, DF cross BE, BF or CE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3749040" y="3977640"/>
            <a:ext cx="6858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1" i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4389120" y="3977640"/>
            <a:ext cx="448056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1">
                <a:solidFill>
                  <a:srgbClr val="FF0000"/>
                </a:solidFill>
                <a:latin typeface="Calibri"/>
              </a:rPr>
              <a:t>AE and DF cross each other, so the graph is non-planar. The connections cannot be made without wires crossing.</a:t>
            </a:r>
          </a:p>
        </p:txBody>
      </p:sp>
      <p:sp>
        <p:nvSpPr>
          <p:cNvPr id="52" name="Rectangle 51"/>
          <p:cNvSpPr/>
          <p:nvPr/>
        </p:nvSpPr>
        <p:spPr>
          <a:xfrm rot="5400000">
            <a:off x="6756390" y="1943100"/>
            <a:ext cx="1346219" cy="4572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 rot="12600000">
            <a:off x="6950700" y="2279655"/>
            <a:ext cx="1346219" cy="4572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7292340" y="2053170"/>
            <a:ext cx="274320" cy="274320"/>
          </a:xfrm>
          <a:prstGeom prst="ellipse">
            <a:avLst/>
          </a:prstGeom>
          <a:noFill/>
          <a:ln w="254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3749040" y="4663440"/>
            <a:ext cx="5120640" cy="11887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BE, BF and CE must all be in the same set (all crossed by AD).</a:t>
            </a:r>
          </a:p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AE and DF must therefore be in the other set (each crosses one of BE, BF, CE).</a:t>
            </a:r>
          </a:p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But AE and DF cross, so the graph cannot be drawn without crossings.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