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Graphs and Networks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Special Types of Graph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60120"/>
            <a:ext cx="324612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to know about some special types of graph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tree is a connected graph with no cycles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51206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Explain why the first graph is a tree but the second graph is not.</a:t>
            </a:r>
          </a:p>
        </p:txBody>
      </p:sp>
      <p:pic>
        <p:nvPicPr>
          <p:cNvPr id="6" name="Picture 5" descr="tre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040" y="1554480"/>
            <a:ext cx="2377440" cy="1499340"/>
          </a:xfrm>
          <a:prstGeom prst="rect">
            <a:avLst/>
          </a:prstGeom>
        </p:spPr>
      </p:pic>
      <p:pic>
        <p:nvPicPr>
          <p:cNvPr id="7" name="Picture 6" descr="tre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554480"/>
            <a:ext cx="2377440" cy="14918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49040" y="3154680"/>
            <a:ext cx="23774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A tree: it is connected and has no cycles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3154680"/>
            <a:ext cx="23774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Not a tree: it contains the cycle RTUSR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Special Types of Graph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60120"/>
            <a:ext cx="324612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spanning tree of a graph, G, is a subgraph which includes all the vertices of G and is also a tree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subgraph is part of the original graph: its vertices and edges all belong to 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two possible spanning trees for this graph.</a:t>
            </a:r>
          </a:p>
        </p:txBody>
      </p:sp>
      <p:pic>
        <p:nvPicPr>
          <p:cNvPr id="6" name="Picture 5" descr="sp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371600"/>
            <a:ext cx="2926080" cy="148011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027932" y="40279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30752" y="3922776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" name="Oval 8"/>
          <p:cNvSpPr/>
          <p:nvPr/>
        </p:nvSpPr>
        <p:spPr>
          <a:xfrm>
            <a:off x="4485132" y="35707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43400" y="3300984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1" name="Oval 10"/>
          <p:cNvSpPr/>
          <p:nvPr/>
        </p:nvSpPr>
        <p:spPr>
          <a:xfrm>
            <a:off x="5216652" y="35707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74920" y="3300984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3" name="Oval 12"/>
          <p:cNvSpPr/>
          <p:nvPr/>
        </p:nvSpPr>
        <p:spPr>
          <a:xfrm>
            <a:off x="5856732" y="40279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70448" y="3922776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5" name="Oval 14"/>
          <p:cNvSpPr/>
          <p:nvPr/>
        </p:nvSpPr>
        <p:spPr>
          <a:xfrm>
            <a:off x="4485132" y="44851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43400" y="4544568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7" name="Oval 16"/>
          <p:cNvSpPr/>
          <p:nvPr/>
        </p:nvSpPr>
        <p:spPr>
          <a:xfrm>
            <a:off x="5216652" y="44851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74920" y="4544568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9" name="Rectangle 18"/>
          <p:cNvSpPr/>
          <p:nvPr/>
        </p:nvSpPr>
        <p:spPr>
          <a:xfrm rot="18900000">
            <a:off x="3974391" y="3826764"/>
            <a:ext cx="646578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26280" y="3598164"/>
            <a:ext cx="731520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 rot="2132261">
            <a:off x="5184542" y="3826764"/>
            <a:ext cx="786597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5400000">
            <a:off x="4800600" y="4055364"/>
            <a:ext cx="914400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26280" y="4512564"/>
            <a:ext cx="731520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633972" y="40279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36792" y="3922776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26" name="Oval 25"/>
          <p:cNvSpPr/>
          <p:nvPr/>
        </p:nvSpPr>
        <p:spPr>
          <a:xfrm>
            <a:off x="7091172" y="35707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49440" y="3300984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8" name="Oval 27"/>
          <p:cNvSpPr/>
          <p:nvPr/>
        </p:nvSpPr>
        <p:spPr>
          <a:xfrm>
            <a:off x="7822692" y="35707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80960" y="3300984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30" name="Oval 29"/>
          <p:cNvSpPr/>
          <p:nvPr/>
        </p:nvSpPr>
        <p:spPr>
          <a:xfrm>
            <a:off x="8462772" y="40279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76488" y="3922776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32" name="Oval 31"/>
          <p:cNvSpPr/>
          <p:nvPr/>
        </p:nvSpPr>
        <p:spPr>
          <a:xfrm>
            <a:off x="7091172" y="44851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949440" y="4544568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4" name="Oval 33"/>
          <p:cNvSpPr/>
          <p:nvPr/>
        </p:nvSpPr>
        <p:spPr>
          <a:xfrm>
            <a:off x="7822692" y="44851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80960" y="4544568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36" name="Rectangle 35"/>
          <p:cNvSpPr/>
          <p:nvPr/>
        </p:nvSpPr>
        <p:spPr>
          <a:xfrm rot="18900000">
            <a:off x="6580431" y="3826764"/>
            <a:ext cx="646578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5400000">
            <a:off x="6675120" y="4055364"/>
            <a:ext cx="914400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18519588">
            <a:off x="6912578" y="4055364"/>
            <a:ext cx="1171003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132320" y="4512564"/>
            <a:ext cx="731520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 rot="19467739">
            <a:off x="7790582" y="4283964"/>
            <a:ext cx="786597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749040" y="498348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There are many other possible spanning trees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49040" y="53035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Each has all 6 vertices and 5 edges, is connected and has no cycles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Special Types of Graph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60120"/>
            <a:ext cx="324612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complete graph is a graph in which every vertex is directly connected by a single edge to each of the other vertices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complete graph with n vertices is written as Kₙ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5120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Draw the complete graphs K₃, K₄ and K₆.</a:t>
            </a:r>
          </a:p>
        </p:txBody>
      </p:sp>
      <p:sp>
        <p:nvSpPr>
          <p:cNvPr id="6" name="Oval 5"/>
          <p:cNvSpPr/>
          <p:nvPr/>
        </p:nvSpPr>
        <p:spPr>
          <a:xfrm>
            <a:off x="3845052" y="297637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4942332" y="297637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393692" y="19705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886200" y="3006090"/>
            <a:ext cx="109728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14483372">
            <a:off x="4136290" y="2503170"/>
            <a:ext cx="114574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 rot="17916628">
            <a:off x="3587650" y="2503170"/>
            <a:ext cx="114574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77640" y="3154680"/>
            <a:ext cx="9144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1" i="0">
                <a:solidFill>
                  <a:srgbClr val="000000"/>
                </a:solidFill>
                <a:latin typeface="Calibri"/>
              </a:rPr>
              <a:t>K₃</a:t>
            </a:r>
          </a:p>
        </p:txBody>
      </p:sp>
      <p:sp>
        <p:nvSpPr>
          <p:cNvPr id="13" name="Oval 12"/>
          <p:cNvSpPr/>
          <p:nvPr/>
        </p:nvSpPr>
        <p:spPr>
          <a:xfrm>
            <a:off x="5399532" y="19705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05372" y="19705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405372" y="297637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399532" y="297637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40680" y="2000250"/>
            <a:ext cx="100584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5400000">
            <a:off x="5943600" y="2503170"/>
            <a:ext cx="100584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10800000">
            <a:off x="5440680" y="3006090"/>
            <a:ext cx="100584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6200000">
            <a:off x="4937760" y="2503170"/>
            <a:ext cx="100584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 rot="2700000">
            <a:off x="5232364" y="2503170"/>
            <a:ext cx="1422473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8100000">
            <a:off x="5232364" y="2503170"/>
            <a:ext cx="1422473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0" y="3154680"/>
            <a:ext cx="9144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1" i="0">
                <a:solidFill>
                  <a:srgbClr val="000000"/>
                </a:solidFill>
                <a:latin typeface="Calibri"/>
              </a:rPr>
              <a:t>K₄</a:t>
            </a:r>
          </a:p>
        </p:txBody>
      </p:sp>
      <p:sp>
        <p:nvSpPr>
          <p:cNvPr id="24" name="Oval 23"/>
          <p:cNvSpPr/>
          <p:nvPr/>
        </p:nvSpPr>
        <p:spPr>
          <a:xfrm>
            <a:off x="7731252" y="183337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176926" y="215341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176926" y="279349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731252" y="311353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285578" y="279349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285578" y="215341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9000000">
            <a:off x="7175197" y="2023110"/>
            <a:ext cx="64008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7200000">
            <a:off x="6940912" y="2343150"/>
            <a:ext cx="11086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5400000">
            <a:off x="7132320" y="2503170"/>
            <a:ext cx="128016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 rot="3600000">
            <a:off x="7495237" y="2343150"/>
            <a:ext cx="11086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800000">
            <a:off x="7729523" y="2023110"/>
            <a:ext cx="64008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5400000">
            <a:off x="6898034" y="2503170"/>
            <a:ext cx="64008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3600000">
            <a:off x="6940912" y="2663190"/>
            <a:ext cx="11086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1800000">
            <a:off x="7132320" y="2503170"/>
            <a:ext cx="128016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218074" y="2183130"/>
            <a:ext cx="11086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 rot="1800000">
            <a:off x="7175197" y="2983230"/>
            <a:ext cx="64008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 rot="0">
            <a:off x="7218074" y="2823210"/>
            <a:ext cx="11086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 rot="19800000">
            <a:off x="7132320" y="2503170"/>
            <a:ext cx="128016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 rot="19800000">
            <a:off x="7729523" y="2983230"/>
            <a:ext cx="64008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 rot="18000000">
            <a:off x="7495237" y="2663190"/>
            <a:ext cx="11086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 rot="16200000">
            <a:off x="8006686" y="2503170"/>
            <a:ext cx="64008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15200" y="3246120"/>
            <a:ext cx="9144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1" i="0">
                <a:solidFill>
                  <a:srgbClr val="000000"/>
                </a:solidFill>
                <a:latin typeface="Calibri"/>
              </a:rPr>
              <a:t>K₆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49040" y="3931920"/>
            <a:ext cx="512064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0" i="0">
                <a:solidFill>
                  <a:srgbClr val="FF0000"/>
                </a:solidFill>
                <a:latin typeface="Calibri"/>
              </a:rPr>
              <a:t>Every vertex is joined to every other vertex exactly once.</a:t>
            </a:r>
          </a:p>
          <a:p>
            <a:pPr algn="ctr"/>
            <a:r>
              <a:rPr sz="1300" b="0" i="0">
                <a:solidFill>
                  <a:srgbClr val="FF0000"/>
                </a:solidFill>
                <a:latin typeface="Calibri"/>
              </a:rPr>
              <a:t>In Kₙ each vertex has degree n − 1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Special Types of Graph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14400"/>
            <a:ext cx="3246120" cy="5120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Isomorphic graphs are graphs which show the same information but may be drawn differently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For two graphs to be isomorphic, they must have the same numbers of vertices of the same degrees, and these vertices must be connected together in the same ways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there is an edge between two vertices in one graph, then there is also an edge between the two corresponding vertices in the other graph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graphs are isomorphic it is possible to pair equivalent vertices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1440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Show that this graph</a:t>
            </a:r>
          </a:p>
        </p:txBody>
      </p:sp>
      <p:pic>
        <p:nvPicPr>
          <p:cNvPr id="6" name="Picture 5" descr="is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234440"/>
            <a:ext cx="2651760" cy="14258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49040" y="269748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is isomorphic to each of these graphs by pairing equivalent vertices.</a:t>
            </a:r>
          </a:p>
        </p:txBody>
      </p:sp>
      <p:pic>
        <p:nvPicPr>
          <p:cNvPr id="8" name="Picture 7" descr="iso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040" y="3063240"/>
            <a:ext cx="5120640" cy="106153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794760" y="4251960"/>
            <a:ext cx="105156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First graph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46320" y="4251960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94960" y="4251960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0" y="4251960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92240" y="4251960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40880" y="4251960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89520" y="4251960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38160" y="4251960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94760" y="4544568"/>
            <a:ext cx="105156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Second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46320" y="4544568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5394960" y="4544568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4544568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6492240" y="4544568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7040880" y="4544568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7589520" y="4544568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8138160" y="4544568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3794760" y="4837176"/>
            <a:ext cx="105156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Third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46320" y="4837176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5394960" y="4837176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0" y="4837176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6492240" y="4837176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7040880" y="4837176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1" name="Rectangle 30"/>
          <p:cNvSpPr/>
          <p:nvPr/>
        </p:nvSpPr>
        <p:spPr>
          <a:xfrm>
            <a:off x="7589520" y="4837176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8138160" y="4837176"/>
            <a:ext cx="54864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600" y="4544568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43600" y="4837176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49040" y="5257800"/>
            <a:ext cx="512064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 is the only vertex of degree 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46320" y="4544568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J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46320" y="4837176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749040" y="5532120"/>
            <a:ext cx="512064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A and B have degree 1 and join 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94960" y="4544568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94960" y="4837176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138160" y="4544568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K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138160" y="4837176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X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49040" y="5806440"/>
            <a:ext cx="512064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G and F form a triangle with C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589520" y="4544568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P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589520" y="4837176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U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92240" y="4544568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92240" y="4837176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V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040880" y="4544568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Q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040880" y="4837176"/>
            <a:ext cx="54864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