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Graphs and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Graph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14400"/>
            <a:ext cx="3246120" cy="5120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need to be familiar with the basic terminology used to describe graphs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walk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is a route through a graph along edges from one vertex to the next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path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is a walk in which no vertex is visited more than once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trail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is a walk in which no edge is visited more than once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cycle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is a walk in which the end vertex is the same as the start vertex and no other vertex is visited more than once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Hamiltonian cycle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is a cycle that includes every vertex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For the graph below, give an example of a walk, a path, a trail, a cycle and a Hamiltonian cycle.</a:t>
            </a:r>
          </a:p>
        </p:txBody>
      </p:sp>
      <p:pic>
        <p:nvPicPr>
          <p:cNvPr id="6" name="Picture 5" descr="wal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508760"/>
            <a:ext cx="3108960" cy="17847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9040" y="342900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walk is </a:t>
            </a:r>
            <a:r>
              <a:rPr sz="1300" b="0" i="1">
                <a:solidFill>
                  <a:srgbClr val="FF0000"/>
                </a:solidFill>
                <a:latin typeface="Calibri"/>
              </a:rPr>
              <a:t>RSUWVU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342900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It is ok to include a vertex or an edge more than once on a walk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40" y="388620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path is </a:t>
            </a:r>
            <a:r>
              <a:rPr sz="1300" b="0" i="1">
                <a:solidFill>
                  <a:srgbClr val="FF0000"/>
                </a:solidFill>
                <a:latin typeface="Calibri"/>
              </a:rPr>
              <a:t>RSUVW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388620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No vertex repeated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434340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trail is </a:t>
            </a:r>
            <a:r>
              <a:rPr sz="1300" b="0" i="1">
                <a:solidFill>
                  <a:srgbClr val="FF0000"/>
                </a:solidFill>
                <a:latin typeface="Calibri"/>
              </a:rPr>
              <a:t>RUSVUW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434340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Vertex U is repeated but no edge 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9040" y="480060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cycle is </a:t>
            </a:r>
            <a:r>
              <a:rPr sz="1300" b="0" i="1">
                <a:solidFill>
                  <a:srgbClr val="FF0000"/>
                </a:solidFill>
                <a:latin typeface="Calibri"/>
              </a:rPr>
              <a:t>RSUR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480060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It is not necessary to include every vertex in a cycle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40" y="525780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Hamiltonian cycle is </a:t>
            </a:r>
            <a:r>
              <a:rPr sz="1300" b="0" i="1">
                <a:solidFill>
                  <a:srgbClr val="FF0000"/>
                </a:solidFill>
                <a:latin typeface="Calibri"/>
              </a:rPr>
              <a:t>RSUVWTR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525780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Every vertex, back to the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Graph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 any undirected graph, the sum of the degrees of the vertices is equal to 2 × the number of edges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As a consequence, the number of odd vertices must be even, including possibly zero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result is known as Euler’s handshaking lemma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degree (valency or order) of a vertex is the number of edges incident to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29260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Find the sum of the valencies of the vertices in this graph.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Verify that your answer to part a is twice the number of edges in the graph.</a:t>
            </a:r>
          </a:p>
        </p:txBody>
      </p:sp>
      <p:pic>
        <p:nvPicPr>
          <p:cNvPr id="6" name="Picture 5" descr="ex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914400"/>
            <a:ext cx="2011680" cy="16057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23360" y="242316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Vertex</a:t>
            </a:r>
          </a:p>
        </p:txBody>
      </p:sp>
      <p:sp>
        <p:nvSpPr>
          <p:cNvPr id="8" name="Rectangle 7"/>
          <p:cNvSpPr/>
          <p:nvPr/>
        </p:nvSpPr>
        <p:spPr>
          <a:xfrm>
            <a:off x="4937760" y="242316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Valency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0" y="269748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7760" y="269748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23360" y="297180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37760" y="297180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23360" y="324612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37760" y="324612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23360" y="352044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37760" y="352044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23360" y="379476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37760" y="379476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023360" y="406908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37760" y="406908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23360" y="434340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37760" y="4343400"/>
            <a:ext cx="914400" cy="27432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5897880" y="2697480"/>
            <a:ext cx="90000" cy="10972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07880" y="3066120"/>
            <a:ext cx="219456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number of vertices of odd degree is even (there are 4 of them)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0480" y="480060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b) The graph has 9 edges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40480" y="5120640"/>
            <a:ext cx="51206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    Sum of valencies = 18 = 2 × 9 = 2 × number of edges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Graph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Euler’s handshaking lemma to form an equation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Sum of valencies = 2 × number of edges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graph has 5 nodes and 8 edges. The valencies of the nodes are x, x − 1, x + 1, 2x − 1 and x − 1. Find the value of x.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49040" y="2011680"/>
            <a:ext cx="39319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Sum of valencies = x + (x − 1) + (x + 1) + (2x − 1) + (x − 1)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9040" y="242316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                          = 6x − 2</a:t>
            </a:r>
          </a:p>
        </p:txBody>
      </p:sp>
      <p:sp>
        <p:nvSpPr>
          <p:cNvPr id="8" name="Right Brace 7"/>
          <p:cNvSpPr/>
          <p:nvPr/>
        </p:nvSpPr>
        <p:spPr>
          <a:xfrm>
            <a:off x="6492240" y="2441448"/>
            <a:ext cx="90000" cy="3291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2240" y="2426040"/>
            <a:ext cx="118872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Collect like terms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40" y="2834640"/>
            <a:ext cx="39319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Sum of valencies = 2 × number of edges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324612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                          = 2 × 8 = 16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492240" y="3264408"/>
            <a:ext cx="90000" cy="3291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2240" y="3249000"/>
            <a:ext cx="118872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Handshaking lemma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40" y="365760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6x − 2 = 16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6492240" y="3675888"/>
            <a:ext cx="90000" cy="3291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2240" y="3660480"/>
            <a:ext cx="118872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Equate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40" y="406908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6x = 18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6492240" y="4087368"/>
            <a:ext cx="90000" cy="3291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2240" y="4071960"/>
            <a:ext cx="118872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+2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40" y="4480560"/>
            <a:ext cx="26517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x = 3</a:t>
            </a:r>
          </a:p>
        </p:txBody>
      </p:sp>
      <p:sp>
        <p:nvSpPr>
          <p:cNvPr id="21" name="Right Brace 20"/>
          <p:cNvSpPr/>
          <p:nvPr/>
        </p:nvSpPr>
        <p:spPr>
          <a:xfrm>
            <a:off x="6492240" y="4498848"/>
            <a:ext cx="90000" cy="3291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02240" y="4483440"/>
            <a:ext cx="118872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÷6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