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Algorithms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1 Chapter 1</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1E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Bin-Packing Algorithms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1E</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Lower bound = total size of the items ÷ size of each bin, always rounded UP</a:t>
            </a:r>
          </a:p>
          <a:p>
            <a:pPr algn="ctr"/>
            <a:r>
              <a:rPr sz="1200" b="0" i="0">
                <a:solidFill>
                  <a:srgbClr val="000000"/>
                </a:solidFill>
                <a:latin typeface="Calibri"/>
              </a:rPr>
              <a:t/>
            </a:r>
          </a:p>
          <a:p>
            <a:pPr algn="ctr"/>
            <a:r>
              <a:rPr sz="1200" b="0" i="0">
                <a:solidFill>
                  <a:srgbClr val="000000"/>
                </a:solidFill>
                <a:latin typeface="Calibri"/>
              </a:rPr>
              <a:t>There is no guarantee you can pack the items into this number of bins, but it tells you if you have found an optimal solution</a:t>
            </a:r>
          </a:p>
          <a:p>
            <a:pPr algn="ctr"/>
            <a:r>
              <a:rPr sz="1200" b="0" i="0">
                <a:solidFill>
                  <a:srgbClr val="000000"/>
                </a:solidFill>
                <a:latin typeface="Calibri"/>
              </a:rPr>
              <a:t/>
            </a:r>
          </a:p>
          <a:p>
            <a:pPr algn="ctr"/>
            <a:r>
              <a:rPr sz="1200" b="0" i="0">
                <a:solidFill>
                  <a:srgbClr val="000000"/>
                </a:solidFill>
                <a:latin typeface="Calibri"/>
              </a:rPr>
              <a:t>An optimal solution is one that cannot be improved upon. For bin packing, it uses the smallest possible number of bins</a:t>
            </a:r>
          </a:p>
          <a:p>
            <a:pPr algn="ctr"/>
            <a:r>
              <a:rPr sz="1200" b="0" i="0">
                <a:solidFill>
                  <a:srgbClr val="000000"/>
                </a:solidFill>
                <a:latin typeface="Calibri"/>
              </a:rPr>
              <a:t/>
            </a:r>
          </a:p>
          <a:p>
            <a:pPr algn="ctr"/>
            <a:r>
              <a:rPr sz="1200" b="0" i="0">
                <a:solidFill>
                  <a:srgbClr val="000000"/>
                </a:solidFill>
                <a:latin typeface="Calibri"/>
              </a:rPr>
              <a:t>There are three bin-packing algorithms: first-fit, first-fit decreasing and full-bin</a:t>
            </a:r>
          </a:p>
        </p:txBody>
      </p:sp>
      <p:sp>
        <p:nvSpPr>
          <p:cNvPr id="5" name="TextBox 4"/>
          <p:cNvSpPr txBox="1"/>
          <p:nvPr/>
        </p:nvSpPr>
        <p:spPr>
          <a:xfrm>
            <a:off x="3800000" y="1000000"/>
            <a:ext cx="5100000" cy="1100000"/>
          </a:xfrm>
          <a:prstGeom prst="rect">
            <a:avLst/>
          </a:prstGeom>
          <a:noFill/>
        </p:spPr>
        <p:txBody>
          <a:bodyPr wrap="square" anchor="t" lIns="45720" rIns="45720">
            <a:spAutoFit/>
          </a:bodyPr>
          <a:lstStyle/>
          <a:p>
            <a:pPr algn="l"/>
            <a:r>
              <a:rPr sz="1200" b="0" i="0">
                <a:solidFill>
                  <a:srgbClr val="000000"/>
                </a:solidFill>
                <a:latin typeface="Calibri"/>
              </a:rPr>
              <a:t>Nine boxes of fixed cross-section have heights, in metres, as follows.</a:t>
            </a:r>
          </a:p>
          <a:p>
            <a:pPr algn="l"/>
            <a:r>
              <a:rPr sz="1200" b="0" i="0">
                <a:solidFill>
                  <a:srgbClr val="000000"/>
                </a:solidFill>
                <a:latin typeface="Calibri"/>
              </a:rPr>
              <a:t>      0.3    0.7    0.8    0.8    1.0    1.1    1.1    1.2    1.5</a:t>
            </a:r>
          </a:p>
          <a:p>
            <a:pPr algn="l"/>
            <a:r>
              <a:rPr sz="1200" b="0" i="0">
                <a:solidFill>
                  <a:srgbClr val="000000"/>
                </a:solidFill>
                <a:latin typeface="Calibri"/>
              </a:rPr>
              <a:t>They are to be packed into bins with the same fixed cross-section and height 2 m. Determine the lower bound for the number of bins needed.</a:t>
            </a:r>
          </a:p>
        </p:txBody>
      </p:sp>
      <p:sp>
        <p:nvSpPr>
          <p:cNvPr id="6" name="TextBox 5"/>
          <p:cNvSpPr txBox="1"/>
          <p:nvPr/>
        </p:nvSpPr>
        <p:spPr>
          <a:xfrm>
            <a:off x="3800000" y="2500000"/>
            <a:ext cx="5100000" cy="300000"/>
          </a:xfrm>
          <a:prstGeom prst="rect">
            <a:avLst/>
          </a:prstGeom>
          <a:noFill/>
        </p:spPr>
        <p:txBody>
          <a:bodyPr wrap="square" anchor="t" lIns="45720" rIns="45720">
            <a:spAutoFit/>
          </a:bodyPr>
          <a:lstStyle/>
          <a:p>
            <a:pPr algn="l"/>
            <a:r>
              <a:rPr sz="1200" b="0" i="0">
                <a:solidFill>
                  <a:srgbClr val="000000"/>
                </a:solidFill>
                <a:latin typeface="Calibri"/>
              </a:rPr>
              <a:t>0.3 + 0.7 + 0.8 + 0.8 + 1.0 + 1.1 + 1.1 + 1.2 + 1.5 = 8.5 m</a:t>
            </a:r>
          </a:p>
        </p:txBody>
      </p:sp>
      <p:sp>
        <p:nvSpPr>
          <p:cNvPr id="7" name="TextBox 6"/>
          <p:cNvSpPr txBox="1"/>
          <p:nvPr/>
        </p:nvSpPr>
        <p:spPr>
          <a:xfrm>
            <a:off x="3800000" y="2900000"/>
            <a:ext cx="2000000" cy="300000"/>
          </a:xfrm>
          <a:prstGeom prst="rect">
            <a:avLst/>
          </a:prstGeom>
          <a:noFill/>
        </p:spPr>
        <p:txBody>
          <a:bodyPr wrap="square" anchor="t" lIns="45720" rIns="45720">
            <a:spAutoFit/>
          </a:bodyPr>
          <a:lstStyle/>
          <a:p>
            <a:pPr algn="l"/>
            <a:r>
              <a:rPr sz="1200" b="0" i="0">
                <a:solidFill>
                  <a:srgbClr val="000000"/>
                </a:solidFill>
                <a:latin typeface="Calibri"/>
              </a:rPr>
              <a:t>8.5 ÷ 2 = 4.25 bins</a:t>
            </a:r>
          </a:p>
        </p:txBody>
      </p:sp>
      <p:sp>
        <p:nvSpPr>
          <p:cNvPr id="8" name="Right Brace 7"/>
          <p:cNvSpPr/>
          <p:nvPr/>
        </p:nvSpPr>
        <p:spPr>
          <a:xfrm>
            <a:off x="5700000" y="2880000"/>
            <a:ext cx="90000" cy="34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10000" y="2870000"/>
            <a:ext cx="2000000" cy="360000"/>
          </a:xfrm>
          <a:prstGeom prst="rect">
            <a:avLst/>
          </a:prstGeom>
          <a:noFill/>
        </p:spPr>
        <p:txBody>
          <a:bodyPr wrap="square" anchor="ctr" lIns="45720" rIns="45720">
            <a:spAutoFit/>
          </a:bodyPr>
          <a:lstStyle/>
          <a:p>
            <a:pPr algn="l"/>
            <a:r>
              <a:rPr sz="900" b="0" i="0">
                <a:solidFill>
                  <a:srgbClr val="FF0000"/>
                </a:solidFill>
                <a:latin typeface="Calibri"/>
              </a:rPr>
              <a:t>Divide by the bin size and always round UP</a:t>
            </a:r>
          </a:p>
        </p:txBody>
      </p:sp>
      <p:sp>
        <p:nvSpPr>
          <p:cNvPr id="10" name="TextBox 9"/>
          <p:cNvSpPr txBox="1"/>
          <p:nvPr/>
        </p:nvSpPr>
        <p:spPr>
          <a:xfrm>
            <a:off x="3800000" y="3300000"/>
            <a:ext cx="5100000" cy="300000"/>
          </a:xfrm>
          <a:prstGeom prst="rect">
            <a:avLst/>
          </a:prstGeom>
          <a:noFill/>
        </p:spPr>
        <p:txBody>
          <a:bodyPr wrap="square" anchor="t" lIns="45720" rIns="45720">
            <a:spAutoFit/>
          </a:bodyPr>
          <a:lstStyle/>
          <a:p>
            <a:pPr algn="l"/>
            <a:r>
              <a:rPr sz="1200" b="1" i="0">
                <a:solidFill>
                  <a:srgbClr val="FF0000"/>
                </a:solidFill>
                <a:latin typeface="Calibri"/>
              </a:rPr>
              <a:t>So a minimum of 5 bins will be needed</a:t>
            </a:r>
          </a:p>
        </p:txBody>
      </p:sp>
      <p:sp>
        <p:nvSpPr>
          <p:cNvPr id="11" name="TextBox 10"/>
          <p:cNvSpPr txBox="1"/>
          <p:nvPr/>
        </p:nvSpPr>
        <p:spPr>
          <a:xfrm>
            <a:off x="3800000" y="3800000"/>
            <a:ext cx="4800000" cy="700000"/>
          </a:xfrm>
          <a:prstGeom prst="rect">
            <a:avLst/>
          </a:prstGeom>
          <a:noFill/>
        </p:spPr>
        <p:txBody>
          <a:bodyPr wrap="square" anchor="t" lIns="45720" rIns="45720">
            <a:spAutoFit/>
          </a:bodyPr>
          <a:lstStyle/>
          <a:p>
            <a:pPr algn="l"/>
            <a:r>
              <a:rPr sz="1100" b="0" i="0">
                <a:solidFill>
                  <a:srgbClr val="FF0000"/>
                </a:solidFill>
                <a:latin typeface="Calibri"/>
              </a:rPr>
              <a:t>It may not be possible to pack these boxes into 5 bins. The lower bound only tells us that at least five bins will be needed.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Bin-Packing Algorithms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1E</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The first-fit algorithm works by considering items in the order they are given</a:t>
            </a:r>
          </a:p>
          <a:p>
            <a:pPr algn="ctr"/>
            <a:r>
              <a:rPr sz="1200" b="0" i="0">
                <a:solidFill>
                  <a:srgbClr val="000000"/>
                </a:solidFill>
                <a:latin typeface="Calibri"/>
              </a:rPr>
              <a:t/>
            </a:r>
          </a:p>
          <a:p>
            <a:pPr algn="ctr"/>
            <a:r>
              <a:rPr sz="1200" b="0" i="0">
                <a:solidFill>
                  <a:srgbClr val="000000"/>
                </a:solidFill>
                <a:latin typeface="Calibri"/>
              </a:rPr>
              <a:t>1  Take the items in the order given</a:t>
            </a:r>
          </a:p>
          <a:p>
            <a:pPr algn="ctr"/>
            <a:r>
              <a:rPr sz="1200" b="0" i="0">
                <a:solidFill>
                  <a:srgbClr val="000000"/>
                </a:solidFill>
                <a:latin typeface="Calibri"/>
              </a:rPr>
              <a:t/>
            </a:r>
          </a:p>
          <a:p>
            <a:pPr algn="ctr"/>
            <a:r>
              <a:rPr sz="1200" b="0" i="0">
                <a:solidFill>
                  <a:srgbClr val="000000"/>
                </a:solidFill>
                <a:latin typeface="Calibri"/>
              </a:rPr>
              <a:t>2  Place each item in the first available bin that can take it. Start from bin 1 each time</a:t>
            </a:r>
          </a:p>
          <a:p>
            <a:pPr algn="ctr"/>
            <a:r>
              <a:rPr sz="1200" b="0" i="0">
                <a:solidFill>
                  <a:srgbClr val="000000"/>
                </a:solidFill>
                <a:latin typeface="Calibri"/>
              </a:rPr>
              <a:t/>
            </a:r>
          </a:p>
          <a:p>
            <a:pPr algn="ctr"/>
            <a:r>
              <a:rPr sz="1200" b="0" i="0">
                <a:solidFill>
                  <a:srgbClr val="000000"/>
                </a:solidFill>
                <a:latin typeface="Calibri"/>
              </a:rPr>
              <a:t>Advantage: it is quick to implement</a:t>
            </a:r>
          </a:p>
          <a:p>
            <a:pPr algn="ctr"/>
            <a:r>
              <a:rPr sz="1200" b="0" i="0">
                <a:solidFill>
                  <a:srgbClr val="000000"/>
                </a:solidFill>
                <a:latin typeface="Calibri"/>
              </a:rPr>
              <a:t/>
            </a:r>
          </a:p>
          <a:p>
            <a:pPr algn="ctr"/>
            <a:r>
              <a:rPr sz="1200" b="0" i="0">
                <a:solidFill>
                  <a:srgbClr val="000000"/>
                </a:solidFill>
                <a:latin typeface="Calibri"/>
              </a:rPr>
              <a:t>Disadvantage: it is not likely to lead to a good solution</a:t>
            </a:r>
          </a:p>
        </p:txBody>
      </p:sp>
      <p:sp>
        <p:nvSpPr>
          <p:cNvPr id="5" name="TextBox 4"/>
          <p:cNvSpPr txBox="1"/>
          <p:nvPr/>
        </p:nvSpPr>
        <p:spPr>
          <a:xfrm>
            <a:off x="3800000" y="1000000"/>
            <a:ext cx="5100000" cy="900000"/>
          </a:xfrm>
          <a:prstGeom prst="rect">
            <a:avLst/>
          </a:prstGeom>
          <a:noFill/>
        </p:spPr>
        <p:txBody>
          <a:bodyPr wrap="square" anchor="t" lIns="45720" rIns="45720">
            <a:spAutoFit/>
          </a:bodyPr>
          <a:lstStyle/>
          <a:p>
            <a:pPr algn="l"/>
            <a:r>
              <a:rPr sz="1100" b="0" i="0">
                <a:solidFill>
                  <a:srgbClr val="000000"/>
                </a:solidFill>
                <a:latin typeface="Calibri"/>
              </a:rPr>
              <a:t>Use the first-fit algorithm to pack the following items into bins of size 20. (The numbers in brackets are the size of the item.) State the number of bins used and the amount of wasted space.</a:t>
            </a:r>
          </a:p>
          <a:p>
            <a:pPr algn="l"/>
            <a:r>
              <a:rPr sz="1100" b="0" i="0">
                <a:solidFill>
                  <a:srgbClr val="000000"/>
                </a:solidFill>
                <a:latin typeface="Calibri"/>
              </a:rPr>
              <a:t>A(8)   B(7)   C(14)   D(9)   E(6)   F(9)   G(5)   H(15)   I(6)   J(7)   K(8)</a:t>
            </a:r>
          </a:p>
        </p:txBody>
      </p:sp>
      <p:sp>
        <p:nvSpPr>
          <p:cNvPr id="6" name="Rectangle 5"/>
          <p:cNvSpPr/>
          <p:nvPr/>
        </p:nvSpPr>
        <p:spPr>
          <a:xfrm>
            <a:off x="3800000" y="215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1</a:t>
            </a:r>
          </a:p>
        </p:txBody>
      </p:sp>
      <p:sp>
        <p:nvSpPr>
          <p:cNvPr id="7" name="Rectangle 6"/>
          <p:cNvSpPr/>
          <p:nvPr/>
        </p:nvSpPr>
        <p:spPr>
          <a:xfrm>
            <a:off x="4450000" y="215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A(8)</a:t>
            </a:r>
          </a:p>
        </p:txBody>
      </p:sp>
      <p:sp>
        <p:nvSpPr>
          <p:cNvPr id="8" name="TextBox 7"/>
          <p:cNvSpPr txBox="1"/>
          <p:nvPr/>
        </p:nvSpPr>
        <p:spPr>
          <a:xfrm>
            <a:off x="6650000" y="2150000"/>
            <a:ext cx="2200000" cy="215000"/>
          </a:xfrm>
          <a:prstGeom prst="rect">
            <a:avLst/>
          </a:prstGeom>
          <a:noFill/>
        </p:spPr>
        <p:txBody>
          <a:bodyPr wrap="square" anchor="ctr" lIns="45720" rIns="45720">
            <a:spAutoFit/>
          </a:bodyPr>
          <a:lstStyle/>
          <a:p>
            <a:pPr algn="l"/>
            <a:r>
              <a:rPr sz="1000" b="0" i="0">
                <a:solidFill>
                  <a:srgbClr val="FF0000"/>
                </a:solidFill>
                <a:latin typeface="Calibri"/>
              </a:rPr>
              <a:t>A(8) → bin 1, leaving space of 12</a:t>
            </a:r>
          </a:p>
        </p:txBody>
      </p:sp>
      <p:sp>
        <p:nvSpPr>
          <p:cNvPr id="9" name="Rectangle 8"/>
          <p:cNvSpPr/>
          <p:nvPr/>
        </p:nvSpPr>
        <p:spPr>
          <a:xfrm>
            <a:off x="5150000" y="215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B(7)</a:t>
            </a:r>
          </a:p>
        </p:txBody>
      </p:sp>
      <p:sp>
        <p:nvSpPr>
          <p:cNvPr id="10" name="TextBox 9"/>
          <p:cNvSpPr txBox="1"/>
          <p:nvPr/>
        </p:nvSpPr>
        <p:spPr>
          <a:xfrm>
            <a:off x="6650000" y="2365000"/>
            <a:ext cx="2200000" cy="215000"/>
          </a:xfrm>
          <a:prstGeom prst="rect">
            <a:avLst/>
          </a:prstGeom>
          <a:noFill/>
        </p:spPr>
        <p:txBody>
          <a:bodyPr wrap="square" anchor="ctr" lIns="45720" rIns="45720">
            <a:spAutoFit/>
          </a:bodyPr>
          <a:lstStyle/>
          <a:p>
            <a:pPr algn="l"/>
            <a:r>
              <a:rPr sz="1000" b="0" i="0">
                <a:solidFill>
                  <a:srgbClr val="FF0000"/>
                </a:solidFill>
                <a:latin typeface="Calibri"/>
              </a:rPr>
              <a:t>B(7) → bin 1, leaving space of 5</a:t>
            </a:r>
          </a:p>
        </p:txBody>
      </p:sp>
      <p:sp>
        <p:nvSpPr>
          <p:cNvPr id="11" name="Rectangle 10"/>
          <p:cNvSpPr/>
          <p:nvPr/>
        </p:nvSpPr>
        <p:spPr>
          <a:xfrm>
            <a:off x="3800000" y="242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2</a:t>
            </a:r>
          </a:p>
        </p:txBody>
      </p:sp>
      <p:sp>
        <p:nvSpPr>
          <p:cNvPr id="12" name="Rectangle 11"/>
          <p:cNvSpPr/>
          <p:nvPr/>
        </p:nvSpPr>
        <p:spPr>
          <a:xfrm>
            <a:off x="4450000" y="242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C(14)</a:t>
            </a:r>
          </a:p>
        </p:txBody>
      </p:sp>
      <p:sp>
        <p:nvSpPr>
          <p:cNvPr id="13" name="TextBox 12"/>
          <p:cNvSpPr txBox="1"/>
          <p:nvPr/>
        </p:nvSpPr>
        <p:spPr>
          <a:xfrm>
            <a:off x="6650000" y="2580000"/>
            <a:ext cx="2200000" cy="215000"/>
          </a:xfrm>
          <a:prstGeom prst="rect">
            <a:avLst/>
          </a:prstGeom>
          <a:noFill/>
        </p:spPr>
        <p:txBody>
          <a:bodyPr wrap="square" anchor="ctr" lIns="45720" rIns="45720">
            <a:spAutoFit/>
          </a:bodyPr>
          <a:lstStyle/>
          <a:p>
            <a:pPr algn="l"/>
            <a:r>
              <a:rPr sz="1000" b="0" i="0">
                <a:solidFill>
                  <a:srgbClr val="FF0000"/>
                </a:solidFill>
                <a:latin typeface="Calibri"/>
              </a:rPr>
              <a:t>C(14) → bin 2, leaving space of 6</a:t>
            </a:r>
          </a:p>
        </p:txBody>
      </p:sp>
      <p:sp>
        <p:nvSpPr>
          <p:cNvPr id="14" name="Rectangle 13"/>
          <p:cNvSpPr/>
          <p:nvPr/>
        </p:nvSpPr>
        <p:spPr>
          <a:xfrm>
            <a:off x="3800000" y="269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3</a:t>
            </a:r>
          </a:p>
        </p:txBody>
      </p:sp>
      <p:sp>
        <p:nvSpPr>
          <p:cNvPr id="15" name="Rectangle 14"/>
          <p:cNvSpPr/>
          <p:nvPr/>
        </p:nvSpPr>
        <p:spPr>
          <a:xfrm>
            <a:off x="4450000" y="269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D(9)</a:t>
            </a:r>
          </a:p>
        </p:txBody>
      </p:sp>
      <p:sp>
        <p:nvSpPr>
          <p:cNvPr id="16" name="TextBox 15"/>
          <p:cNvSpPr txBox="1"/>
          <p:nvPr/>
        </p:nvSpPr>
        <p:spPr>
          <a:xfrm>
            <a:off x="6650000" y="2795000"/>
            <a:ext cx="2200000" cy="215000"/>
          </a:xfrm>
          <a:prstGeom prst="rect">
            <a:avLst/>
          </a:prstGeom>
          <a:noFill/>
        </p:spPr>
        <p:txBody>
          <a:bodyPr wrap="square" anchor="ctr" lIns="45720" rIns="45720">
            <a:spAutoFit/>
          </a:bodyPr>
          <a:lstStyle/>
          <a:p>
            <a:pPr algn="l"/>
            <a:r>
              <a:rPr sz="1000" b="0" i="0">
                <a:solidFill>
                  <a:srgbClr val="FF0000"/>
                </a:solidFill>
                <a:latin typeface="Calibri"/>
              </a:rPr>
              <a:t>D(9) → bin 3, leaving space of 11</a:t>
            </a:r>
          </a:p>
        </p:txBody>
      </p:sp>
      <p:sp>
        <p:nvSpPr>
          <p:cNvPr id="17" name="Rectangle 16"/>
          <p:cNvSpPr/>
          <p:nvPr/>
        </p:nvSpPr>
        <p:spPr>
          <a:xfrm>
            <a:off x="5150000" y="242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E(6)</a:t>
            </a:r>
          </a:p>
        </p:txBody>
      </p:sp>
      <p:sp>
        <p:nvSpPr>
          <p:cNvPr id="18" name="TextBox 17"/>
          <p:cNvSpPr txBox="1"/>
          <p:nvPr/>
        </p:nvSpPr>
        <p:spPr>
          <a:xfrm>
            <a:off x="6650000" y="3010000"/>
            <a:ext cx="2200000" cy="215000"/>
          </a:xfrm>
          <a:prstGeom prst="rect">
            <a:avLst/>
          </a:prstGeom>
          <a:noFill/>
        </p:spPr>
        <p:txBody>
          <a:bodyPr wrap="square" anchor="ctr" lIns="45720" rIns="45720">
            <a:spAutoFit/>
          </a:bodyPr>
          <a:lstStyle/>
          <a:p>
            <a:pPr algn="l"/>
            <a:r>
              <a:rPr sz="1000" b="0" i="0">
                <a:solidFill>
                  <a:srgbClr val="FF0000"/>
                </a:solidFill>
                <a:latin typeface="Calibri"/>
              </a:rPr>
              <a:t>E(6) → bin 2, leaving space of 0</a:t>
            </a:r>
          </a:p>
        </p:txBody>
      </p:sp>
      <p:sp>
        <p:nvSpPr>
          <p:cNvPr id="19" name="Rectangle 18"/>
          <p:cNvSpPr/>
          <p:nvPr/>
        </p:nvSpPr>
        <p:spPr>
          <a:xfrm>
            <a:off x="5150000" y="269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F(9)</a:t>
            </a:r>
          </a:p>
        </p:txBody>
      </p:sp>
      <p:sp>
        <p:nvSpPr>
          <p:cNvPr id="20" name="TextBox 19"/>
          <p:cNvSpPr txBox="1"/>
          <p:nvPr/>
        </p:nvSpPr>
        <p:spPr>
          <a:xfrm>
            <a:off x="6650000" y="3225000"/>
            <a:ext cx="2200000" cy="215000"/>
          </a:xfrm>
          <a:prstGeom prst="rect">
            <a:avLst/>
          </a:prstGeom>
          <a:noFill/>
        </p:spPr>
        <p:txBody>
          <a:bodyPr wrap="square" anchor="ctr" lIns="45720" rIns="45720">
            <a:spAutoFit/>
          </a:bodyPr>
          <a:lstStyle/>
          <a:p>
            <a:pPr algn="l"/>
            <a:r>
              <a:rPr sz="1000" b="0" i="0">
                <a:solidFill>
                  <a:srgbClr val="FF0000"/>
                </a:solidFill>
                <a:latin typeface="Calibri"/>
              </a:rPr>
              <a:t>F(9) → bin 3, leaving space of 2</a:t>
            </a:r>
          </a:p>
        </p:txBody>
      </p:sp>
      <p:sp>
        <p:nvSpPr>
          <p:cNvPr id="21" name="Rectangle 20"/>
          <p:cNvSpPr/>
          <p:nvPr/>
        </p:nvSpPr>
        <p:spPr>
          <a:xfrm>
            <a:off x="5850000" y="215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G(5)</a:t>
            </a:r>
          </a:p>
        </p:txBody>
      </p:sp>
      <p:sp>
        <p:nvSpPr>
          <p:cNvPr id="22" name="TextBox 21"/>
          <p:cNvSpPr txBox="1"/>
          <p:nvPr/>
        </p:nvSpPr>
        <p:spPr>
          <a:xfrm>
            <a:off x="6650000" y="3440000"/>
            <a:ext cx="2200000" cy="215000"/>
          </a:xfrm>
          <a:prstGeom prst="rect">
            <a:avLst/>
          </a:prstGeom>
          <a:noFill/>
        </p:spPr>
        <p:txBody>
          <a:bodyPr wrap="square" anchor="ctr" lIns="45720" rIns="45720">
            <a:spAutoFit/>
          </a:bodyPr>
          <a:lstStyle/>
          <a:p>
            <a:pPr algn="l"/>
            <a:r>
              <a:rPr sz="1000" b="0" i="0">
                <a:solidFill>
                  <a:srgbClr val="FF0000"/>
                </a:solidFill>
                <a:latin typeface="Calibri"/>
              </a:rPr>
              <a:t>G(5) → bin 1, leaving space of 0</a:t>
            </a:r>
          </a:p>
        </p:txBody>
      </p:sp>
      <p:sp>
        <p:nvSpPr>
          <p:cNvPr id="23" name="Rectangle 22"/>
          <p:cNvSpPr/>
          <p:nvPr/>
        </p:nvSpPr>
        <p:spPr>
          <a:xfrm>
            <a:off x="3800000" y="296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4</a:t>
            </a:r>
          </a:p>
        </p:txBody>
      </p:sp>
      <p:sp>
        <p:nvSpPr>
          <p:cNvPr id="24" name="Rectangle 23"/>
          <p:cNvSpPr/>
          <p:nvPr/>
        </p:nvSpPr>
        <p:spPr>
          <a:xfrm>
            <a:off x="4450000" y="296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H(15)</a:t>
            </a:r>
          </a:p>
        </p:txBody>
      </p:sp>
      <p:sp>
        <p:nvSpPr>
          <p:cNvPr id="25" name="TextBox 24"/>
          <p:cNvSpPr txBox="1"/>
          <p:nvPr/>
        </p:nvSpPr>
        <p:spPr>
          <a:xfrm>
            <a:off x="6650000" y="3655000"/>
            <a:ext cx="2200000" cy="215000"/>
          </a:xfrm>
          <a:prstGeom prst="rect">
            <a:avLst/>
          </a:prstGeom>
          <a:noFill/>
        </p:spPr>
        <p:txBody>
          <a:bodyPr wrap="square" anchor="ctr" lIns="45720" rIns="45720">
            <a:spAutoFit/>
          </a:bodyPr>
          <a:lstStyle/>
          <a:p>
            <a:pPr algn="l"/>
            <a:r>
              <a:rPr sz="1000" b="0" i="0">
                <a:solidFill>
                  <a:srgbClr val="FF0000"/>
                </a:solidFill>
                <a:latin typeface="Calibri"/>
              </a:rPr>
              <a:t>H(15) → bin 4, leaving space of 5</a:t>
            </a:r>
          </a:p>
        </p:txBody>
      </p:sp>
      <p:sp>
        <p:nvSpPr>
          <p:cNvPr id="26" name="Rectangle 25"/>
          <p:cNvSpPr/>
          <p:nvPr/>
        </p:nvSpPr>
        <p:spPr>
          <a:xfrm>
            <a:off x="3800000" y="323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5</a:t>
            </a:r>
          </a:p>
        </p:txBody>
      </p:sp>
      <p:sp>
        <p:nvSpPr>
          <p:cNvPr id="27" name="Rectangle 26"/>
          <p:cNvSpPr/>
          <p:nvPr/>
        </p:nvSpPr>
        <p:spPr>
          <a:xfrm>
            <a:off x="4450000" y="323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I(6)</a:t>
            </a:r>
          </a:p>
        </p:txBody>
      </p:sp>
      <p:sp>
        <p:nvSpPr>
          <p:cNvPr id="28" name="TextBox 27"/>
          <p:cNvSpPr txBox="1"/>
          <p:nvPr/>
        </p:nvSpPr>
        <p:spPr>
          <a:xfrm>
            <a:off x="6650000" y="3870000"/>
            <a:ext cx="2200000" cy="215000"/>
          </a:xfrm>
          <a:prstGeom prst="rect">
            <a:avLst/>
          </a:prstGeom>
          <a:noFill/>
        </p:spPr>
        <p:txBody>
          <a:bodyPr wrap="square" anchor="ctr" lIns="45720" rIns="45720">
            <a:spAutoFit/>
          </a:bodyPr>
          <a:lstStyle/>
          <a:p>
            <a:pPr algn="l"/>
            <a:r>
              <a:rPr sz="1000" b="0" i="0">
                <a:solidFill>
                  <a:srgbClr val="FF0000"/>
                </a:solidFill>
                <a:latin typeface="Calibri"/>
              </a:rPr>
              <a:t>I(6) → bin 5, leaving space of 14</a:t>
            </a:r>
          </a:p>
        </p:txBody>
      </p:sp>
      <p:sp>
        <p:nvSpPr>
          <p:cNvPr id="29" name="Rectangle 28"/>
          <p:cNvSpPr/>
          <p:nvPr/>
        </p:nvSpPr>
        <p:spPr>
          <a:xfrm>
            <a:off x="5150000" y="323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J(7)</a:t>
            </a:r>
          </a:p>
        </p:txBody>
      </p:sp>
      <p:sp>
        <p:nvSpPr>
          <p:cNvPr id="30" name="TextBox 29"/>
          <p:cNvSpPr txBox="1"/>
          <p:nvPr/>
        </p:nvSpPr>
        <p:spPr>
          <a:xfrm>
            <a:off x="6650000" y="4085000"/>
            <a:ext cx="2200000" cy="215000"/>
          </a:xfrm>
          <a:prstGeom prst="rect">
            <a:avLst/>
          </a:prstGeom>
          <a:noFill/>
        </p:spPr>
        <p:txBody>
          <a:bodyPr wrap="square" anchor="ctr" lIns="45720" rIns="45720">
            <a:spAutoFit/>
          </a:bodyPr>
          <a:lstStyle/>
          <a:p>
            <a:pPr algn="l"/>
            <a:r>
              <a:rPr sz="1000" b="0" i="0">
                <a:solidFill>
                  <a:srgbClr val="FF0000"/>
                </a:solidFill>
                <a:latin typeface="Calibri"/>
              </a:rPr>
              <a:t>J(7) → bin 5, leaving space of 7</a:t>
            </a:r>
          </a:p>
        </p:txBody>
      </p:sp>
      <p:sp>
        <p:nvSpPr>
          <p:cNvPr id="31" name="Rectangle 30"/>
          <p:cNvSpPr/>
          <p:nvPr/>
        </p:nvSpPr>
        <p:spPr>
          <a:xfrm>
            <a:off x="3800000" y="350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6</a:t>
            </a:r>
          </a:p>
        </p:txBody>
      </p:sp>
      <p:sp>
        <p:nvSpPr>
          <p:cNvPr id="32" name="Rectangle 31"/>
          <p:cNvSpPr/>
          <p:nvPr/>
        </p:nvSpPr>
        <p:spPr>
          <a:xfrm>
            <a:off x="4450000" y="350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K(8)</a:t>
            </a:r>
          </a:p>
        </p:txBody>
      </p:sp>
      <p:sp>
        <p:nvSpPr>
          <p:cNvPr id="33" name="TextBox 32"/>
          <p:cNvSpPr txBox="1"/>
          <p:nvPr/>
        </p:nvSpPr>
        <p:spPr>
          <a:xfrm>
            <a:off x="6650000" y="4300000"/>
            <a:ext cx="2200000" cy="215000"/>
          </a:xfrm>
          <a:prstGeom prst="rect">
            <a:avLst/>
          </a:prstGeom>
          <a:noFill/>
        </p:spPr>
        <p:txBody>
          <a:bodyPr wrap="square" anchor="ctr" lIns="45720" rIns="45720">
            <a:spAutoFit/>
          </a:bodyPr>
          <a:lstStyle/>
          <a:p>
            <a:pPr algn="l"/>
            <a:r>
              <a:rPr sz="1000" b="0" i="0">
                <a:solidFill>
                  <a:srgbClr val="FF0000"/>
                </a:solidFill>
                <a:latin typeface="Calibri"/>
              </a:rPr>
              <a:t>K(8) → bin 6, leaving space of 12</a:t>
            </a:r>
          </a:p>
        </p:txBody>
      </p:sp>
      <p:sp>
        <p:nvSpPr>
          <p:cNvPr id="34" name="TextBox 33"/>
          <p:cNvSpPr txBox="1"/>
          <p:nvPr/>
        </p:nvSpPr>
        <p:spPr>
          <a:xfrm>
            <a:off x="3800000" y="4650000"/>
            <a:ext cx="5100000" cy="500000"/>
          </a:xfrm>
          <a:prstGeom prst="rect">
            <a:avLst/>
          </a:prstGeom>
          <a:noFill/>
        </p:spPr>
        <p:txBody>
          <a:bodyPr wrap="square" anchor="t" lIns="45720" rIns="45720">
            <a:spAutoFit/>
          </a:bodyPr>
          <a:lstStyle/>
          <a:p>
            <a:pPr algn="l"/>
            <a:r>
              <a:rPr sz="1200" b="1" i="0">
                <a:solidFill>
                  <a:srgbClr val="FF0000"/>
                </a:solidFill>
                <a:latin typeface="Calibri"/>
              </a:rPr>
              <a:t>This used 6 bins and there are 2 + 5 + 7 + 12 = 26 units of wasted space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Bin-Packing Algorithms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1E</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The first-fit decreasing algorithm requires the items to be in descending order before applying the algorithm</a:t>
            </a:r>
          </a:p>
          <a:p>
            <a:pPr algn="ctr"/>
            <a:r>
              <a:rPr sz="1200" b="0" i="0">
                <a:solidFill>
                  <a:srgbClr val="000000"/>
                </a:solidFill>
                <a:latin typeface="Calibri"/>
              </a:rPr>
              <a:t/>
            </a:r>
          </a:p>
          <a:p>
            <a:pPr algn="ctr"/>
            <a:r>
              <a:rPr sz="1200" b="0" i="0">
                <a:solidFill>
                  <a:srgbClr val="000000"/>
                </a:solidFill>
                <a:latin typeface="Calibri"/>
              </a:rPr>
              <a:t>1  Sort the items so that they are in descending order</a:t>
            </a:r>
          </a:p>
          <a:p>
            <a:pPr algn="ctr"/>
            <a:r>
              <a:rPr sz="1200" b="0" i="0">
                <a:solidFill>
                  <a:srgbClr val="000000"/>
                </a:solidFill>
                <a:latin typeface="Calibri"/>
              </a:rPr>
              <a:t/>
            </a:r>
          </a:p>
          <a:p>
            <a:pPr algn="ctr"/>
            <a:r>
              <a:rPr sz="1200" b="0" i="0">
                <a:solidFill>
                  <a:srgbClr val="000000"/>
                </a:solidFill>
                <a:latin typeface="Calibri"/>
              </a:rPr>
              <a:t>2  Apply the first-fit algorithm to the reordered list</a:t>
            </a:r>
          </a:p>
          <a:p>
            <a:pPr algn="ctr"/>
            <a:r>
              <a:rPr sz="1200" b="0" i="0">
                <a:solidFill>
                  <a:srgbClr val="000000"/>
                </a:solidFill>
                <a:latin typeface="Calibri"/>
              </a:rPr>
              <a:t/>
            </a:r>
          </a:p>
          <a:p>
            <a:pPr algn="ctr"/>
            <a:r>
              <a:rPr sz="1200" b="0" i="0">
                <a:solidFill>
                  <a:srgbClr val="000000"/>
                </a:solidFill>
                <a:latin typeface="Calibri"/>
              </a:rPr>
              <a:t>Advantages: you usually get a fairly good solution, and it is easy to implement</a:t>
            </a:r>
          </a:p>
          <a:p>
            <a:pPr algn="ctr"/>
            <a:r>
              <a:rPr sz="1200" b="0" i="0">
                <a:solidFill>
                  <a:srgbClr val="000000"/>
                </a:solidFill>
                <a:latin typeface="Calibri"/>
              </a:rPr>
              <a:t/>
            </a:r>
          </a:p>
          <a:p>
            <a:pPr algn="ctr"/>
            <a:r>
              <a:rPr sz="1200" b="0" i="0">
                <a:solidFill>
                  <a:srgbClr val="000000"/>
                </a:solidFill>
                <a:latin typeface="Calibri"/>
              </a:rPr>
              <a:t>Disadvantage: you may not get an optimal solution</a:t>
            </a:r>
          </a:p>
        </p:txBody>
      </p:sp>
      <p:sp>
        <p:nvSpPr>
          <p:cNvPr id="5" name="TextBox 4"/>
          <p:cNvSpPr txBox="1"/>
          <p:nvPr/>
        </p:nvSpPr>
        <p:spPr>
          <a:xfrm>
            <a:off x="3800000" y="1000000"/>
            <a:ext cx="5100000" cy="900000"/>
          </a:xfrm>
          <a:prstGeom prst="rect">
            <a:avLst/>
          </a:prstGeom>
          <a:noFill/>
        </p:spPr>
        <p:txBody>
          <a:bodyPr wrap="square" anchor="t" lIns="45720" rIns="45720">
            <a:spAutoFit/>
          </a:bodyPr>
          <a:lstStyle/>
          <a:p>
            <a:pPr algn="l"/>
            <a:r>
              <a:rPr sz="1100" b="0" i="0">
                <a:solidFill>
                  <a:srgbClr val="000000"/>
                </a:solidFill>
                <a:latin typeface="Calibri"/>
              </a:rPr>
              <a:t>Apply the first-fit decreasing algorithm to the data given in the previous example (bins of size 20):</a:t>
            </a:r>
          </a:p>
          <a:p>
            <a:pPr algn="l"/>
            <a:r>
              <a:rPr sz="1100" b="0" i="0">
                <a:solidFill>
                  <a:srgbClr val="000000"/>
                </a:solidFill>
                <a:latin typeface="Calibri"/>
              </a:rPr>
              <a:t>A(8)   B(7)   C(14)   D(9)   E(6)   F(9)   G(5)   H(15)   I(6)   J(7)   K(8)</a:t>
            </a:r>
          </a:p>
        </p:txBody>
      </p:sp>
      <p:sp>
        <p:nvSpPr>
          <p:cNvPr id="6" name="TextBox 5"/>
          <p:cNvSpPr txBox="1"/>
          <p:nvPr/>
        </p:nvSpPr>
        <p:spPr>
          <a:xfrm>
            <a:off x="3800000" y="1750000"/>
            <a:ext cx="5100000" cy="500000"/>
          </a:xfrm>
          <a:prstGeom prst="rect">
            <a:avLst/>
          </a:prstGeom>
          <a:noFill/>
        </p:spPr>
        <p:txBody>
          <a:bodyPr wrap="square" anchor="t" lIns="45720" rIns="45720">
            <a:spAutoFit/>
          </a:bodyPr>
          <a:lstStyle/>
          <a:p>
            <a:pPr algn="l"/>
            <a:r>
              <a:rPr sz="1100" b="0" i="0">
                <a:solidFill>
                  <a:srgbClr val="FF0000"/>
                </a:solidFill>
                <a:latin typeface="Calibri"/>
              </a:rPr>
              <a:t>Sort the data into descending order:</a:t>
            </a:r>
          </a:p>
          <a:p>
            <a:pPr algn="l"/>
            <a:r>
              <a:rPr sz="1100" b="0" i="0">
                <a:solidFill>
                  <a:srgbClr val="FF0000"/>
                </a:solidFill>
                <a:latin typeface="Calibri"/>
              </a:rPr>
              <a:t>H(15)   C(14)   D(9)   F(9)   A(8)   K(8)   B(7)   J(7)   E(6)   I(6)   G(5)</a:t>
            </a:r>
          </a:p>
        </p:txBody>
      </p:sp>
      <p:sp>
        <p:nvSpPr>
          <p:cNvPr id="7" name="Rectangle 6"/>
          <p:cNvSpPr/>
          <p:nvPr/>
        </p:nvSpPr>
        <p:spPr>
          <a:xfrm>
            <a:off x="3800000" y="240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1</a:t>
            </a:r>
          </a:p>
        </p:txBody>
      </p:sp>
      <p:sp>
        <p:nvSpPr>
          <p:cNvPr id="8" name="Rectangle 7"/>
          <p:cNvSpPr/>
          <p:nvPr/>
        </p:nvSpPr>
        <p:spPr>
          <a:xfrm>
            <a:off x="4450000" y="240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H(15)</a:t>
            </a:r>
          </a:p>
        </p:txBody>
      </p:sp>
      <p:sp>
        <p:nvSpPr>
          <p:cNvPr id="9" name="TextBox 8"/>
          <p:cNvSpPr txBox="1"/>
          <p:nvPr/>
        </p:nvSpPr>
        <p:spPr>
          <a:xfrm>
            <a:off x="6650000" y="2400000"/>
            <a:ext cx="2200000" cy="215000"/>
          </a:xfrm>
          <a:prstGeom prst="rect">
            <a:avLst/>
          </a:prstGeom>
          <a:noFill/>
        </p:spPr>
        <p:txBody>
          <a:bodyPr wrap="square" anchor="ctr" lIns="45720" rIns="45720">
            <a:spAutoFit/>
          </a:bodyPr>
          <a:lstStyle/>
          <a:p>
            <a:pPr algn="l"/>
            <a:r>
              <a:rPr sz="1000" b="0" i="0">
                <a:solidFill>
                  <a:srgbClr val="FF0000"/>
                </a:solidFill>
                <a:latin typeface="Calibri"/>
              </a:rPr>
              <a:t>H(15) → bin 1, leaving space of 5</a:t>
            </a:r>
          </a:p>
        </p:txBody>
      </p:sp>
      <p:sp>
        <p:nvSpPr>
          <p:cNvPr id="10" name="Rectangle 9"/>
          <p:cNvSpPr/>
          <p:nvPr/>
        </p:nvSpPr>
        <p:spPr>
          <a:xfrm>
            <a:off x="3800000" y="267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2</a:t>
            </a:r>
          </a:p>
        </p:txBody>
      </p:sp>
      <p:sp>
        <p:nvSpPr>
          <p:cNvPr id="11" name="Rectangle 10"/>
          <p:cNvSpPr/>
          <p:nvPr/>
        </p:nvSpPr>
        <p:spPr>
          <a:xfrm>
            <a:off x="4450000" y="267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C(14)</a:t>
            </a:r>
          </a:p>
        </p:txBody>
      </p:sp>
      <p:sp>
        <p:nvSpPr>
          <p:cNvPr id="12" name="TextBox 11"/>
          <p:cNvSpPr txBox="1"/>
          <p:nvPr/>
        </p:nvSpPr>
        <p:spPr>
          <a:xfrm>
            <a:off x="6650000" y="2615000"/>
            <a:ext cx="2200000" cy="215000"/>
          </a:xfrm>
          <a:prstGeom prst="rect">
            <a:avLst/>
          </a:prstGeom>
          <a:noFill/>
        </p:spPr>
        <p:txBody>
          <a:bodyPr wrap="square" anchor="ctr" lIns="45720" rIns="45720">
            <a:spAutoFit/>
          </a:bodyPr>
          <a:lstStyle/>
          <a:p>
            <a:pPr algn="l"/>
            <a:r>
              <a:rPr sz="1000" b="0" i="0">
                <a:solidFill>
                  <a:srgbClr val="FF0000"/>
                </a:solidFill>
                <a:latin typeface="Calibri"/>
              </a:rPr>
              <a:t>C(14) → bin 2, leaving space of 6</a:t>
            </a:r>
          </a:p>
        </p:txBody>
      </p:sp>
      <p:sp>
        <p:nvSpPr>
          <p:cNvPr id="13" name="Rectangle 12"/>
          <p:cNvSpPr/>
          <p:nvPr/>
        </p:nvSpPr>
        <p:spPr>
          <a:xfrm>
            <a:off x="3800000" y="294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3</a:t>
            </a:r>
          </a:p>
        </p:txBody>
      </p:sp>
      <p:sp>
        <p:nvSpPr>
          <p:cNvPr id="14" name="Rectangle 13"/>
          <p:cNvSpPr/>
          <p:nvPr/>
        </p:nvSpPr>
        <p:spPr>
          <a:xfrm>
            <a:off x="4450000" y="294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D(9)</a:t>
            </a:r>
          </a:p>
        </p:txBody>
      </p:sp>
      <p:sp>
        <p:nvSpPr>
          <p:cNvPr id="15" name="TextBox 14"/>
          <p:cNvSpPr txBox="1"/>
          <p:nvPr/>
        </p:nvSpPr>
        <p:spPr>
          <a:xfrm>
            <a:off x="6650000" y="2830000"/>
            <a:ext cx="2200000" cy="215000"/>
          </a:xfrm>
          <a:prstGeom prst="rect">
            <a:avLst/>
          </a:prstGeom>
          <a:noFill/>
        </p:spPr>
        <p:txBody>
          <a:bodyPr wrap="square" anchor="ctr" lIns="45720" rIns="45720">
            <a:spAutoFit/>
          </a:bodyPr>
          <a:lstStyle/>
          <a:p>
            <a:pPr algn="l"/>
            <a:r>
              <a:rPr sz="1000" b="0" i="0">
                <a:solidFill>
                  <a:srgbClr val="FF0000"/>
                </a:solidFill>
                <a:latin typeface="Calibri"/>
              </a:rPr>
              <a:t>D(9) → bin 3, leaving space of 11</a:t>
            </a:r>
          </a:p>
        </p:txBody>
      </p:sp>
      <p:sp>
        <p:nvSpPr>
          <p:cNvPr id="16" name="Rectangle 15"/>
          <p:cNvSpPr/>
          <p:nvPr/>
        </p:nvSpPr>
        <p:spPr>
          <a:xfrm>
            <a:off x="5150000" y="294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F(9)</a:t>
            </a:r>
          </a:p>
        </p:txBody>
      </p:sp>
      <p:sp>
        <p:nvSpPr>
          <p:cNvPr id="17" name="TextBox 16"/>
          <p:cNvSpPr txBox="1"/>
          <p:nvPr/>
        </p:nvSpPr>
        <p:spPr>
          <a:xfrm>
            <a:off x="6650000" y="3045000"/>
            <a:ext cx="2200000" cy="215000"/>
          </a:xfrm>
          <a:prstGeom prst="rect">
            <a:avLst/>
          </a:prstGeom>
          <a:noFill/>
        </p:spPr>
        <p:txBody>
          <a:bodyPr wrap="square" anchor="ctr" lIns="45720" rIns="45720">
            <a:spAutoFit/>
          </a:bodyPr>
          <a:lstStyle/>
          <a:p>
            <a:pPr algn="l"/>
            <a:r>
              <a:rPr sz="1000" b="0" i="0">
                <a:solidFill>
                  <a:srgbClr val="FF0000"/>
                </a:solidFill>
                <a:latin typeface="Calibri"/>
              </a:rPr>
              <a:t>F(9) → bin 3, leaving space of 2</a:t>
            </a:r>
          </a:p>
        </p:txBody>
      </p:sp>
      <p:sp>
        <p:nvSpPr>
          <p:cNvPr id="18" name="Rectangle 17"/>
          <p:cNvSpPr/>
          <p:nvPr/>
        </p:nvSpPr>
        <p:spPr>
          <a:xfrm>
            <a:off x="3800000" y="321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4</a:t>
            </a:r>
          </a:p>
        </p:txBody>
      </p:sp>
      <p:sp>
        <p:nvSpPr>
          <p:cNvPr id="19" name="Rectangle 18"/>
          <p:cNvSpPr/>
          <p:nvPr/>
        </p:nvSpPr>
        <p:spPr>
          <a:xfrm>
            <a:off x="4450000" y="321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A(8)</a:t>
            </a:r>
          </a:p>
        </p:txBody>
      </p:sp>
      <p:sp>
        <p:nvSpPr>
          <p:cNvPr id="20" name="TextBox 19"/>
          <p:cNvSpPr txBox="1"/>
          <p:nvPr/>
        </p:nvSpPr>
        <p:spPr>
          <a:xfrm>
            <a:off x="6650000" y="3260000"/>
            <a:ext cx="2200000" cy="215000"/>
          </a:xfrm>
          <a:prstGeom prst="rect">
            <a:avLst/>
          </a:prstGeom>
          <a:noFill/>
        </p:spPr>
        <p:txBody>
          <a:bodyPr wrap="square" anchor="ctr" lIns="45720" rIns="45720">
            <a:spAutoFit/>
          </a:bodyPr>
          <a:lstStyle/>
          <a:p>
            <a:pPr algn="l"/>
            <a:r>
              <a:rPr sz="1000" b="0" i="0">
                <a:solidFill>
                  <a:srgbClr val="FF0000"/>
                </a:solidFill>
                <a:latin typeface="Calibri"/>
              </a:rPr>
              <a:t>A(8) → bin 4, leaving space of 12</a:t>
            </a:r>
          </a:p>
        </p:txBody>
      </p:sp>
      <p:sp>
        <p:nvSpPr>
          <p:cNvPr id="21" name="Rectangle 20"/>
          <p:cNvSpPr/>
          <p:nvPr/>
        </p:nvSpPr>
        <p:spPr>
          <a:xfrm>
            <a:off x="5150000" y="321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K(8)</a:t>
            </a:r>
          </a:p>
        </p:txBody>
      </p:sp>
      <p:sp>
        <p:nvSpPr>
          <p:cNvPr id="22" name="TextBox 21"/>
          <p:cNvSpPr txBox="1"/>
          <p:nvPr/>
        </p:nvSpPr>
        <p:spPr>
          <a:xfrm>
            <a:off x="6650000" y="3475000"/>
            <a:ext cx="2200000" cy="215000"/>
          </a:xfrm>
          <a:prstGeom prst="rect">
            <a:avLst/>
          </a:prstGeom>
          <a:noFill/>
        </p:spPr>
        <p:txBody>
          <a:bodyPr wrap="square" anchor="ctr" lIns="45720" rIns="45720">
            <a:spAutoFit/>
          </a:bodyPr>
          <a:lstStyle/>
          <a:p>
            <a:pPr algn="l"/>
            <a:r>
              <a:rPr sz="1000" b="0" i="0">
                <a:solidFill>
                  <a:srgbClr val="FF0000"/>
                </a:solidFill>
                <a:latin typeface="Calibri"/>
              </a:rPr>
              <a:t>K(8) → bin 4, leaving space of 4</a:t>
            </a:r>
          </a:p>
        </p:txBody>
      </p:sp>
      <p:sp>
        <p:nvSpPr>
          <p:cNvPr id="23" name="Rectangle 22"/>
          <p:cNvSpPr/>
          <p:nvPr/>
        </p:nvSpPr>
        <p:spPr>
          <a:xfrm>
            <a:off x="3800000" y="348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5</a:t>
            </a:r>
          </a:p>
        </p:txBody>
      </p:sp>
      <p:sp>
        <p:nvSpPr>
          <p:cNvPr id="24" name="Rectangle 23"/>
          <p:cNvSpPr/>
          <p:nvPr/>
        </p:nvSpPr>
        <p:spPr>
          <a:xfrm>
            <a:off x="4450000" y="348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B(7)</a:t>
            </a:r>
          </a:p>
        </p:txBody>
      </p:sp>
      <p:sp>
        <p:nvSpPr>
          <p:cNvPr id="25" name="TextBox 24"/>
          <p:cNvSpPr txBox="1"/>
          <p:nvPr/>
        </p:nvSpPr>
        <p:spPr>
          <a:xfrm>
            <a:off x="6650000" y="3690000"/>
            <a:ext cx="2200000" cy="215000"/>
          </a:xfrm>
          <a:prstGeom prst="rect">
            <a:avLst/>
          </a:prstGeom>
          <a:noFill/>
        </p:spPr>
        <p:txBody>
          <a:bodyPr wrap="square" anchor="ctr" lIns="45720" rIns="45720">
            <a:spAutoFit/>
          </a:bodyPr>
          <a:lstStyle/>
          <a:p>
            <a:pPr algn="l"/>
            <a:r>
              <a:rPr sz="1000" b="0" i="0">
                <a:solidFill>
                  <a:srgbClr val="FF0000"/>
                </a:solidFill>
                <a:latin typeface="Calibri"/>
              </a:rPr>
              <a:t>B(7) → bin 5, leaving space of 13</a:t>
            </a:r>
          </a:p>
        </p:txBody>
      </p:sp>
      <p:sp>
        <p:nvSpPr>
          <p:cNvPr id="26" name="Rectangle 25"/>
          <p:cNvSpPr/>
          <p:nvPr/>
        </p:nvSpPr>
        <p:spPr>
          <a:xfrm>
            <a:off x="5150000" y="348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J(7)</a:t>
            </a:r>
          </a:p>
        </p:txBody>
      </p:sp>
      <p:sp>
        <p:nvSpPr>
          <p:cNvPr id="27" name="TextBox 26"/>
          <p:cNvSpPr txBox="1"/>
          <p:nvPr/>
        </p:nvSpPr>
        <p:spPr>
          <a:xfrm>
            <a:off x="6650000" y="3905000"/>
            <a:ext cx="2200000" cy="215000"/>
          </a:xfrm>
          <a:prstGeom prst="rect">
            <a:avLst/>
          </a:prstGeom>
          <a:noFill/>
        </p:spPr>
        <p:txBody>
          <a:bodyPr wrap="square" anchor="ctr" lIns="45720" rIns="45720">
            <a:spAutoFit/>
          </a:bodyPr>
          <a:lstStyle/>
          <a:p>
            <a:pPr algn="l"/>
            <a:r>
              <a:rPr sz="1000" b="0" i="0">
                <a:solidFill>
                  <a:srgbClr val="FF0000"/>
                </a:solidFill>
                <a:latin typeface="Calibri"/>
              </a:rPr>
              <a:t>J(7) → bin 5, leaving space of 6</a:t>
            </a:r>
          </a:p>
        </p:txBody>
      </p:sp>
      <p:sp>
        <p:nvSpPr>
          <p:cNvPr id="28" name="Rectangle 27"/>
          <p:cNvSpPr/>
          <p:nvPr/>
        </p:nvSpPr>
        <p:spPr>
          <a:xfrm>
            <a:off x="5150000" y="267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E(6)</a:t>
            </a:r>
          </a:p>
        </p:txBody>
      </p:sp>
      <p:sp>
        <p:nvSpPr>
          <p:cNvPr id="29" name="TextBox 28"/>
          <p:cNvSpPr txBox="1"/>
          <p:nvPr/>
        </p:nvSpPr>
        <p:spPr>
          <a:xfrm>
            <a:off x="6650000" y="4120000"/>
            <a:ext cx="2200000" cy="215000"/>
          </a:xfrm>
          <a:prstGeom prst="rect">
            <a:avLst/>
          </a:prstGeom>
          <a:noFill/>
        </p:spPr>
        <p:txBody>
          <a:bodyPr wrap="square" anchor="ctr" lIns="45720" rIns="45720">
            <a:spAutoFit/>
          </a:bodyPr>
          <a:lstStyle/>
          <a:p>
            <a:pPr algn="l"/>
            <a:r>
              <a:rPr sz="1000" b="0" i="0">
                <a:solidFill>
                  <a:srgbClr val="FF0000"/>
                </a:solidFill>
                <a:latin typeface="Calibri"/>
              </a:rPr>
              <a:t>E(6) → bin 2, leaving space of 0</a:t>
            </a:r>
          </a:p>
        </p:txBody>
      </p:sp>
      <p:sp>
        <p:nvSpPr>
          <p:cNvPr id="30" name="Rectangle 29"/>
          <p:cNvSpPr/>
          <p:nvPr/>
        </p:nvSpPr>
        <p:spPr>
          <a:xfrm>
            <a:off x="5850000" y="348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I(6)</a:t>
            </a:r>
          </a:p>
        </p:txBody>
      </p:sp>
      <p:sp>
        <p:nvSpPr>
          <p:cNvPr id="31" name="TextBox 30"/>
          <p:cNvSpPr txBox="1"/>
          <p:nvPr/>
        </p:nvSpPr>
        <p:spPr>
          <a:xfrm>
            <a:off x="6650000" y="4335000"/>
            <a:ext cx="2200000" cy="215000"/>
          </a:xfrm>
          <a:prstGeom prst="rect">
            <a:avLst/>
          </a:prstGeom>
          <a:noFill/>
        </p:spPr>
        <p:txBody>
          <a:bodyPr wrap="square" anchor="ctr" lIns="45720" rIns="45720">
            <a:spAutoFit/>
          </a:bodyPr>
          <a:lstStyle/>
          <a:p>
            <a:pPr algn="l"/>
            <a:r>
              <a:rPr sz="1000" b="0" i="0">
                <a:solidFill>
                  <a:srgbClr val="FF0000"/>
                </a:solidFill>
                <a:latin typeface="Calibri"/>
              </a:rPr>
              <a:t>I(6) → bin 5, leaving space of 0</a:t>
            </a:r>
          </a:p>
        </p:txBody>
      </p:sp>
      <p:sp>
        <p:nvSpPr>
          <p:cNvPr id="32" name="Rectangle 31"/>
          <p:cNvSpPr/>
          <p:nvPr/>
        </p:nvSpPr>
        <p:spPr>
          <a:xfrm>
            <a:off x="5150000" y="240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G(5)</a:t>
            </a:r>
          </a:p>
        </p:txBody>
      </p:sp>
      <p:sp>
        <p:nvSpPr>
          <p:cNvPr id="33" name="TextBox 32"/>
          <p:cNvSpPr txBox="1"/>
          <p:nvPr/>
        </p:nvSpPr>
        <p:spPr>
          <a:xfrm>
            <a:off x="6650000" y="4550000"/>
            <a:ext cx="2200000" cy="215000"/>
          </a:xfrm>
          <a:prstGeom prst="rect">
            <a:avLst/>
          </a:prstGeom>
          <a:noFill/>
        </p:spPr>
        <p:txBody>
          <a:bodyPr wrap="square" anchor="ctr" lIns="45720" rIns="45720">
            <a:spAutoFit/>
          </a:bodyPr>
          <a:lstStyle/>
          <a:p>
            <a:pPr algn="l"/>
            <a:r>
              <a:rPr sz="1000" b="0" i="0">
                <a:solidFill>
                  <a:srgbClr val="FF0000"/>
                </a:solidFill>
                <a:latin typeface="Calibri"/>
              </a:rPr>
              <a:t>G(5) → bin 1, leaving space of 0</a:t>
            </a:r>
          </a:p>
        </p:txBody>
      </p:sp>
      <p:sp>
        <p:nvSpPr>
          <p:cNvPr id="34" name="TextBox 33"/>
          <p:cNvSpPr txBox="1"/>
          <p:nvPr/>
        </p:nvSpPr>
        <p:spPr>
          <a:xfrm>
            <a:off x="3800000" y="4900000"/>
            <a:ext cx="5100000" cy="500000"/>
          </a:xfrm>
          <a:prstGeom prst="rect">
            <a:avLst/>
          </a:prstGeom>
          <a:noFill/>
        </p:spPr>
        <p:txBody>
          <a:bodyPr wrap="square" anchor="t" lIns="45720" rIns="45720">
            <a:spAutoFit/>
          </a:bodyPr>
          <a:lstStyle/>
          <a:p>
            <a:pPr algn="l"/>
            <a:r>
              <a:rPr sz="1200" b="1" i="0">
                <a:solidFill>
                  <a:srgbClr val="FF0000"/>
                </a:solidFill>
                <a:latin typeface="Calibri"/>
              </a:rPr>
              <a:t>This used 5 bins and there are 2 + 4 = 6 units of wasted space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Bin-Packing Algorithms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1E</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Full-bin packing uses inspection to select items that will combine to fill bins. Remaining items are packed using the first-fit algorithm</a:t>
            </a:r>
          </a:p>
          <a:p>
            <a:pPr algn="ctr"/>
            <a:r>
              <a:rPr sz="1200" b="0" i="0">
                <a:solidFill>
                  <a:srgbClr val="000000"/>
                </a:solidFill>
                <a:latin typeface="Calibri"/>
              </a:rPr>
              <a:t/>
            </a:r>
          </a:p>
          <a:p>
            <a:pPr algn="ctr"/>
            <a:r>
              <a:rPr sz="1200" b="0" i="0">
                <a:solidFill>
                  <a:srgbClr val="000000"/>
                </a:solidFill>
                <a:latin typeface="Calibri"/>
              </a:rPr>
              <a:t>1  Use observation to find combinations of items that will fill a bin. Pack these items first</a:t>
            </a:r>
          </a:p>
          <a:p>
            <a:pPr algn="ctr"/>
            <a:r>
              <a:rPr sz="1200" b="0" i="0">
                <a:solidFill>
                  <a:srgbClr val="000000"/>
                </a:solidFill>
                <a:latin typeface="Calibri"/>
              </a:rPr>
              <a:t/>
            </a:r>
          </a:p>
          <a:p>
            <a:pPr algn="ctr"/>
            <a:r>
              <a:rPr sz="1200" b="0" i="0">
                <a:solidFill>
                  <a:srgbClr val="000000"/>
                </a:solidFill>
                <a:latin typeface="Calibri"/>
              </a:rPr>
              <a:t>2  Any remaining items are packed using the first-fit algorithm</a:t>
            </a:r>
          </a:p>
          <a:p>
            <a:pPr algn="ctr"/>
            <a:r>
              <a:rPr sz="1200" b="0" i="0">
                <a:solidFill>
                  <a:srgbClr val="000000"/>
                </a:solidFill>
                <a:latin typeface="Calibri"/>
              </a:rPr>
              <a:t/>
            </a:r>
          </a:p>
          <a:p>
            <a:pPr algn="ctr"/>
            <a:r>
              <a:rPr sz="1200" b="0" i="0">
                <a:solidFill>
                  <a:srgbClr val="000000"/>
                </a:solidFill>
                <a:latin typeface="Calibri"/>
              </a:rPr>
              <a:t>Advantage: you usually get a good solution</a:t>
            </a:r>
          </a:p>
          <a:p>
            <a:pPr algn="ctr"/>
            <a:r>
              <a:rPr sz="1200" b="0" i="0">
                <a:solidFill>
                  <a:srgbClr val="000000"/>
                </a:solidFill>
                <a:latin typeface="Calibri"/>
              </a:rPr>
              <a:t/>
            </a:r>
          </a:p>
          <a:p>
            <a:pPr algn="ctr"/>
            <a:r>
              <a:rPr sz="1200" b="0" i="0">
                <a:solidFill>
                  <a:srgbClr val="000000"/>
                </a:solidFill>
                <a:latin typeface="Calibri"/>
              </a:rPr>
              <a:t>Disadvantage: it is difficult to do, especially when the numbers are plentiful and awkward</a:t>
            </a:r>
          </a:p>
        </p:txBody>
      </p:sp>
      <p:sp>
        <p:nvSpPr>
          <p:cNvPr id="5" name="TextBox 4"/>
          <p:cNvSpPr txBox="1"/>
          <p:nvPr/>
        </p:nvSpPr>
        <p:spPr>
          <a:xfrm>
            <a:off x="3800000" y="1000000"/>
            <a:ext cx="5100000" cy="1050000"/>
          </a:xfrm>
          <a:prstGeom prst="rect">
            <a:avLst/>
          </a:prstGeom>
          <a:noFill/>
        </p:spPr>
        <p:txBody>
          <a:bodyPr wrap="square" anchor="t" lIns="45720" rIns="45720">
            <a:spAutoFit/>
          </a:bodyPr>
          <a:lstStyle/>
          <a:p>
            <a:pPr algn="l"/>
            <a:r>
              <a:rPr sz="1100" b="0" i="0">
                <a:solidFill>
                  <a:srgbClr val="000000"/>
                </a:solidFill>
                <a:latin typeface="Calibri"/>
              </a:rPr>
              <a:t>A(8)   B(7)   C(10)   D(11)   E(13)   F(17)   G(4)   H(6)   I(12)   J(14)   K(9)</a:t>
            </a:r>
          </a:p>
          <a:p>
            <a:pPr algn="l"/>
            <a:r>
              <a:rPr sz="1100" b="0" i="0">
                <a:solidFill>
                  <a:srgbClr val="000000"/>
                </a:solidFill>
                <a:latin typeface="Calibri"/>
              </a:rPr>
              <a:t>The items above are to be packed in bins of size 25.</a:t>
            </a:r>
          </a:p>
          <a:p>
            <a:pPr algn="l"/>
            <a:r>
              <a:rPr sz="1100" b="0" i="0">
                <a:solidFill>
                  <a:srgbClr val="000000"/>
                </a:solidFill>
                <a:latin typeface="Calibri"/>
              </a:rPr>
              <a:t>a) Determine the lower bound for the number of bins.</a:t>
            </a:r>
          </a:p>
          <a:p>
            <a:pPr algn="l"/>
            <a:r>
              <a:rPr sz="1100" b="0" i="0">
                <a:solidFill>
                  <a:srgbClr val="000000"/>
                </a:solidFill>
                <a:latin typeface="Calibri"/>
              </a:rPr>
              <a:t>b) Apply the full-bin algorithm.</a:t>
            </a:r>
          </a:p>
          <a:p>
            <a:pPr algn="l"/>
            <a:r>
              <a:rPr sz="1100" b="0" i="0">
                <a:solidFill>
                  <a:srgbClr val="000000"/>
                </a:solidFill>
                <a:latin typeface="Calibri"/>
              </a:rPr>
              <a:t>c) Is your solution optimal? Give a reason for your answer.</a:t>
            </a:r>
          </a:p>
        </p:txBody>
      </p:sp>
      <p:sp>
        <p:nvSpPr>
          <p:cNvPr id="6" name="TextBox 5"/>
          <p:cNvSpPr txBox="1"/>
          <p:nvPr/>
        </p:nvSpPr>
        <p:spPr>
          <a:xfrm>
            <a:off x="3800000" y="2100000"/>
            <a:ext cx="5100000" cy="450000"/>
          </a:xfrm>
          <a:prstGeom prst="rect">
            <a:avLst/>
          </a:prstGeom>
          <a:noFill/>
        </p:spPr>
        <p:txBody>
          <a:bodyPr wrap="square" anchor="t" lIns="45720" rIns="45720">
            <a:spAutoFit/>
          </a:bodyPr>
          <a:lstStyle/>
          <a:p>
            <a:pPr algn="l"/>
            <a:r>
              <a:rPr sz="1100" b="0" i="0">
                <a:solidFill>
                  <a:srgbClr val="FF0000"/>
                </a:solidFill>
                <a:latin typeface="Calibri"/>
              </a:rPr>
              <a:t>a) 8 + 7 + 10 + 11 + 13 + 17 + 4 + 6 + 12 + 14 + 9 = 111</a:t>
            </a:r>
          </a:p>
          <a:p>
            <a:pPr algn="l"/>
            <a:r>
              <a:rPr sz="1100" b="0" i="0">
                <a:solidFill>
                  <a:srgbClr val="FF0000"/>
                </a:solidFill>
                <a:latin typeface="Calibri"/>
              </a:rPr>
              <a:t>     111 ÷ 25 = 4.44, so the lower bound is 5 bins</a:t>
            </a:r>
          </a:p>
        </p:txBody>
      </p:sp>
      <p:sp>
        <p:nvSpPr>
          <p:cNvPr id="7" name="TextBox 6"/>
          <p:cNvSpPr txBox="1"/>
          <p:nvPr/>
        </p:nvSpPr>
        <p:spPr>
          <a:xfrm>
            <a:off x="3800000" y="2620000"/>
            <a:ext cx="5100000" cy="210000"/>
          </a:xfrm>
          <a:prstGeom prst="rect">
            <a:avLst/>
          </a:prstGeom>
          <a:noFill/>
        </p:spPr>
        <p:txBody>
          <a:bodyPr wrap="square" anchor="ctr" lIns="45720" rIns="45720">
            <a:spAutoFit/>
          </a:bodyPr>
          <a:lstStyle/>
          <a:p>
            <a:pPr algn="l"/>
            <a:r>
              <a:rPr sz="1100" b="0" i="0">
                <a:solidFill>
                  <a:srgbClr val="FF0000"/>
                </a:solidFill>
                <a:latin typeface="Calibri"/>
              </a:rPr>
              <a:t>b) A(8) + B(7) + C(10) = 25</a:t>
            </a:r>
          </a:p>
        </p:txBody>
      </p:sp>
      <p:sp>
        <p:nvSpPr>
          <p:cNvPr id="8" name="TextBox 7"/>
          <p:cNvSpPr txBox="1"/>
          <p:nvPr/>
        </p:nvSpPr>
        <p:spPr>
          <a:xfrm>
            <a:off x="3800000" y="2830000"/>
            <a:ext cx="5100000" cy="210000"/>
          </a:xfrm>
          <a:prstGeom prst="rect">
            <a:avLst/>
          </a:prstGeom>
          <a:noFill/>
        </p:spPr>
        <p:txBody>
          <a:bodyPr wrap="square" anchor="ctr" lIns="45720" rIns="45720">
            <a:spAutoFit/>
          </a:bodyPr>
          <a:lstStyle/>
          <a:p>
            <a:pPr algn="l"/>
            <a:r>
              <a:rPr sz="1100" b="0" i="0">
                <a:solidFill>
                  <a:srgbClr val="FF0000"/>
                </a:solidFill>
                <a:latin typeface="Calibri"/>
              </a:rPr>
              <a:t>     D(11) + J(14) = 25</a:t>
            </a:r>
          </a:p>
        </p:txBody>
      </p:sp>
      <p:sp>
        <p:nvSpPr>
          <p:cNvPr id="9" name="TextBox 8"/>
          <p:cNvSpPr txBox="1"/>
          <p:nvPr/>
        </p:nvSpPr>
        <p:spPr>
          <a:xfrm>
            <a:off x="3800000" y="3040000"/>
            <a:ext cx="5100000" cy="210000"/>
          </a:xfrm>
          <a:prstGeom prst="rect">
            <a:avLst/>
          </a:prstGeom>
          <a:noFill/>
        </p:spPr>
        <p:txBody>
          <a:bodyPr wrap="square" anchor="ctr" lIns="45720" rIns="45720">
            <a:spAutoFit/>
          </a:bodyPr>
          <a:lstStyle/>
          <a:p>
            <a:pPr algn="l"/>
            <a:r>
              <a:rPr sz="1100" b="0" i="0">
                <a:solidFill>
                  <a:srgbClr val="FF0000"/>
                </a:solidFill>
                <a:latin typeface="Calibri"/>
              </a:rPr>
              <a:t>     E(13) + I(12) = 25</a:t>
            </a:r>
          </a:p>
        </p:txBody>
      </p:sp>
      <p:sp>
        <p:nvSpPr>
          <p:cNvPr id="10" name="Rectangle 9"/>
          <p:cNvSpPr/>
          <p:nvPr/>
        </p:nvSpPr>
        <p:spPr>
          <a:xfrm>
            <a:off x="3800000" y="333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1</a:t>
            </a:r>
          </a:p>
        </p:txBody>
      </p:sp>
      <p:sp>
        <p:nvSpPr>
          <p:cNvPr id="11" name="Rectangle 10"/>
          <p:cNvSpPr/>
          <p:nvPr/>
        </p:nvSpPr>
        <p:spPr>
          <a:xfrm>
            <a:off x="4450000" y="333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A(8)</a:t>
            </a:r>
          </a:p>
        </p:txBody>
      </p:sp>
      <p:sp>
        <p:nvSpPr>
          <p:cNvPr id="12" name="Rectangle 11"/>
          <p:cNvSpPr/>
          <p:nvPr/>
        </p:nvSpPr>
        <p:spPr>
          <a:xfrm>
            <a:off x="5150000" y="333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B(7)</a:t>
            </a:r>
          </a:p>
        </p:txBody>
      </p:sp>
      <p:sp>
        <p:nvSpPr>
          <p:cNvPr id="13" name="Rectangle 12"/>
          <p:cNvSpPr/>
          <p:nvPr/>
        </p:nvSpPr>
        <p:spPr>
          <a:xfrm>
            <a:off x="5850000" y="333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C(10)</a:t>
            </a:r>
          </a:p>
        </p:txBody>
      </p:sp>
      <p:sp>
        <p:nvSpPr>
          <p:cNvPr id="14" name="Rectangle 13"/>
          <p:cNvSpPr/>
          <p:nvPr/>
        </p:nvSpPr>
        <p:spPr>
          <a:xfrm>
            <a:off x="3800000" y="360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2</a:t>
            </a:r>
          </a:p>
        </p:txBody>
      </p:sp>
      <p:sp>
        <p:nvSpPr>
          <p:cNvPr id="15" name="Rectangle 14"/>
          <p:cNvSpPr/>
          <p:nvPr/>
        </p:nvSpPr>
        <p:spPr>
          <a:xfrm>
            <a:off x="4450000" y="360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D(11)</a:t>
            </a:r>
          </a:p>
        </p:txBody>
      </p:sp>
      <p:sp>
        <p:nvSpPr>
          <p:cNvPr id="16" name="Rectangle 15"/>
          <p:cNvSpPr/>
          <p:nvPr/>
        </p:nvSpPr>
        <p:spPr>
          <a:xfrm>
            <a:off x="5150000" y="360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J(14)</a:t>
            </a:r>
          </a:p>
        </p:txBody>
      </p:sp>
      <p:sp>
        <p:nvSpPr>
          <p:cNvPr id="17" name="Rectangle 16"/>
          <p:cNvSpPr/>
          <p:nvPr/>
        </p:nvSpPr>
        <p:spPr>
          <a:xfrm>
            <a:off x="3800000" y="387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3</a:t>
            </a:r>
          </a:p>
        </p:txBody>
      </p:sp>
      <p:sp>
        <p:nvSpPr>
          <p:cNvPr id="18" name="Rectangle 17"/>
          <p:cNvSpPr/>
          <p:nvPr/>
        </p:nvSpPr>
        <p:spPr>
          <a:xfrm>
            <a:off x="4450000" y="387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E(13)</a:t>
            </a:r>
          </a:p>
        </p:txBody>
      </p:sp>
      <p:sp>
        <p:nvSpPr>
          <p:cNvPr id="19" name="Rectangle 18"/>
          <p:cNvSpPr/>
          <p:nvPr/>
        </p:nvSpPr>
        <p:spPr>
          <a:xfrm>
            <a:off x="5150000" y="387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I(12)</a:t>
            </a:r>
          </a:p>
        </p:txBody>
      </p:sp>
      <p:sp>
        <p:nvSpPr>
          <p:cNvPr id="20" name="Right Brace 19"/>
          <p:cNvSpPr/>
          <p:nvPr/>
        </p:nvSpPr>
        <p:spPr>
          <a:xfrm>
            <a:off x="6580000" y="3330000"/>
            <a:ext cx="90000" cy="81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690000" y="3555000"/>
            <a:ext cx="1300000" cy="360000"/>
          </a:xfrm>
          <a:prstGeom prst="rect">
            <a:avLst/>
          </a:prstGeom>
          <a:noFill/>
        </p:spPr>
        <p:txBody>
          <a:bodyPr wrap="square" anchor="ctr" lIns="45720" rIns="45720">
            <a:spAutoFit/>
          </a:bodyPr>
          <a:lstStyle/>
          <a:p>
            <a:pPr algn="l"/>
            <a:r>
              <a:rPr sz="900" b="0" i="0">
                <a:solidFill>
                  <a:srgbClr val="FF0000"/>
                </a:solidFill>
                <a:latin typeface="Calibri"/>
              </a:rPr>
              <a:t>The first three bins are full bins</a:t>
            </a:r>
          </a:p>
        </p:txBody>
      </p:sp>
      <p:sp>
        <p:nvSpPr>
          <p:cNvPr id="22" name="TextBox 21"/>
          <p:cNvSpPr txBox="1"/>
          <p:nvPr/>
        </p:nvSpPr>
        <p:spPr>
          <a:xfrm>
            <a:off x="6650000" y="4140000"/>
            <a:ext cx="2200000" cy="270000"/>
          </a:xfrm>
          <a:prstGeom prst="rect">
            <a:avLst/>
          </a:prstGeom>
          <a:noFill/>
        </p:spPr>
        <p:txBody>
          <a:bodyPr wrap="square" anchor="ctr" lIns="45720" rIns="45720">
            <a:spAutoFit/>
          </a:bodyPr>
          <a:lstStyle/>
          <a:p>
            <a:pPr algn="l"/>
            <a:r>
              <a:rPr sz="1000" b="0" i="0">
                <a:solidFill>
                  <a:srgbClr val="FF0000"/>
                </a:solidFill>
                <a:latin typeface="Calibri"/>
              </a:rPr>
              <a:t>Apply first-fit to the remaining items:</a:t>
            </a:r>
          </a:p>
        </p:txBody>
      </p:sp>
      <p:sp>
        <p:nvSpPr>
          <p:cNvPr id="23" name="Rectangle 22"/>
          <p:cNvSpPr/>
          <p:nvPr/>
        </p:nvSpPr>
        <p:spPr>
          <a:xfrm>
            <a:off x="3800000" y="414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4</a:t>
            </a:r>
          </a:p>
        </p:txBody>
      </p:sp>
      <p:sp>
        <p:nvSpPr>
          <p:cNvPr id="24" name="Rectangle 23"/>
          <p:cNvSpPr/>
          <p:nvPr/>
        </p:nvSpPr>
        <p:spPr>
          <a:xfrm>
            <a:off x="4450000" y="414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F(17)</a:t>
            </a:r>
          </a:p>
        </p:txBody>
      </p:sp>
      <p:sp>
        <p:nvSpPr>
          <p:cNvPr id="25" name="TextBox 24"/>
          <p:cNvSpPr txBox="1"/>
          <p:nvPr/>
        </p:nvSpPr>
        <p:spPr>
          <a:xfrm>
            <a:off x="6650000" y="4440000"/>
            <a:ext cx="2200000" cy="200000"/>
          </a:xfrm>
          <a:prstGeom prst="rect">
            <a:avLst/>
          </a:prstGeom>
          <a:noFill/>
        </p:spPr>
        <p:txBody>
          <a:bodyPr wrap="square" anchor="ctr" lIns="45720" rIns="45720">
            <a:spAutoFit/>
          </a:bodyPr>
          <a:lstStyle/>
          <a:p>
            <a:pPr algn="l"/>
            <a:r>
              <a:rPr sz="1000" b="0" i="0">
                <a:solidFill>
                  <a:srgbClr val="FF0000"/>
                </a:solidFill>
                <a:latin typeface="Calibri"/>
              </a:rPr>
              <a:t>F(17) → bin 4, leaving space of 8</a:t>
            </a:r>
          </a:p>
        </p:txBody>
      </p:sp>
      <p:sp>
        <p:nvSpPr>
          <p:cNvPr id="26" name="Rectangle 25"/>
          <p:cNvSpPr/>
          <p:nvPr/>
        </p:nvSpPr>
        <p:spPr>
          <a:xfrm>
            <a:off x="5150000" y="414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G(4)</a:t>
            </a:r>
          </a:p>
        </p:txBody>
      </p:sp>
      <p:sp>
        <p:nvSpPr>
          <p:cNvPr id="27" name="TextBox 26"/>
          <p:cNvSpPr txBox="1"/>
          <p:nvPr/>
        </p:nvSpPr>
        <p:spPr>
          <a:xfrm>
            <a:off x="6650000" y="4640000"/>
            <a:ext cx="2200000" cy="200000"/>
          </a:xfrm>
          <a:prstGeom prst="rect">
            <a:avLst/>
          </a:prstGeom>
          <a:noFill/>
        </p:spPr>
        <p:txBody>
          <a:bodyPr wrap="square" anchor="ctr" lIns="45720" rIns="45720">
            <a:spAutoFit/>
          </a:bodyPr>
          <a:lstStyle/>
          <a:p>
            <a:pPr algn="l"/>
            <a:r>
              <a:rPr sz="1000" b="0" i="0">
                <a:solidFill>
                  <a:srgbClr val="FF0000"/>
                </a:solidFill>
                <a:latin typeface="Calibri"/>
              </a:rPr>
              <a:t>G(4) → bin 4, leaving space of 4</a:t>
            </a:r>
          </a:p>
        </p:txBody>
      </p:sp>
      <p:sp>
        <p:nvSpPr>
          <p:cNvPr id="28" name="Rectangle 27"/>
          <p:cNvSpPr/>
          <p:nvPr/>
        </p:nvSpPr>
        <p:spPr>
          <a:xfrm>
            <a:off x="3800000" y="441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5</a:t>
            </a:r>
          </a:p>
        </p:txBody>
      </p:sp>
      <p:sp>
        <p:nvSpPr>
          <p:cNvPr id="29" name="Rectangle 28"/>
          <p:cNvSpPr/>
          <p:nvPr/>
        </p:nvSpPr>
        <p:spPr>
          <a:xfrm>
            <a:off x="4450000" y="441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H(6)</a:t>
            </a:r>
          </a:p>
        </p:txBody>
      </p:sp>
      <p:sp>
        <p:nvSpPr>
          <p:cNvPr id="30" name="TextBox 29"/>
          <p:cNvSpPr txBox="1"/>
          <p:nvPr/>
        </p:nvSpPr>
        <p:spPr>
          <a:xfrm>
            <a:off x="6650000" y="4840000"/>
            <a:ext cx="2200000" cy="200000"/>
          </a:xfrm>
          <a:prstGeom prst="rect">
            <a:avLst/>
          </a:prstGeom>
          <a:noFill/>
        </p:spPr>
        <p:txBody>
          <a:bodyPr wrap="square" anchor="ctr" lIns="45720" rIns="45720">
            <a:spAutoFit/>
          </a:bodyPr>
          <a:lstStyle/>
          <a:p>
            <a:pPr algn="l"/>
            <a:r>
              <a:rPr sz="1000" b="0" i="0">
                <a:solidFill>
                  <a:srgbClr val="FF0000"/>
                </a:solidFill>
                <a:latin typeface="Calibri"/>
              </a:rPr>
              <a:t>H(6) → bin 5, leaving space of 19</a:t>
            </a:r>
          </a:p>
        </p:txBody>
      </p:sp>
      <p:sp>
        <p:nvSpPr>
          <p:cNvPr id="31" name="Rectangle 30"/>
          <p:cNvSpPr/>
          <p:nvPr/>
        </p:nvSpPr>
        <p:spPr>
          <a:xfrm>
            <a:off x="5150000" y="441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K(9)</a:t>
            </a:r>
          </a:p>
        </p:txBody>
      </p:sp>
      <p:sp>
        <p:nvSpPr>
          <p:cNvPr id="32" name="TextBox 31"/>
          <p:cNvSpPr txBox="1"/>
          <p:nvPr/>
        </p:nvSpPr>
        <p:spPr>
          <a:xfrm>
            <a:off x="6650000" y="5040000"/>
            <a:ext cx="2200000" cy="200000"/>
          </a:xfrm>
          <a:prstGeom prst="rect">
            <a:avLst/>
          </a:prstGeom>
          <a:noFill/>
        </p:spPr>
        <p:txBody>
          <a:bodyPr wrap="square" anchor="ctr" lIns="45720" rIns="45720">
            <a:spAutoFit/>
          </a:bodyPr>
          <a:lstStyle/>
          <a:p>
            <a:pPr algn="l"/>
            <a:r>
              <a:rPr sz="1000" b="0" i="0">
                <a:solidFill>
                  <a:srgbClr val="FF0000"/>
                </a:solidFill>
                <a:latin typeface="Calibri"/>
              </a:rPr>
              <a:t>K(9) → bin 5, leaving space of 10</a:t>
            </a:r>
          </a:p>
        </p:txBody>
      </p:sp>
      <p:sp>
        <p:nvSpPr>
          <p:cNvPr id="33" name="TextBox 32"/>
          <p:cNvSpPr txBox="1"/>
          <p:nvPr/>
        </p:nvSpPr>
        <p:spPr>
          <a:xfrm>
            <a:off x="3800000" y="5350000"/>
            <a:ext cx="5100000" cy="500000"/>
          </a:xfrm>
          <a:prstGeom prst="rect">
            <a:avLst/>
          </a:prstGeom>
          <a:noFill/>
        </p:spPr>
        <p:txBody>
          <a:bodyPr wrap="square" anchor="t" lIns="45720" rIns="45720">
            <a:spAutoFit/>
          </a:bodyPr>
          <a:lstStyle/>
          <a:p>
            <a:pPr algn="l"/>
            <a:r>
              <a:rPr sz="1200" b="1" i="0">
                <a:solidFill>
                  <a:srgbClr val="FF0000"/>
                </a:solidFill>
                <a:latin typeface="Calibri"/>
              </a:rPr>
              <a:t>c) The lower bound is 5 and 5 bins were used, so the solution is optimal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Bin-Packing Algorithms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1E</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Many problems are bin-packing problems: cutting lengths of pipe, loading cars into ferry lanes, recording tracks onto CDs</a:t>
            </a:r>
          </a:p>
          <a:p>
            <a:pPr algn="ctr"/>
            <a:r>
              <a:rPr sz="1200" b="0" i="0">
                <a:solidFill>
                  <a:srgbClr val="000000"/>
                </a:solidFill>
                <a:latin typeface="Calibri"/>
              </a:rPr>
              <a:t/>
            </a:r>
          </a:p>
          <a:p>
            <a:pPr algn="ctr"/>
            <a:r>
              <a:rPr sz="1200" b="0" i="0">
                <a:solidFill>
                  <a:srgbClr val="000000"/>
                </a:solidFill>
                <a:latin typeface="Calibri"/>
              </a:rPr>
              <a:t>Here each 2.5 m length of pipe is a ‘bin’</a:t>
            </a:r>
          </a:p>
          <a:p>
            <a:pPr algn="ctr"/>
            <a:r>
              <a:rPr sz="1200" b="0" i="0">
                <a:solidFill>
                  <a:srgbClr val="000000"/>
                </a:solidFill>
                <a:latin typeface="Calibri"/>
              </a:rPr>
              <a:t/>
            </a:r>
          </a:p>
          <a:p>
            <a:pPr algn="ctr"/>
            <a:r>
              <a:rPr sz="1200" b="0" i="0">
                <a:solidFill>
                  <a:srgbClr val="000000"/>
                </a:solidFill>
                <a:latin typeface="Calibri"/>
              </a:rPr>
              <a:t>When a sort is not asked for, you can sort the items into descending order by inspection</a:t>
            </a:r>
          </a:p>
        </p:txBody>
      </p:sp>
      <p:sp>
        <p:nvSpPr>
          <p:cNvPr id="5" name="TextBox 4"/>
          <p:cNvSpPr txBox="1"/>
          <p:nvPr/>
        </p:nvSpPr>
        <p:spPr>
          <a:xfrm>
            <a:off x="3800000" y="1000000"/>
            <a:ext cx="5100000" cy="1300000"/>
          </a:xfrm>
          <a:prstGeom prst="rect">
            <a:avLst/>
          </a:prstGeom>
          <a:noFill/>
        </p:spPr>
        <p:txBody>
          <a:bodyPr wrap="square" anchor="t" lIns="45720" rIns="45720">
            <a:spAutoFit/>
          </a:bodyPr>
          <a:lstStyle/>
          <a:p>
            <a:pPr algn="l"/>
            <a:r>
              <a:rPr sz="1000" b="0" i="0">
                <a:solidFill>
                  <a:srgbClr val="000000"/>
                </a:solidFill>
                <a:latin typeface="Calibri"/>
              </a:rPr>
              <a:t>A plumber needs to cut the following lengths of copper pipe. (Lengths are in metres.)</a:t>
            </a:r>
          </a:p>
          <a:p>
            <a:pPr algn="l"/>
            <a:r>
              <a:rPr sz="1000" b="0" i="0">
                <a:solidFill>
                  <a:srgbClr val="000000"/>
                </a:solidFill>
                <a:latin typeface="Calibri"/>
              </a:rPr>
              <a:t>A(0.8)   B(0.8)   C(1.4)   D(1.1)   E(1.3)   F(0.9)   G(0.8)   H(0.9)   I(0.8)   J(0.9)</a:t>
            </a:r>
          </a:p>
          <a:p>
            <a:pPr algn="l"/>
            <a:r>
              <a:rPr sz="1000" b="0" i="0">
                <a:solidFill>
                  <a:srgbClr val="000000"/>
                </a:solidFill>
                <a:latin typeface="Calibri"/>
              </a:rPr>
              <a:t>The pipe comes in lengths of 2.5 m.</a:t>
            </a:r>
          </a:p>
          <a:p>
            <a:pPr algn="l"/>
            <a:r>
              <a:rPr sz="1000" b="0" i="0">
                <a:solidFill>
                  <a:srgbClr val="000000"/>
                </a:solidFill>
                <a:latin typeface="Calibri"/>
              </a:rPr>
              <a:t>a) Calculate the lower bound of the number of lengths of pipe needed.</a:t>
            </a:r>
          </a:p>
          <a:p>
            <a:pPr algn="l"/>
            <a:r>
              <a:rPr sz="1000" b="0" i="0">
                <a:solidFill>
                  <a:srgbClr val="000000"/>
                </a:solidFill>
                <a:latin typeface="Calibri"/>
              </a:rPr>
              <a:t>b) Use the first-fit decreasing algorithm to determine how the required lengths may be cut from the 2.5 m lengths.</a:t>
            </a:r>
          </a:p>
          <a:p>
            <a:pPr algn="l"/>
            <a:r>
              <a:rPr sz="1000" b="0" i="0">
                <a:solidFill>
                  <a:srgbClr val="000000"/>
                </a:solidFill>
                <a:latin typeface="Calibri"/>
              </a:rPr>
              <a:t>c) Use full-bin packing to find an optimal solution.</a:t>
            </a:r>
          </a:p>
        </p:txBody>
      </p:sp>
      <p:sp>
        <p:nvSpPr>
          <p:cNvPr id="6" name="TextBox 5"/>
          <p:cNvSpPr txBox="1"/>
          <p:nvPr/>
        </p:nvSpPr>
        <p:spPr>
          <a:xfrm>
            <a:off x="3800000" y="2300000"/>
            <a:ext cx="5100000" cy="450000"/>
          </a:xfrm>
          <a:prstGeom prst="rect">
            <a:avLst/>
          </a:prstGeom>
          <a:noFill/>
        </p:spPr>
        <p:txBody>
          <a:bodyPr wrap="square" anchor="t" lIns="45720" rIns="45720">
            <a:spAutoFit/>
          </a:bodyPr>
          <a:lstStyle/>
          <a:p>
            <a:pPr algn="l"/>
            <a:r>
              <a:rPr sz="1100" b="0" i="0">
                <a:solidFill>
                  <a:srgbClr val="FF0000"/>
                </a:solidFill>
                <a:latin typeface="Calibri"/>
              </a:rPr>
              <a:t>a) 0.8 + 0.8 + 1.4 + 1.1 + 1.3 + 0.9 + 0.8 + 0.9 + 0.8 + 0.9 = 9.7</a:t>
            </a:r>
          </a:p>
          <a:p>
            <a:pPr algn="l"/>
            <a:r>
              <a:rPr sz="1100" b="0" i="0">
                <a:solidFill>
                  <a:srgbClr val="FF0000"/>
                </a:solidFill>
                <a:latin typeface="Calibri"/>
              </a:rPr>
              <a:t>     9.7 ÷ 2.5 = 3.88, so at least 4 lengths are required</a:t>
            </a:r>
          </a:p>
        </p:txBody>
      </p:sp>
      <p:sp>
        <p:nvSpPr>
          <p:cNvPr id="7" name="TextBox 6"/>
          <p:cNvSpPr txBox="1"/>
          <p:nvPr/>
        </p:nvSpPr>
        <p:spPr>
          <a:xfrm>
            <a:off x="3800000" y="2800000"/>
            <a:ext cx="5100000" cy="450000"/>
          </a:xfrm>
          <a:prstGeom prst="rect">
            <a:avLst/>
          </a:prstGeom>
          <a:noFill/>
        </p:spPr>
        <p:txBody>
          <a:bodyPr wrap="square" anchor="t" lIns="45720" rIns="45720">
            <a:spAutoFit/>
          </a:bodyPr>
          <a:lstStyle/>
          <a:p>
            <a:pPr algn="l"/>
            <a:r>
              <a:rPr sz="1100" b="0" i="0">
                <a:solidFill>
                  <a:srgbClr val="FF0000"/>
                </a:solidFill>
                <a:latin typeface="Calibri"/>
              </a:rPr>
              <a:t>b) Sorting into descending order:</a:t>
            </a:r>
          </a:p>
          <a:p>
            <a:pPr algn="l"/>
            <a:r>
              <a:rPr sz="1100" b="0" i="0">
                <a:solidFill>
                  <a:srgbClr val="FF0000"/>
                </a:solidFill>
                <a:latin typeface="Calibri"/>
              </a:rPr>
              <a:t>     C(1.4)  E(1.3)  D(1.1)  F(0.9)  H(0.9)  J(0.9)  A(0.8)  B(0.8)  G(0.8)  I(0.8)</a:t>
            </a:r>
          </a:p>
        </p:txBody>
      </p:sp>
      <p:sp>
        <p:nvSpPr>
          <p:cNvPr id="8" name="Rectangle 7"/>
          <p:cNvSpPr/>
          <p:nvPr/>
        </p:nvSpPr>
        <p:spPr>
          <a:xfrm>
            <a:off x="3800000" y="335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1</a:t>
            </a:r>
          </a:p>
        </p:txBody>
      </p:sp>
      <p:sp>
        <p:nvSpPr>
          <p:cNvPr id="9" name="Rectangle 8"/>
          <p:cNvSpPr/>
          <p:nvPr/>
        </p:nvSpPr>
        <p:spPr>
          <a:xfrm>
            <a:off x="4450000" y="335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C(1.4)</a:t>
            </a:r>
          </a:p>
        </p:txBody>
      </p:sp>
      <p:sp>
        <p:nvSpPr>
          <p:cNvPr id="10" name="TextBox 9"/>
          <p:cNvSpPr txBox="1"/>
          <p:nvPr/>
        </p:nvSpPr>
        <p:spPr>
          <a:xfrm>
            <a:off x="6650000" y="3350000"/>
            <a:ext cx="2200000" cy="205000"/>
          </a:xfrm>
          <a:prstGeom prst="rect">
            <a:avLst/>
          </a:prstGeom>
          <a:noFill/>
        </p:spPr>
        <p:txBody>
          <a:bodyPr wrap="square" anchor="ctr" lIns="45720" rIns="45720">
            <a:spAutoFit/>
          </a:bodyPr>
          <a:lstStyle/>
          <a:p>
            <a:pPr algn="l"/>
            <a:r>
              <a:rPr sz="1000" b="0" i="0">
                <a:solidFill>
                  <a:srgbClr val="FF0000"/>
                </a:solidFill>
                <a:latin typeface="Calibri"/>
              </a:rPr>
              <a:t>C(1.4) → bin 1, leaving space of 1.1</a:t>
            </a:r>
          </a:p>
        </p:txBody>
      </p:sp>
      <p:sp>
        <p:nvSpPr>
          <p:cNvPr id="11" name="Rectangle 10"/>
          <p:cNvSpPr/>
          <p:nvPr/>
        </p:nvSpPr>
        <p:spPr>
          <a:xfrm>
            <a:off x="3800000" y="362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2</a:t>
            </a:r>
          </a:p>
        </p:txBody>
      </p:sp>
      <p:sp>
        <p:nvSpPr>
          <p:cNvPr id="12" name="Rectangle 11"/>
          <p:cNvSpPr/>
          <p:nvPr/>
        </p:nvSpPr>
        <p:spPr>
          <a:xfrm>
            <a:off x="4450000" y="362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E(1.3)</a:t>
            </a:r>
          </a:p>
        </p:txBody>
      </p:sp>
      <p:sp>
        <p:nvSpPr>
          <p:cNvPr id="13" name="TextBox 12"/>
          <p:cNvSpPr txBox="1"/>
          <p:nvPr/>
        </p:nvSpPr>
        <p:spPr>
          <a:xfrm>
            <a:off x="6650000" y="3555000"/>
            <a:ext cx="2200000" cy="205000"/>
          </a:xfrm>
          <a:prstGeom prst="rect">
            <a:avLst/>
          </a:prstGeom>
          <a:noFill/>
        </p:spPr>
        <p:txBody>
          <a:bodyPr wrap="square" anchor="ctr" lIns="45720" rIns="45720">
            <a:spAutoFit/>
          </a:bodyPr>
          <a:lstStyle/>
          <a:p>
            <a:pPr algn="l"/>
            <a:r>
              <a:rPr sz="1000" b="0" i="0">
                <a:solidFill>
                  <a:srgbClr val="FF0000"/>
                </a:solidFill>
                <a:latin typeface="Calibri"/>
              </a:rPr>
              <a:t>E(1.3) → bin 2, leaving space of 1.2</a:t>
            </a:r>
          </a:p>
        </p:txBody>
      </p:sp>
      <p:sp>
        <p:nvSpPr>
          <p:cNvPr id="14" name="Rectangle 13"/>
          <p:cNvSpPr/>
          <p:nvPr/>
        </p:nvSpPr>
        <p:spPr>
          <a:xfrm>
            <a:off x="5150000" y="335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D(1.1)</a:t>
            </a:r>
          </a:p>
        </p:txBody>
      </p:sp>
      <p:sp>
        <p:nvSpPr>
          <p:cNvPr id="15" name="TextBox 14"/>
          <p:cNvSpPr txBox="1"/>
          <p:nvPr/>
        </p:nvSpPr>
        <p:spPr>
          <a:xfrm>
            <a:off x="6650000" y="3760000"/>
            <a:ext cx="2200000" cy="205000"/>
          </a:xfrm>
          <a:prstGeom prst="rect">
            <a:avLst/>
          </a:prstGeom>
          <a:noFill/>
        </p:spPr>
        <p:txBody>
          <a:bodyPr wrap="square" anchor="ctr" lIns="45720" rIns="45720">
            <a:spAutoFit/>
          </a:bodyPr>
          <a:lstStyle/>
          <a:p>
            <a:pPr algn="l"/>
            <a:r>
              <a:rPr sz="1000" b="0" i="0">
                <a:solidFill>
                  <a:srgbClr val="FF0000"/>
                </a:solidFill>
                <a:latin typeface="Calibri"/>
              </a:rPr>
              <a:t>D(1.1) → bin 1, leaving space of 0</a:t>
            </a:r>
          </a:p>
        </p:txBody>
      </p:sp>
      <p:sp>
        <p:nvSpPr>
          <p:cNvPr id="16" name="Rectangle 15"/>
          <p:cNvSpPr/>
          <p:nvPr/>
        </p:nvSpPr>
        <p:spPr>
          <a:xfrm>
            <a:off x="5150000" y="362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F(0.9)</a:t>
            </a:r>
          </a:p>
        </p:txBody>
      </p:sp>
      <p:sp>
        <p:nvSpPr>
          <p:cNvPr id="17" name="TextBox 16"/>
          <p:cNvSpPr txBox="1"/>
          <p:nvPr/>
        </p:nvSpPr>
        <p:spPr>
          <a:xfrm>
            <a:off x="6650000" y="3965000"/>
            <a:ext cx="2200000" cy="205000"/>
          </a:xfrm>
          <a:prstGeom prst="rect">
            <a:avLst/>
          </a:prstGeom>
          <a:noFill/>
        </p:spPr>
        <p:txBody>
          <a:bodyPr wrap="square" anchor="ctr" lIns="45720" rIns="45720">
            <a:spAutoFit/>
          </a:bodyPr>
          <a:lstStyle/>
          <a:p>
            <a:pPr algn="l"/>
            <a:r>
              <a:rPr sz="1000" b="0" i="0">
                <a:solidFill>
                  <a:srgbClr val="FF0000"/>
                </a:solidFill>
                <a:latin typeface="Calibri"/>
              </a:rPr>
              <a:t>F(0.9) → bin 2, leaving space of 0.3</a:t>
            </a:r>
          </a:p>
        </p:txBody>
      </p:sp>
      <p:sp>
        <p:nvSpPr>
          <p:cNvPr id="18" name="Rectangle 17"/>
          <p:cNvSpPr/>
          <p:nvPr/>
        </p:nvSpPr>
        <p:spPr>
          <a:xfrm>
            <a:off x="3800000" y="389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3</a:t>
            </a:r>
          </a:p>
        </p:txBody>
      </p:sp>
      <p:sp>
        <p:nvSpPr>
          <p:cNvPr id="19" name="Rectangle 18"/>
          <p:cNvSpPr/>
          <p:nvPr/>
        </p:nvSpPr>
        <p:spPr>
          <a:xfrm>
            <a:off x="4450000" y="389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H(0.9)</a:t>
            </a:r>
          </a:p>
        </p:txBody>
      </p:sp>
      <p:sp>
        <p:nvSpPr>
          <p:cNvPr id="20" name="TextBox 19"/>
          <p:cNvSpPr txBox="1"/>
          <p:nvPr/>
        </p:nvSpPr>
        <p:spPr>
          <a:xfrm>
            <a:off x="6650000" y="4170000"/>
            <a:ext cx="2200000" cy="205000"/>
          </a:xfrm>
          <a:prstGeom prst="rect">
            <a:avLst/>
          </a:prstGeom>
          <a:noFill/>
        </p:spPr>
        <p:txBody>
          <a:bodyPr wrap="square" anchor="ctr" lIns="45720" rIns="45720">
            <a:spAutoFit/>
          </a:bodyPr>
          <a:lstStyle/>
          <a:p>
            <a:pPr algn="l"/>
            <a:r>
              <a:rPr sz="1000" b="0" i="0">
                <a:solidFill>
                  <a:srgbClr val="FF0000"/>
                </a:solidFill>
                <a:latin typeface="Calibri"/>
              </a:rPr>
              <a:t>H(0.9) → bin 3, leaving space of 1.6</a:t>
            </a:r>
          </a:p>
        </p:txBody>
      </p:sp>
      <p:sp>
        <p:nvSpPr>
          <p:cNvPr id="21" name="Rectangle 20"/>
          <p:cNvSpPr/>
          <p:nvPr/>
        </p:nvSpPr>
        <p:spPr>
          <a:xfrm>
            <a:off x="5150000" y="389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J(0.9)</a:t>
            </a:r>
          </a:p>
        </p:txBody>
      </p:sp>
      <p:sp>
        <p:nvSpPr>
          <p:cNvPr id="22" name="TextBox 21"/>
          <p:cNvSpPr txBox="1"/>
          <p:nvPr/>
        </p:nvSpPr>
        <p:spPr>
          <a:xfrm>
            <a:off x="6650000" y="4375000"/>
            <a:ext cx="2200000" cy="205000"/>
          </a:xfrm>
          <a:prstGeom prst="rect">
            <a:avLst/>
          </a:prstGeom>
          <a:noFill/>
        </p:spPr>
        <p:txBody>
          <a:bodyPr wrap="square" anchor="ctr" lIns="45720" rIns="45720">
            <a:spAutoFit/>
          </a:bodyPr>
          <a:lstStyle/>
          <a:p>
            <a:pPr algn="l"/>
            <a:r>
              <a:rPr sz="1000" b="0" i="0">
                <a:solidFill>
                  <a:srgbClr val="FF0000"/>
                </a:solidFill>
                <a:latin typeface="Calibri"/>
              </a:rPr>
              <a:t>J(0.9) → bin 3, leaving space of 0.7</a:t>
            </a:r>
          </a:p>
        </p:txBody>
      </p:sp>
      <p:sp>
        <p:nvSpPr>
          <p:cNvPr id="23" name="Rectangle 22"/>
          <p:cNvSpPr/>
          <p:nvPr/>
        </p:nvSpPr>
        <p:spPr>
          <a:xfrm>
            <a:off x="3800000" y="416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4</a:t>
            </a:r>
          </a:p>
        </p:txBody>
      </p:sp>
      <p:sp>
        <p:nvSpPr>
          <p:cNvPr id="24" name="Rectangle 23"/>
          <p:cNvSpPr/>
          <p:nvPr/>
        </p:nvSpPr>
        <p:spPr>
          <a:xfrm>
            <a:off x="4450000" y="416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A(0.8)</a:t>
            </a:r>
          </a:p>
        </p:txBody>
      </p:sp>
      <p:sp>
        <p:nvSpPr>
          <p:cNvPr id="25" name="TextBox 24"/>
          <p:cNvSpPr txBox="1"/>
          <p:nvPr/>
        </p:nvSpPr>
        <p:spPr>
          <a:xfrm>
            <a:off x="6650000" y="4580000"/>
            <a:ext cx="2200000" cy="205000"/>
          </a:xfrm>
          <a:prstGeom prst="rect">
            <a:avLst/>
          </a:prstGeom>
          <a:noFill/>
        </p:spPr>
        <p:txBody>
          <a:bodyPr wrap="square" anchor="ctr" lIns="45720" rIns="45720">
            <a:spAutoFit/>
          </a:bodyPr>
          <a:lstStyle/>
          <a:p>
            <a:pPr algn="l"/>
            <a:r>
              <a:rPr sz="1000" b="0" i="0">
                <a:solidFill>
                  <a:srgbClr val="FF0000"/>
                </a:solidFill>
                <a:latin typeface="Calibri"/>
              </a:rPr>
              <a:t>A(0.8) → bin 4, leaving space of 1.7</a:t>
            </a:r>
          </a:p>
        </p:txBody>
      </p:sp>
      <p:sp>
        <p:nvSpPr>
          <p:cNvPr id="26" name="Rectangle 25"/>
          <p:cNvSpPr/>
          <p:nvPr/>
        </p:nvSpPr>
        <p:spPr>
          <a:xfrm>
            <a:off x="5150000" y="416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B(0.8)</a:t>
            </a:r>
          </a:p>
        </p:txBody>
      </p:sp>
      <p:sp>
        <p:nvSpPr>
          <p:cNvPr id="27" name="TextBox 26"/>
          <p:cNvSpPr txBox="1"/>
          <p:nvPr/>
        </p:nvSpPr>
        <p:spPr>
          <a:xfrm>
            <a:off x="6650000" y="4785000"/>
            <a:ext cx="2200000" cy="205000"/>
          </a:xfrm>
          <a:prstGeom prst="rect">
            <a:avLst/>
          </a:prstGeom>
          <a:noFill/>
        </p:spPr>
        <p:txBody>
          <a:bodyPr wrap="square" anchor="ctr" lIns="45720" rIns="45720">
            <a:spAutoFit/>
          </a:bodyPr>
          <a:lstStyle/>
          <a:p>
            <a:pPr algn="l"/>
            <a:r>
              <a:rPr sz="1000" b="0" i="0">
                <a:solidFill>
                  <a:srgbClr val="FF0000"/>
                </a:solidFill>
                <a:latin typeface="Calibri"/>
              </a:rPr>
              <a:t>B(0.8) → bin 4, leaving space of 0.9</a:t>
            </a:r>
          </a:p>
        </p:txBody>
      </p:sp>
      <p:sp>
        <p:nvSpPr>
          <p:cNvPr id="28" name="Rectangle 27"/>
          <p:cNvSpPr/>
          <p:nvPr/>
        </p:nvSpPr>
        <p:spPr>
          <a:xfrm>
            <a:off x="5850000" y="416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G(0.8)</a:t>
            </a:r>
          </a:p>
        </p:txBody>
      </p:sp>
      <p:sp>
        <p:nvSpPr>
          <p:cNvPr id="29" name="TextBox 28"/>
          <p:cNvSpPr txBox="1"/>
          <p:nvPr/>
        </p:nvSpPr>
        <p:spPr>
          <a:xfrm>
            <a:off x="6650000" y="4990000"/>
            <a:ext cx="2200000" cy="205000"/>
          </a:xfrm>
          <a:prstGeom prst="rect">
            <a:avLst/>
          </a:prstGeom>
          <a:noFill/>
        </p:spPr>
        <p:txBody>
          <a:bodyPr wrap="square" anchor="ctr" lIns="45720" rIns="45720">
            <a:spAutoFit/>
          </a:bodyPr>
          <a:lstStyle/>
          <a:p>
            <a:pPr algn="l"/>
            <a:r>
              <a:rPr sz="1000" b="0" i="0">
                <a:solidFill>
                  <a:srgbClr val="FF0000"/>
                </a:solidFill>
                <a:latin typeface="Calibri"/>
              </a:rPr>
              <a:t>G(0.8) → bin 4, leaving space of 0.1</a:t>
            </a:r>
          </a:p>
        </p:txBody>
      </p:sp>
      <p:sp>
        <p:nvSpPr>
          <p:cNvPr id="30" name="Rectangle 29"/>
          <p:cNvSpPr/>
          <p:nvPr/>
        </p:nvSpPr>
        <p:spPr>
          <a:xfrm>
            <a:off x="3800000" y="443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5</a:t>
            </a:r>
          </a:p>
        </p:txBody>
      </p:sp>
      <p:sp>
        <p:nvSpPr>
          <p:cNvPr id="31" name="Rectangle 30"/>
          <p:cNvSpPr/>
          <p:nvPr/>
        </p:nvSpPr>
        <p:spPr>
          <a:xfrm>
            <a:off x="4450000" y="443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I(0.8)</a:t>
            </a:r>
          </a:p>
        </p:txBody>
      </p:sp>
      <p:sp>
        <p:nvSpPr>
          <p:cNvPr id="32" name="TextBox 31"/>
          <p:cNvSpPr txBox="1"/>
          <p:nvPr/>
        </p:nvSpPr>
        <p:spPr>
          <a:xfrm>
            <a:off x="6650000" y="5195000"/>
            <a:ext cx="2200000" cy="205000"/>
          </a:xfrm>
          <a:prstGeom prst="rect">
            <a:avLst/>
          </a:prstGeom>
          <a:noFill/>
        </p:spPr>
        <p:txBody>
          <a:bodyPr wrap="square" anchor="ctr" lIns="45720" rIns="45720">
            <a:spAutoFit/>
          </a:bodyPr>
          <a:lstStyle/>
          <a:p>
            <a:pPr algn="l"/>
            <a:r>
              <a:rPr sz="1000" b="0" i="0">
                <a:solidFill>
                  <a:srgbClr val="FF0000"/>
                </a:solidFill>
                <a:latin typeface="Calibri"/>
              </a:rPr>
              <a:t>I(0.8) → bin 5, leaving space of 1.7</a:t>
            </a:r>
          </a:p>
        </p:txBody>
      </p:sp>
      <p:sp>
        <p:nvSpPr>
          <p:cNvPr id="33" name="TextBox 32"/>
          <p:cNvSpPr txBox="1"/>
          <p:nvPr/>
        </p:nvSpPr>
        <p:spPr>
          <a:xfrm>
            <a:off x="3800000" y="4800000"/>
            <a:ext cx="2750000" cy="400000"/>
          </a:xfrm>
          <a:prstGeom prst="rect">
            <a:avLst/>
          </a:prstGeom>
          <a:noFill/>
        </p:spPr>
        <p:txBody>
          <a:bodyPr wrap="square" anchor="t" lIns="45720" rIns="45720">
            <a:spAutoFit/>
          </a:bodyPr>
          <a:lstStyle/>
          <a:p>
            <a:pPr algn="l"/>
            <a:r>
              <a:rPr sz="1200" b="1" i="0">
                <a:solidFill>
                  <a:srgbClr val="FF0000"/>
                </a:solidFill>
                <a:latin typeface="Calibri"/>
              </a:rPr>
              <a:t>This uses 5 lengths of pipe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Bin-Packing Algorithms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1E</a:t>
            </a:r>
          </a:p>
        </p:txBody>
      </p:sp>
      <p:sp>
        <p:nvSpPr>
          <p:cNvPr id="4" name="TextBox 3"/>
          <p:cNvSpPr txBox="1"/>
          <p:nvPr/>
        </p:nvSpPr>
        <p:spPr>
          <a:xfrm>
            <a:off x="300000" y="1050000"/>
            <a:ext cx="3300000" cy="4800000"/>
          </a:xfrm>
          <a:prstGeom prst="rect">
            <a:avLst/>
          </a:prstGeom>
          <a:noFill/>
        </p:spPr>
        <p:txBody>
          <a:bodyPr wrap="square" anchor="t" lIns="45720" rIns="45720">
            <a:spAutoFit/>
          </a:bodyPr>
          <a:lstStyle/>
          <a:p>
            <a:pPr algn="ctr"/>
            <a:r>
              <a:rPr sz="1200" b="1" i="0">
                <a:solidFill>
                  <a:srgbClr val="000000"/>
                </a:solidFill>
                <a:latin typeface="Calibri"/>
              </a:rPr>
              <a:t>If a solution uses the same number of bins as the lower bound, it must be optimal</a:t>
            </a:r>
          </a:p>
          <a:p>
            <a:pPr algn="ctr"/>
            <a:r>
              <a:rPr sz="1200" b="0" i="0">
                <a:solidFill>
                  <a:srgbClr val="000000"/>
                </a:solidFill>
                <a:latin typeface="Calibri"/>
              </a:rPr>
              <a:t/>
            </a:r>
          </a:p>
          <a:p>
            <a:pPr algn="ctr"/>
            <a:r>
              <a:rPr sz="1200" b="0" i="0">
                <a:solidFill>
                  <a:srgbClr val="000000"/>
                </a:solidFill>
                <a:latin typeface="Calibri"/>
              </a:rPr>
              <a:t>Full-bin packing: find combinations that fill a bin exactly first, then pack the remaining items using first-fit</a:t>
            </a:r>
          </a:p>
        </p:txBody>
      </p:sp>
      <p:sp>
        <p:nvSpPr>
          <p:cNvPr id="5" name="TextBox 4"/>
          <p:cNvSpPr txBox="1"/>
          <p:nvPr/>
        </p:nvSpPr>
        <p:spPr>
          <a:xfrm>
            <a:off x="3800000" y="1000000"/>
            <a:ext cx="5100000" cy="1300000"/>
          </a:xfrm>
          <a:prstGeom prst="rect">
            <a:avLst/>
          </a:prstGeom>
          <a:noFill/>
        </p:spPr>
        <p:txBody>
          <a:bodyPr wrap="square" anchor="t" lIns="45720" rIns="45720">
            <a:spAutoFit/>
          </a:bodyPr>
          <a:lstStyle/>
          <a:p>
            <a:pPr algn="l"/>
            <a:r>
              <a:rPr sz="1000" b="0" i="0">
                <a:solidFill>
                  <a:srgbClr val="000000"/>
                </a:solidFill>
                <a:latin typeface="Calibri"/>
              </a:rPr>
              <a:t>A plumber needs to cut the following lengths of copper pipe. (Lengths are in metres.)</a:t>
            </a:r>
          </a:p>
          <a:p>
            <a:pPr algn="l"/>
            <a:r>
              <a:rPr sz="1000" b="0" i="0">
                <a:solidFill>
                  <a:srgbClr val="000000"/>
                </a:solidFill>
                <a:latin typeface="Calibri"/>
              </a:rPr>
              <a:t>A(0.8)   B(0.8)   C(1.4)   D(1.1)   E(1.3)   F(0.9)   G(0.8)   H(0.9)   I(0.8)   J(0.9)</a:t>
            </a:r>
          </a:p>
          <a:p>
            <a:pPr algn="l"/>
            <a:r>
              <a:rPr sz="1000" b="0" i="0">
                <a:solidFill>
                  <a:srgbClr val="000000"/>
                </a:solidFill>
                <a:latin typeface="Calibri"/>
              </a:rPr>
              <a:t>The pipe comes in lengths of 2.5 m.</a:t>
            </a:r>
          </a:p>
          <a:p>
            <a:pPr algn="l"/>
            <a:r>
              <a:rPr sz="1000" b="0" i="0">
                <a:solidFill>
                  <a:srgbClr val="000000"/>
                </a:solidFill>
                <a:latin typeface="Calibri"/>
              </a:rPr>
              <a:t>a) Calculate the lower bound of the number of lengths of pipe needed.</a:t>
            </a:r>
          </a:p>
          <a:p>
            <a:pPr algn="l"/>
            <a:r>
              <a:rPr sz="1000" b="0" i="0">
                <a:solidFill>
                  <a:srgbClr val="000000"/>
                </a:solidFill>
                <a:latin typeface="Calibri"/>
              </a:rPr>
              <a:t>b) Use the first-fit decreasing algorithm to determine how the required lengths may be cut from the 2.5 m lengths.</a:t>
            </a:r>
          </a:p>
          <a:p>
            <a:pPr algn="l"/>
            <a:r>
              <a:rPr sz="1000" b="0" i="0">
                <a:solidFill>
                  <a:srgbClr val="000000"/>
                </a:solidFill>
                <a:latin typeface="Calibri"/>
              </a:rPr>
              <a:t>c) Use full-bin packing to find an optimal solution.</a:t>
            </a:r>
          </a:p>
        </p:txBody>
      </p:sp>
      <p:sp>
        <p:nvSpPr>
          <p:cNvPr id="6" name="TextBox 5"/>
          <p:cNvSpPr txBox="1"/>
          <p:nvPr/>
        </p:nvSpPr>
        <p:spPr>
          <a:xfrm>
            <a:off x="3800000" y="2350000"/>
            <a:ext cx="5100000" cy="220000"/>
          </a:xfrm>
          <a:prstGeom prst="rect">
            <a:avLst/>
          </a:prstGeom>
          <a:noFill/>
        </p:spPr>
        <p:txBody>
          <a:bodyPr wrap="square" anchor="ctr" lIns="45720" rIns="45720">
            <a:spAutoFit/>
          </a:bodyPr>
          <a:lstStyle/>
          <a:p>
            <a:pPr algn="l"/>
            <a:r>
              <a:rPr sz="1100" b="0" i="0">
                <a:solidFill>
                  <a:srgbClr val="FF0000"/>
                </a:solidFill>
                <a:latin typeface="Calibri"/>
              </a:rPr>
              <a:t>c) By inspection, C(1.4) + D(1.1) = 2.5</a:t>
            </a:r>
          </a:p>
        </p:txBody>
      </p:sp>
      <p:sp>
        <p:nvSpPr>
          <p:cNvPr id="7" name="TextBox 6"/>
          <p:cNvSpPr txBox="1"/>
          <p:nvPr/>
        </p:nvSpPr>
        <p:spPr>
          <a:xfrm>
            <a:off x="3800000" y="2570000"/>
            <a:ext cx="5100000" cy="220000"/>
          </a:xfrm>
          <a:prstGeom prst="rect">
            <a:avLst/>
          </a:prstGeom>
          <a:noFill/>
        </p:spPr>
        <p:txBody>
          <a:bodyPr wrap="square" anchor="ctr" lIns="45720" rIns="45720">
            <a:spAutoFit/>
          </a:bodyPr>
          <a:lstStyle/>
          <a:p>
            <a:pPr algn="l"/>
            <a:r>
              <a:rPr sz="1100" b="0" i="0">
                <a:solidFill>
                  <a:srgbClr val="FF0000"/>
                </a:solidFill>
                <a:latin typeface="Calibri"/>
              </a:rPr>
              <a:t>                         F(0.9) + A(0.8) + B(0.8) = 2.5</a:t>
            </a:r>
          </a:p>
        </p:txBody>
      </p:sp>
      <p:sp>
        <p:nvSpPr>
          <p:cNvPr id="8" name="TextBox 7"/>
          <p:cNvSpPr txBox="1"/>
          <p:nvPr/>
        </p:nvSpPr>
        <p:spPr>
          <a:xfrm>
            <a:off x="3800000" y="2790000"/>
            <a:ext cx="5100000" cy="220000"/>
          </a:xfrm>
          <a:prstGeom prst="rect">
            <a:avLst/>
          </a:prstGeom>
          <a:noFill/>
        </p:spPr>
        <p:txBody>
          <a:bodyPr wrap="square" anchor="ctr" lIns="45720" rIns="45720">
            <a:spAutoFit/>
          </a:bodyPr>
          <a:lstStyle/>
          <a:p>
            <a:pPr algn="l"/>
            <a:r>
              <a:rPr sz="1100" b="0" i="0">
                <a:solidFill>
                  <a:srgbClr val="FF0000"/>
                </a:solidFill>
                <a:latin typeface="Calibri"/>
              </a:rPr>
              <a:t>                         J(0.9) + G(0.8) + I(0.8) = 2.5</a:t>
            </a:r>
          </a:p>
        </p:txBody>
      </p:sp>
      <p:sp>
        <p:nvSpPr>
          <p:cNvPr id="9" name="Rectangle 8"/>
          <p:cNvSpPr/>
          <p:nvPr/>
        </p:nvSpPr>
        <p:spPr>
          <a:xfrm>
            <a:off x="3800000" y="315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1</a:t>
            </a:r>
          </a:p>
        </p:txBody>
      </p:sp>
      <p:sp>
        <p:nvSpPr>
          <p:cNvPr id="10" name="Rectangle 9"/>
          <p:cNvSpPr/>
          <p:nvPr/>
        </p:nvSpPr>
        <p:spPr>
          <a:xfrm>
            <a:off x="4450000" y="315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C(1.4)</a:t>
            </a:r>
          </a:p>
        </p:txBody>
      </p:sp>
      <p:sp>
        <p:nvSpPr>
          <p:cNvPr id="11" name="Rectangle 10"/>
          <p:cNvSpPr/>
          <p:nvPr/>
        </p:nvSpPr>
        <p:spPr>
          <a:xfrm>
            <a:off x="5150000" y="315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D(1.1)</a:t>
            </a:r>
          </a:p>
        </p:txBody>
      </p:sp>
      <p:sp>
        <p:nvSpPr>
          <p:cNvPr id="12" name="Rectangle 11"/>
          <p:cNvSpPr/>
          <p:nvPr/>
        </p:nvSpPr>
        <p:spPr>
          <a:xfrm>
            <a:off x="3800000" y="342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2</a:t>
            </a:r>
          </a:p>
        </p:txBody>
      </p:sp>
      <p:sp>
        <p:nvSpPr>
          <p:cNvPr id="13" name="Rectangle 12"/>
          <p:cNvSpPr/>
          <p:nvPr/>
        </p:nvSpPr>
        <p:spPr>
          <a:xfrm>
            <a:off x="4450000" y="342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F(0.9)</a:t>
            </a:r>
          </a:p>
        </p:txBody>
      </p:sp>
      <p:sp>
        <p:nvSpPr>
          <p:cNvPr id="14" name="Rectangle 13"/>
          <p:cNvSpPr/>
          <p:nvPr/>
        </p:nvSpPr>
        <p:spPr>
          <a:xfrm>
            <a:off x="5150000" y="342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A(0.8)</a:t>
            </a:r>
          </a:p>
        </p:txBody>
      </p:sp>
      <p:sp>
        <p:nvSpPr>
          <p:cNvPr id="15" name="Rectangle 14"/>
          <p:cNvSpPr/>
          <p:nvPr/>
        </p:nvSpPr>
        <p:spPr>
          <a:xfrm>
            <a:off x="5850000" y="342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B(0.8)</a:t>
            </a:r>
          </a:p>
        </p:txBody>
      </p:sp>
      <p:sp>
        <p:nvSpPr>
          <p:cNvPr id="16" name="Rectangle 15"/>
          <p:cNvSpPr/>
          <p:nvPr/>
        </p:nvSpPr>
        <p:spPr>
          <a:xfrm>
            <a:off x="3800000" y="369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3</a:t>
            </a:r>
          </a:p>
        </p:txBody>
      </p:sp>
      <p:sp>
        <p:nvSpPr>
          <p:cNvPr id="17" name="Rectangle 16"/>
          <p:cNvSpPr/>
          <p:nvPr/>
        </p:nvSpPr>
        <p:spPr>
          <a:xfrm>
            <a:off x="4450000" y="369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J(0.9)</a:t>
            </a:r>
          </a:p>
        </p:txBody>
      </p:sp>
      <p:sp>
        <p:nvSpPr>
          <p:cNvPr id="18" name="Rectangle 17"/>
          <p:cNvSpPr/>
          <p:nvPr/>
        </p:nvSpPr>
        <p:spPr>
          <a:xfrm>
            <a:off x="5150000" y="369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G(0.8)</a:t>
            </a:r>
          </a:p>
        </p:txBody>
      </p:sp>
      <p:sp>
        <p:nvSpPr>
          <p:cNvPr id="19" name="Rectangle 18"/>
          <p:cNvSpPr/>
          <p:nvPr/>
        </p:nvSpPr>
        <p:spPr>
          <a:xfrm>
            <a:off x="5850000" y="369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I(0.8)</a:t>
            </a:r>
          </a:p>
        </p:txBody>
      </p:sp>
      <p:sp>
        <p:nvSpPr>
          <p:cNvPr id="20" name="Rectangle 19"/>
          <p:cNvSpPr/>
          <p:nvPr/>
        </p:nvSpPr>
        <p:spPr>
          <a:xfrm>
            <a:off x="3800000" y="3960000"/>
            <a:ext cx="65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1">
                <a:solidFill>
                  <a:srgbClr val="000000"/>
                </a:solidFill>
                <a:latin typeface="Calibri"/>
              </a:rPr>
              <a:t>Bin 4</a:t>
            </a:r>
          </a:p>
        </p:txBody>
      </p:sp>
      <p:sp>
        <p:nvSpPr>
          <p:cNvPr id="21" name="Rectangle 20"/>
          <p:cNvSpPr/>
          <p:nvPr/>
        </p:nvSpPr>
        <p:spPr>
          <a:xfrm>
            <a:off x="4450000" y="396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E(1.3)</a:t>
            </a:r>
          </a:p>
        </p:txBody>
      </p:sp>
      <p:sp>
        <p:nvSpPr>
          <p:cNvPr id="22" name="Rectangle 21"/>
          <p:cNvSpPr/>
          <p:nvPr/>
        </p:nvSpPr>
        <p:spPr>
          <a:xfrm>
            <a:off x="5150000" y="3960000"/>
            <a:ext cx="700000" cy="27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100" b="0">
                <a:solidFill>
                  <a:srgbClr val="000000"/>
                </a:solidFill>
                <a:latin typeface="Calibri"/>
              </a:rPr>
              <a:t>H(0.9)</a:t>
            </a:r>
          </a:p>
        </p:txBody>
      </p:sp>
      <p:sp>
        <p:nvSpPr>
          <p:cNvPr id="23" name="TextBox 22"/>
          <p:cNvSpPr txBox="1"/>
          <p:nvPr/>
        </p:nvSpPr>
        <p:spPr>
          <a:xfrm>
            <a:off x="6650000" y="3960000"/>
            <a:ext cx="2200000" cy="270000"/>
          </a:xfrm>
          <a:prstGeom prst="rect">
            <a:avLst/>
          </a:prstGeom>
          <a:noFill/>
        </p:spPr>
        <p:txBody>
          <a:bodyPr wrap="square" anchor="ctr" lIns="45720" rIns="45720">
            <a:spAutoFit/>
          </a:bodyPr>
          <a:lstStyle/>
          <a:p>
            <a:pPr algn="l"/>
            <a:r>
              <a:rPr sz="1000" b="0" i="0">
                <a:solidFill>
                  <a:srgbClr val="FF0000"/>
                </a:solidFill>
                <a:latin typeface="Calibri"/>
              </a:rPr>
              <a:t>E and H go into bin 4 (first-fit)</a:t>
            </a:r>
          </a:p>
        </p:txBody>
      </p:sp>
      <p:sp>
        <p:nvSpPr>
          <p:cNvPr id="24" name="Right Brace 23"/>
          <p:cNvSpPr/>
          <p:nvPr/>
        </p:nvSpPr>
        <p:spPr>
          <a:xfrm>
            <a:off x="6580000" y="3150000"/>
            <a:ext cx="90000" cy="81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690000" y="3375000"/>
            <a:ext cx="900000" cy="360000"/>
          </a:xfrm>
          <a:prstGeom prst="rect">
            <a:avLst/>
          </a:prstGeom>
          <a:noFill/>
        </p:spPr>
        <p:txBody>
          <a:bodyPr wrap="square" anchor="ctr" lIns="45720" rIns="45720">
            <a:spAutoFit/>
          </a:bodyPr>
          <a:lstStyle/>
          <a:p>
            <a:pPr algn="l"/>
            <a:r>
              <a:rPr sz="900" b="0" i="0">
                <a:solidFill>
                  <a:srgbClr val="FF0000"/>
                </a:solidFill>
                <a:latin typeface="Calibri"/>
              </a:rPr>
              <a:t>Full bins</a:t>
            </a:r>
          </a:p>
        </p:txBody>
      </p:sp>
      <p:sp>
        <p:nvSpPr>
          <p:cNvPr id="26" name="TextBox 25"/>
          <p:cNvSpPr txBox="1"/>
          <p:nvPr/>
        </p:nvSpPr>
        <p:spPr>
          <a:xfrm>
            <a:off x="3800000" y="4380000"/>
            <a:ext cx="5100000" cy="600000"/>
          </a:xfrm>
          <a:prstGeom prst="rect">
            <a:avLst/>
          </a:prstGeom>
          <a:noFill/>
        </p:spPr>
        <p:txBody>
          <a:bodyPr wrap="square" anchor="t" lIns="45720" rIns="45720">
            <a:spAutoFit/>
          </a:bodyPr>
          <a:lstStyle/>
          <a:p>
            <a:pPr algn="l"/>
            <a:r>
              <a:rPr sz="1200" b="1" i="0">
                <a:solidFill>
                  <a:srgbClr val="FF0000"/>
                </a:solidFill>
                <a:latin typeface="Calibri"/>
              </a:rPr>
              <a:t>In part a) we found that at least 4 lengths would be needed, so this solution is optimal since it uses 4 lengths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