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Algorithms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1 Chapter 1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1D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Quick Sort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In a quick sort, you select a pivot then split the items into two sub-lists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One sub-list contains items less than the pivot; the other contains items greater than the pivot. Keep the items in their original order: do not sort them as you write them down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Then select further pivots from within each sub-list and repeat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For n items the pivot is the (n + 1) ÷ 2 th item, rounding up. So for an even number of items, it is the item to the right of the middle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Stop when every item has been chosen as a pivot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Use quick sort to arrange the numbers below into ascending order.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21      24      42      29      23      13      8      39      38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50000" y="17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30000" y="17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10000" y="17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42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90000" y="17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70000" y="17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23</a:t>
            </a:r>
          </a:p>
        </p:txBody>
      </p:sp>
      <p:sp>
        <p:nvSpPr>
          <p:cNvPr id="11" name="Oval 10"/>
          <p:cNvSpPr/>
          <p:nvPr/>
        </p:nvSpPr>
        <p:spPr>
          <a:xfrm>
            <a:off x="5910000" y="1710000"/>
            <a:ext cx="400000" cy="310000"/>
          </a:xfrm>
          <a:prstGeom prst="ellipse">
            <a:avLst/>
          </a:prstGeom>
          <a:noFill/>
          <a:ln w="158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50000" y="17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30000" y="17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0000" y="17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90000" y="17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50000" y="2040000"/>
            <a:ext cx="50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9 items, so the pivot is the (9 + 1) ÷ 2 = 5th item: 23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50000" y="23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30000" y="23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910000" y="23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50000" y="2640000"/>
            <a:ext cx="50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Write the items less than 23, then the pivot 23 in a box, then the items greater than 23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90000" y="23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40000" y="2315000"/>
            <a:ext cx="38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870000" y="23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50000" y="23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42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830000" y="23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29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310000" y="23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39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790000" y="23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950000" y="29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430000" y="29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30" name="Oval 29"/>
          <p:cNvSpPr/>
          <p:nvPr/>
        </p:nvSpPr>
        <p:spPr>
          <a:xfrm>
            <a:off x="4470000" y="2910000"/>
            <a:ext cx="400000" cy="310000"/>
          </a:xfrm>
          <a:prstGeom prst="ellipse">
            <a:avLst/>
          </a:prstGeom>
          <a:noFill/>
          <a:ln w="158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910000" y="29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390000" y="29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23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40000" y="2915000"/>
            <a:ext cx="38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870000" y="29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24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350000" y="29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42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830000" y="29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29</a:t>
            </a:r>
          </a:p>
        </p:txBody>
      </p:sp>
      <p:sp>
        <p:nvSpPr>
          <p:cNvPr id="37" name="Oval 36"/>
          <p:cNvSpPr/>
          <p:nvPr/>
        </p:nvSpPr>
        <p:spPr>
          <a:xfrm>
            <a:off x="6870000" y="2910000"/>
            <a:ext cx="400000" cy="310000"/>
          </a:xfrm>
          <a:prstGeom prst="ellipse">
            <a:avLst/>
          </a:prstGeom>
          <a:noFill/>
          <a:ln w="158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7310000" y="29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39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790000" y="29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38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950000" y="3240000"/>
            <a:ext cx="50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Now select a pivot in each sub-list: 13 and 29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950000" y="35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42" name="Oval 41"/>
          <p:cNvSpPr/>
          <p:nvPr/>
        </p:nvSpPr>
        <p:spPr>
          <a:xfrm>
            <a:off x="3990000" y="3510000"/>
            <a:ext cx="400000" cy="310000"/>
          </a:xfrm>
          <a:prstGeom prst="ellipse">
            <a:avLst/>
          </a:prstGeom>
          <a:noFill/>
          <a:ln w="158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430000" y="35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480000" y="3515000"/>
            <a:ext cx="38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4910000" y="35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21</a:t>
            </a:r>
          </a:p>
        </p:txBody>
      </p:sp>
      <p:sp>
        <p:nvSpPr>
          <p:cNvPr id="46" name="Oval 45"/>
          <p:cNvSpPr/>
          <p:nvPr/>
        </p:nvSpPr>
        <p:spPr>
          <a:xfrm>
            <a:off x="4950000" y="3510000"/>
            <a:ext cx="400000" cy="310000"/>
          </a:xfrm>
          <a:prstGeom prst="ellipse">
            <a:avLst/>
          </a:prstGeom>
          <a:noFill/>
          <a:ln w="158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5390000" y="35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23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40000" y="3515000"/>
            <a:ext cx="38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870000" y="35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24</a:t>
            </a:r>
          </a:p>
        </p:txBody>
      </p:sp>
      <p:sp>
        <p:nvSpPr>
          <p:cNvPr id="50" name="Oval 49"/>
          <p:cNvSpPr/>
          <p:nvPr/>
        </p:nvSpPr>
        <p:spPr>
          <a:xfrm>
            <a:off x="5910000" y="3510000"/>
            <a:ext cx="400000" cy="310000"/>
          </a:xfrm>
          <a:prstGeom prst="ellipse">
            <a:avLst/>
          </a:prstGeom>
          <a:noFill/>
          <a:ln w="158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350000" y="35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29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400000" y="3515000"/>
            <a:ext cx="38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6830000" y="35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42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310000" y="35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39</a:t>
            </a:r>
          </a:p>
        </p:txBody>
      </p:sp>
      <p:sp>
        <p:nvSpPr>
          <p:cNvPr id="55" name="Oval 54"/>
          <p:cNvSpPr/>
          <p:nvPr/>
        </p:nvSpPr>
        <p:spPr>
          <a:xfrm>
            <a:off x="7350000" y="3510000"/>
            <a:ext cx="400000" cy="310000"/>
          </a:xfrm>
          <a:prstGeom prst="ellipse">
            <a:avLst/>
          </a:prstGeom>
          <a:noFill/>
          <a:ln w="158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7790000" y="35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38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950000" y="3840000"/>
            <a:ext cx="50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There are now four sub-lists, so we choose 4 pivots (circled)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950000" y="41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59" name="Rectangle 58"/>
          <p:cNvSpPr/>
          <p:nvPr/>
        </p:nvSpPr>
        <p:spPr>
          <a:xfrm>
            <a:off x="4000000" y="4115000"/>
            <a:ext cx="38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4430000" y="41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480000" y="4115000"/>
            <a:ext cx="38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4910000" y="41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21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960000" y="4115000"/>
            <a:ext cx="38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5390000" y="41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23</a:t>
            </a:r>
          </a:p>
        </p:txBody>
      </p:sp>
      <p:sp>
        <p:nvSpPr>
          <p:cNvPr id="65" name="Rectangle 64"/>
          <p:cNvSpPr/>
          <p:nvPr/>
        </p:nvSpPr>
        <p:spPr>
          <a:xfrm>
            <a:off x="5440000" y="4115000"/>
            <a:ext cx="38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5870000" y="41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24</a:t>
            </a:r>
          </a:p>
        </p:txBody>
      </p:sp>
      <p:sp>
        <p:nvSpPr>
          <p:cNvPr id="67" name="Rectangle 66"/>
          <p:cNvSpPr/>
          <p:nvPr/>
        </p:nvSpPr>
        <p:spPr>
          <a:xfrm>
            <a:off x="5920000" y="4115000"/>
            <a:ext cx="38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6350000" y="41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29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400000" y="4115000"/>
            <a:ext cx="38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830000" y="41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38</a:t>
            </a:r>
          </a:p>
        </p:txBody>
      </p:sp>
      <p:sp>
        <p:nvSpPr>
          <p:cNvPr id="71" name="Oval 70"/>
          <p:cNvSpPr/>
          <p:nvPr/>
        </p:nvSpPr>
        <p:spPr>
          <a:xfrm>
            <a:off x="6870000" y="4110000"/>
            <a:ext cx="400000" cy="310000"/>
          </a:xfrm>
          <a:prstGeom prst="ellipse">
            <a:avLst/>
          </a:prstGeom>
          <a:noFill/>
          <a:ln w="158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7310000" y="41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39</a:t>
            </a:r>
          </a:p>
        </p:txBody>
      </p:sp>
      <p:sp>
        <p:nvSpPr>
          <p:cNvPr id="73" name="Rectangle 72"/>
          <p:cNvSpPr/>
          <p:nvPr/>
        </p:nvSpPr>
        <p:spPr>
          <a:xfrm>
            <a:off x="7360000" y="4115000"/>
            <a:ext cx="38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7790000" y="41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42</a:t>
            </a:r>
          </a:p>
        </p:txBody>
      </p:sp>
      <p:sp>
        <p:nvSpPr>
          <p:cNvPr id="75" name="Oval 74"/>
          <p:cNvSpPr/>
          <p:nvPr/>
        </p:nvSpPr>
        <p:spPr>
          <a:xfrm>
            <a:off x="7830000" y="4110000"/>
            <a:ext cx="400000" cy="310000"/>
          </a:xfrm>
          <a:prstGeom prst="ellipse">
            <a:avLst/>
          </a:prstGeom>
          <a:noFill/>
          <a:ln w="158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3950000" y="4440000"/>
            <a:ext cx="50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We can only choose two pivots this time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950000" y="47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78" name="Rectangle 77"/>
          <p:cNvSpPr/>
          <p:nvPr/>
        </p:nvSpPr>
        <p:spPr>
          <a:xfrm>
            <a:off x="4000000" y="4715000"/>
            <a:ext cx="38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4430000" y="47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80" name="Rectangle 79"/>
          <p:cNvSpPr/>
          <p:nvPr/>
        </p:nvSpPr>
        <p:spPr>
          <a:xfrm>
            <a:off x="4480000" y="4715000"/>
            <a:ext cx="38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4910000" y="47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21</a:t>
            </a:r>
          </a:p>
        </p:txBody>
      </p:sp>
      <p:sp>
        <p:nvSpPr>
          <p:cNvPr id="82" name="Rectangle 81"/>
          <p:cNvSpPr/>
          <p:nvPr/>
        </p:nvSpPr>
        <p:spPr>
          <a:xfrm>
            <a:off x="4960000" y="4715000"/>
            <a:ext cx="38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5390000" y="47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23</a:t>
            </a:r>
          </a:p>
        </p:txBody>
      </p:sp>
      <p:sp>
        <p:nvSpPr>
          <p:cNvPr id="84" name="Rectangle 83"/>
          <p:cNvSpPr/>
          <p:nvPr/>
        </p:nvSpPr>
        <p:spPr>
          <a:xfrm>
            <a:off x="5440000" y="4715000"/>
            <a:ext cx="38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5870000" y="47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24</a:t>
            </a:r>
          </a:p>
        </p:txBody>
      </p:sp>
      <p:sp>
        <p:nvSpPr>
          <p:cNvPr id="86" name="Rectangle 85"/>
          <p:cNvSpPr/>
          <p:nvPr/>
        </p:nvSpPr>
        <p:spPr>
          <a:xfrm>
            <a:off x="5920000" y="4715000"/>
            <a:ext cx="38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6350000" y="47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29</a:t>
            </a:r>
          </a:p>
        </p:txBody>
      </p:sp>
      <p:sp>
        <p:nvSpPr>
          <p:cNvPr id="88" name="Rectangle 87"/>
          <p:cNvSpPr/>
          <p:nvPr/>
        </p:nvSpPr>
        <p:spPr>
          <a:xfrm>
            <a:off x="6400000" y="4715000"/>
            <a:ext cx="38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6830000" y="47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38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880000" y="4715000"/>
            <a:ext cx="38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7310000" y="47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39</a:t>
            </a:r>
          </a:p>
        </p:txBody>
      </p:sp>
      <p:sp>
        <p:nvSpPr>
          <p:cNvPr id="92" name="Rectangle 91"/>
          <p:cNvSpPr/>
          <p:nvPr/>
        </p:nvSpPr>
        <p:spPr>
          <a:xfrm>
            <a:off x="7360000" y="4715000"/>
            <a:ext cx="38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7790000" y="4700000"/>
            <a:ext cx="48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42</a:t>
            </a:r>
          </a:p>
        </p:txBody>
      </p:sp>
      <p:sp>
        <p:nvSpPr>
          <p:cNvPr id="94" name="Rectangle 93"/>
          <p:cNvSpPr/>
          <p:nvPr/>
        </p:nvSpPr>
        <p:spPr>
          <a:xfrm>
            <a:off x="7840000" y="4715000"/>
            <a:ext cx="38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3950000" y="5040000"/>
            <a:ext cx="50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1" i="0">
                <a:solidFill>
                  <a:srgbClr val="FF0000"/>
                </a:solidFill>
                <a:latin typeface="Calibri"/>
              </a:rPr>
              <a:t>Every item has been chosen as a pivot, so the list is in order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Quick Sort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100" b="1" i="0">
                <a:solidFill>
                  <a:srgbClr val="000000"/>
                </a:solidFill>
                <a:latin typeface="Calibri"/>
              </a:rPr>
              <a:t>For descending order, items greater than the pivot go to the left of it and items less than the pivot go to the right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Keep the items in their original order within each sub-list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Numbers equal to the pivot may go either side, but must be dealt with consistently</a:t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You must still choose a pivot in every sub-list, even if the sub-list is already in order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Use quick sort to arrange the list below into descending order.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37      20      17      26      44      41      27      28      50      17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00000" y="170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60000" y="170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20000" y="170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80000" y="170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40000" y="170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44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00000" y="170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41</a:t>
            </a:r>
          </a:p>
        </p:txBody>
      </p:sp>
      <p:sp>
        <p:nvSpPr>
          <p:cNvPr id="12" name="Oval 11"/>
          <p:cNvSpPr/>
          <p:nvPr/>
        </p:nvSpPr>
        <p:spPr>
          <a:xfrm>
            <a:off x="6240000" y="1710000"/>
            <a:ext cx="380000" cy="310000"/>
          </a:xfrm>
          <a:prstGeom prst="ellipse">
            <a:avLst/>
          </a:prstGeom>
          <a:noFill/>
          <a:ln w="158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60000" y="170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20000" y="170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580000" y="170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40000" y="170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00000" y="2040000"/>
            <a:ext cx="50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10 items, so the pivot is the item to the right of the middle: the 6th item, 41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00000" y="230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44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60000" y="230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00000" y="2640000"/>
            <a:ext cx="50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Items greater than 41 to the left, the pivot 41 in a box, items less than 41 to the right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20000" y="230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41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870000" y="2315000"/>
            <a:ext cx="36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280000" y="230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37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740000" y="230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00000" y="230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60000" y="230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20000" y="230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27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580000" y="230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28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40000" y="230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30" name="Oval 29"/>
          <p:cNvSpPr/>
          <p:nvPr/>
        </p:nvSpPr>
        <p:spPr>
          <a:xfrm>
            <a:off x="4400000" y="2310000"/>
            <a:ext cx="380000" cy="310000"/>
          </a:xfrm>
          <a:prstGeom prst="ellipse">
            <a:avLst/>
          </a:prstGeom>
          <a:noFill/>
          <a:ln w="158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700000" y="2310000"/>
            <a:ext cx="380000" cy="310000"/>
          </a:xfrm>
          <a:prstGeom prst="ellipse">
            <a:avLst/>
          </a:prstGeom>
          <a:noFill/>
          <a:ln w="158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900000" y="2860000"/>
            <a:ext cx="50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Two pivots are chosen, one for each sub-list: 50 and 26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900000" y="313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950000" y="3145000"/>
            <a:ext cx="36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360000" y="313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44</a:t>
            </a:r>
          </a:p>
        </p:txBody>
      </p:sp>
      <p:sp>
        <p:nvSpPr>
          <p:cNvPr id="36" name="Oval 35"/>
          <p:cNvSpPr/>
          <p:nvPr/>
        </p:nvSpPr>
        <p:spPr>
          <a:xfrm>
            <a:off x="4400000" y="3140000"/>
            <a:ext cx="380000" cy="310000"/>
          </a:xfrm>
          <a:prstGeom prst="ellipse">
            <a:avLst/>
          </a:prstGeom>
          <a:noFill/>
          <a:ln w="158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820000" y="313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41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870000" y="3145000"/>
            <a:ext cx="36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280000" y="313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37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740000" y="313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27</a:t>
            </a:r>
          </a:p>
        </p:txBody>
      </p:sp>
      <p:sp>
        <p:nvSpPr>
          <p:cNvPr id="41" name="Oval 40"/>
          <p:cNvSpPr/>
          <p:nvPr/>
        </p:nvSpPr>
        <p:spPr>
          <a:xfrm>
            <a:off x="5780000" y="3140000"/>
            <a:ext cx="380000" cy="310000"/>
          </a:xfrm>
          <a:prstGeom prst="ellipse">
            <a:avLst/>
          </a:prstGeom>
          <a:noFill/>
          <a:ln w="158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200000" y="313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28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660000" y="313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26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710000" y="3145000"/>
            <a:ext cx="36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7120000" y="313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580000" y="313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47" name="Oval 46"/>
          <p:cNvSpPr/>
          <p:nvPr/>
        </p:nvSpPr>
        <p:spPr>
          <a:xfrm>
            <a:off x="7620000" y="3140000"/>
            <a:ext cx="380000" cy="310000"/>
          </a:xfrm>
          <a:prstGeom prst="ellipse">
            <a:avLst/>
          </a:prstGeom>
          <a:noFill/>
          <a:ln w="158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040000" y="313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900000" y="3470000"/>
            <a:ext cx="50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Now three pivots are selected: 44, 27 and 17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900000" y="373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950000" y="3745000"/>
            <a:ext cx="36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4360000" y="373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44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410000" y="3745000"/>
            <a:ext cx="36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4820000" y="373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41</a:t>
            </a:r>
          </a:p>
        </p:txBody>
      </p:sp>
      <p:sp>
        <p:nvSpPr>
          <p:cNvPr id="55" name="Rectangle 54"/>
          <p:cNvSpPr/>
          <p:nvPr/>
        </p:nvSpPr>
        <p:spPr>
          <a:xfrm>
            <a:off x="4870000" y="3745000"/>
            <a:ext cx="36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5280000" y="373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37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5740000" y="373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28</a:t>
            </a:r>
          </a:p>
        </p:txBody>
      </p:sp>
      <p:sp>
        <p:nvSpPr>
          <p:cNvPr id="58" name="Oval 57"/>
          <p:cNvSpPr/>
          <p:nvPr/>
        </p:nvSpPr>
        <p:spPr>
          <a:xfrm>
            <a:off x="5780000" y="3740000"/>
            <a:ext cx="380000" cy="310000"/>
          </a:xfrm>
          <a:prstGeom prst="ellipse">
            <a:avLst/>
          </a:prstGeom>
          <a:noFill/>
          <a:ln w="158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200000" y="373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27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250000" y="3745000"/>
            <a:ext cx="36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6660000" y="373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26</a:t>
            </a:r>
          </a:p>
        </p:txBody>
      </p:sp>
      <p:sp>
        <p:nvSpPr>
          <p:cNvPr id="62" name="Rectangle 61"/>
          <p:cNvSpPr/>
          <p:nvPr/>
        </p:nvSpPr>
        <p:spPr>
          <a:xfrm>
            <a:off x="6710000" y="3745000"/>
            <a:ext cx="36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TextBox 62"/>
          <p:cNvSpPr txBox="1"/>
          <p:nvPr/>
        </p:nvSpPr>
        <p:spPr>
          <a:xfrm>
            <a:off x="7120000" y="373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580000" y="373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65" name="Oval 64"/>
          <p:cNvSpPr/>
          <p:nvPr/>
        </p:nvSpPr>
        <p:spPr>
          <a:xfrm>
            <a:off x="7620000" y="3740000"/>
            <a:ext cx="380000" cy="310000"/>
          </a:xfrm>
          <a:prstGeom prst="ellipse">
            <a:avLst/>
          </a:prstGeom>
          <a:noFill/>
          <a:ln w="158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8040000" y="373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67" name="Rectangle 66"/>
          <p:cNvSpPr/>
          <p:nvPr/>
        </p:nvSpPr>
        <p:spPr>
          <a:xfrm>
            <a:off x="8090000" y="3745000"/>
            <a:ext cx="36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3900000" y="4070000"/>
            <a:ext cx="50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Choose the next two pivots, 28 and 17, even though these sub-lists are in order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3900000" y="433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70" name="Rectangle 69"/>
          <p:cNvSpPr/>
          <p:nvPr/>
        </p:nvSpPr>
        <p:spPr>
          <a:xfrm>
            <a:off x="3950000" y="4345000"/>
            <a:ext cx="36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4360000" y="433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44</a:t>
            </a:r>
          </a:p>
        </p:txBody>
      </p:sp>
      <p:sp>
        <p:nvSpPr>
          <p:cNvPr id="72" name="Rectangle 71"/>
          <p:cNvSpPr/>
          <p:nvPr/>
        </p:nvSpPr>
        <p:spPr>
          <a:xfrm>
            <a:off x="4410000" y="4345000"/>
            <a:ext cx="36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4820000" y="433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41</a:t>
            </a:r>
          </a:p>
        </p:txBody>
      </p:sp>
      <p:sp>
        <p:nvSpPr>
          <p:cNvPr id="74" name="Rectangle 73"/>
          <p:cNvSpPr/>
          <p:nvPr/>
        </p:nvSpPr>
        <p:spPr>
          <a:xfrm>
            <a:off x="4870000" y="4345000"/>
            <a:ext cx="36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5280000" y="433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37</a:t>
            </a:r>
          </a:p>
        </p:txBody>
      </p:sp>
      <p:sp>
        <p:nvSpPr>
          <p:cNvPr id="76" name="Oval 75"/>
          <p:cNvSpPr/>
          <p:nvPr/>
        </p:nvSpPr>
        <p:spPr>
          <a:xfrm>
            <a:off x="5320000" y="4340000"/>
            <a:ext cx="380000" cy="310000"/>
          </a:xfrm>
          <a:prstGeom prst="ellipse">
            <a:avLst/>
          </a:prstGeom>
          <a:noFill/>
          <a:ln w="158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5740000" y="433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28</a:t>
            </a:r>
          </a:p>
        </p:txBody>
      </p:sp>
      <p:sp>
        <p:nvSpPr>
          <p:cNvPr id="78" name="Rectangle 77"/>
          <p:cNvSpPr/>
          <p:nvPr/>
        </p:nvSpPr>
        <p:spPr>
          <a:xfrm>
            <a:off x="5790000" y="4345000"/>
            <a:ext cx="36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6200000" y="433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27</a:t>
            </a:r>
          </a:p>
        </p:txBody>
      </p:sp>
      <p:sp>
        <p:nvSpPr>
          <p:cNvPr id="80" name="Rectangle 79"/>
          <p:cNvSpPr/>
          <p:nvPr/>
        </p:nvSpPr>
        <p:spPr>
          <a:xfrm>
            <a:off x="6250000" y="4345000"/>
            <a:ext cx="36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6660000" y="433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26</a:t>
            </a:r>
          </a:p>
        </p:txBody>
      </p:sp>
      <p:sp>
        <p:nvSpPr>
          <p:cNvPr id="82" name="Rectangle 81"/>
          <p:cNvSpPr/>
          <p:nvPr/>
        </p:nvSpPr>
        <p:spPr>
          <a:xfrm>
            <a:off x="6710000" y="4345000"/>
            <a:ext cx="36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7120000" y="433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84" name="Oval 83"/>
          <p:cNvSpPr/>
          <p:nvPr/>
        </p:nvSpPr>
        <p:spPr>
          <a:xfrm>
            <a:off x="7160000" y="4340000"/>
            <a:ext cx="380000" cy="310000"/>
          </a:xfrm>
          <a:prstGeom prst="ellipse">
            <a:avLst/>
          </a:prstGeom>
          <a:noFill/>
          <a:ln w="1587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7580000" y="433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86" name="Rectangle 85"/>
          <p:cNvSpPr/>
          <p:nvPr/>
        </p:nvSpPr>
        <p:spPr>
          <a:xfrm>
            <a:off x="7630000" y="4345000"/>
            <a:ext cx="36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8040000" y="433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88" name="Rectangle 87"/>
          <p:cNvSpPr/>
          <p:nvPr/>
        </p:nvSpPr>
        <p:spPr>
          <a:xfrm>
            <a:off x="8090000" y="4345000"/>
            <a:ext cx="36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3900000" y="4670000"/>
            <a:ext cx="50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The final pivots are 37 and 20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3900000" y="493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91" name="Rectangle 90"/>
          <p:cNvSpPr/>
          <p:nvPr/>
        </p:nvSpPr>
        <p:spPr>
          <a:xfrm>
            <a:off x="3950000" y="4945000"/>
            <a:ext cx="36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4360000" y="493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44</a:t>
            </a:r>
          </a:p>
        </p:txBody>
      </p:sp>
      <p:sp>
        <p:nvSpPr>
          <p:cNvPr id="93" name="Rectangle 92"/>
          <p:cNvSpPr/>
          <p:nvPr/>
        </p:nvSpPr>
        <p:spPr>
          <a:xfrm>
            <a:off x="4410000" y="4945000"/>
            <a:ext cx="36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4820000" y="493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41</a:t>
            </a:r>
          </a:p>
        </p:txBody>
      </p:sp>
      <p:sp>
        <p:nvSpPr>
          <p:cNvPr id="95" name="Rectangle 94"/>
          <p:cNvSpPr/>
          <p:nvPr/>
        </p:nvSpPr>
        <p:spPr>
          <a:xfrm>
            <a:off x="4870000" y="4945000"/>
            <a:ext cx="36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5280000" y="493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37</a:t>
            </a:r>
          </a:p>
        </p:txBody>
      </p:sp>
      <p:sp>
        <p:nvSpPr>
          <p:cNvPr id="97" name="Rectangle 96"/>
          <p:cNvSpPr/>
          <p:nvPr/>
        </p:nvSpPr>
        <p:spPr>
          <a:xfrm>
            <a:off x="5330000" y="4945000"/>
            <a:ext cx="36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TextBox 97"/>
          <p:cNvSpPr txBox="1"/>
          <p:nvPr/>
        </p:nvSpPr>
        <p:spPr>
          <a:xfrm>
            <a:off x="5740000" y="493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28</a:t>
            </a:r>
          </a:p>
        </p:txBody>
      </p:sp>
      <p:sp>
        <p:nvSpPr>
          <p:cNvPr id="99" name="Rectangle 98"/>
          <p:cNvSpPr/>
          <p:nvPr/>
        </p:nvSpPr>
        <p:spPr>
          <a:xfrm>
            <a:off x="5790000" y="4945000"/>
            <a:ext cx="36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6200000" y="493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27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6250000" y="4945000"/>
            <a:ext cx="36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6660000" y="493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26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6710000" y="4945000"/>
            <a:ext cx="36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TextBox 103"/>
          <p:cNvSpPr txBox="1"/>
          <p:nvPr/>
        </p:nvSpPr>
        <p:spPr>
          <a:xfrm>
            <a:off x="7120000" y="493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7170000" y="4945000"/>
            <a:ext cx="36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TextBox 105"/>
          <p:cNvSpPr txBox="1"/>
          <p:nvPr/>
        </p:nvSpPr>
        <p:spPr>
          <a:xfrm>
            <a:off x="7580000" y="493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107" name="Rectangle 106"/>
          <p:cNvSpPr/>
          <p:nvPr/>
        </p:nvSpPr>
        <p:spPr>
          <a:xfrm>
            <a:off x="7630000" y="4945000"/>
            <a:ext cx="36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TextBox 107"/>
          <p:cNvSpPr txBox="1"/>
          <p:nvPr/>
        </p:nvSpPr>
        <p:spPr>
          <a:xfrm>
            <a:off x="8040000" y="4930000"/>
            <a:ext cx="460000" cy="33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8090000" y="4945000"/>
            <a:ext cx="360000" cy="300000"/>
          </a:xfrm>
          <a:prstGeom prst="rect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0" name="TextBox 109"/>
          <p:cNvSpPr txBox="1"/>
          <p:nvPr/>
        </p:nvSpPr>
        <p:spPr>
          <a:xfrm>
            <a:off x="3900000" y="5270000"/>
            <a:ext cx="50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1" i="0">
                <a:solidFill>
                  <a:srgbClr val="FF0000"/>
                </a:solidFill>
                <a:latin typeface="Calibri"/>
              </a:rPr>
              <a:t>Every item has been chosen as a pivot, so the list is in order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