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971800"/>
            <a:ext cx="8229600" cy="900000"/>
          </a:xfrm>
          <a:prstGeom prst="rect">
            <a:avLst/>
          </a:prstGeom>
          <a:noFill/>
        </p:spPr>
        <p:txBody>
          <a:bodyPr wrap="square" anchor="t" lIns="45720" rIns="45720">
            <a:spAutoFit/>
          </a:bodyPr>
          <a:lstStyle/>
          <a:p>
            <a:pPr algn="ctr"/>
            <a:r>
              <a:rPr sz="4400" b="1" i="0">
                <a:ln w="12700">
                  <a:solidFill>
                    <a:srgbClr val="000000"/>
                  </a:solidFill>
                </a:ln>
                <a:solidFill>
                  <a:srgbClr val="800000"/>
                </a:solidFill>
                <a:latin typeface="Calibri"/>
              </a:rPr>
              <a:t>Algorithms</a:t>
            </a:r>
          </a:p>
        </p:txBody>
      </p:sp>
      <p:sp>
        <p:nvSpPr>
          <p:cNvPr id="3" name="TextBox 2"/>
          <p:cNvSpPr txBox="1"/>
          <p:nvPr/>
        </p:nvSpPr>
        <p:spPr>
          <a:xfrm>
            <a:off x="2310286" y="4159641"/>
            <a:ext cx="4720652" cy="600000"/>
          </a:xfrm>
          <a:prstGeom prst="rect">
            <a:avLst/>
          </a:prstGeom>
          <a:noFill/>
        </p:spPr>
        <p:txBody>
          <a:bodyPr wrap="square" anchor="t" lIns="45720" rIns="45720">
            <a:spAutoFit/>
          </a:bodyPr>
          <a:lstStyle/>
          <a:p>
            <a:pPr algn="ctr"/>
            <a:r>
              <a:rPr sz="1400" b="0" i="0">
                <a:solidFill>
                  <a:srgbClr val="000000"/>
                </a:solidFill>
                <a:latin typeface="Calibri"/>
              </a:rPr>
              <a:t>Decision 1 Chapter 1</a:t>
            </a:r>
          </a:p>
          <a:p>
            <a:pPr algn="ctr"/>
            <a:r>
              <a:rPr sz="1400" b="0" i="0">
                <a:solidFill>
                  <a:srgbClr val="000000"/>
                </a:solidFill>
                <a:latin typeface="Calibri"/>
              </a:rPr>
              <a:t>Westie's Workshop</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3124200"/>
            <a:ext cx="8229600" cy="900000"/>
          </a:xfrm>
          <a:prstGeom prst="rect">
            <a:avLst/>
          </a:prstGeom>
          <a:noFill/>
        </p:spPr>
        <p:txBody>
          <a:bodyPr wrap="square" anchor="t" lIns="45720" rIns="45720">
            <a:spAutoFit/>
          </a:bodyPr>
          <a:lstStyle/>
          <a:p>
            <a:pPr algn="ctr"/>
            <a:r>
              <a:rPr sz="4400" b="1" i="0">
                <a:ln w="12700">
                  <a:solidFill>
                    <a:srgbClr val="000000"/>
                  </a:solidFill>
                </a:ln>
                <a:solidFill>
                  <a:srgbClr val="800000"/>
                </a:solidFill>
                <a:latin typeface="Calibri"/>
              </a:rPr>
              <a:t>Teachings for Exercise 1C</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Bubble Sort</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1C</a:t>
            </a:r>
          </a:p>
        </p:txBody>
      </p:sp>
      <p:sp>
        <p:nvSpPr>
          <p:cNvPr id="4" name="TextBox 3"/>
          <p:cNvSpPr txBox="1"/>
          <p:nvPr/>
        </p:nvSpPr>
        <p:spPr>
          <a:xfrm>
            <a:off x="300000" y="1050000"/>
            <a:ext cx="3300000" cy="4800000"/>
          </a:xfrm>
          <a:prstGeom prst="rect">
            <a:avLst/>
          </a:prstGeom>
          <a:noFill/>
        </p:spPr>
        <p:txBody>
          <a:bodyPr wrap="square" anchor="t" lIns="45720" rIns="45720">
            <a:spAutoFit/>
          </a:bodyPr>
          <a:lstStyle/>
          <a:p>
            <a:pPr algn="ctr"/>
            <a:r>
              <a:rPr sz="1200" b="1" i="0">
                <a:solidFill>
                  <a:srgbClr val="000000"/>
                </a:solidFill>
                <a:latin typeface="Calibri"/>
              </a:rPr>
              <a:t>In a bubble sort, you compare adjacent items in a list</a:t>
            </a:r>
          </a:p>
          <a:p>
            <a:pPr algn="ctr"/>
            <a:r>
              <a:rPr sz="1200" b="0" i="0">
                <a:solidFill>
                  <a:srgbClr val="000000"/>
                </a:solidFill>
                <a:latin typeface="Calibri"/>
              </a:rPr>
              <a:t/>
            </a:r>
          </a:p>
          <a:p>
            <a:pPr algn="ctr"/>
            <a:r>
              <a:rPr sz="1200" b="0" i="0">
                <a:solidFill>
                  <a:srgbClr val="000000"/>
                </a:solidFill>
                <a:latin typeface="Calibri"/>
              </a:rPr>
              <a:t>If they are in order, leave them. If they are not in order, swap them</a:t>
            </a:r>
          </a:p>
          <a:p>
            <a:pPr algn="ctr"/>
            <a:r>
              <a:rPr sz="1200" b="0" i="0">
                <a:solidFill>
                  <a:srgbClr val="000000"/>
                </a:solidFill>
                <a:latin typeface="Calibri"/>
              </a:rPr>
              <a:t/>
            </a:r>
          </a:p>
          <a:p>
            <a:pPr algn="ctr"/>
            <a:r>
              <a:rPr sz="1200" b="0" i="0">
                <a:solidFill>
                  <a:srgbClr val="000000"/>
                </a:solidFill>
                <a:latin typeface="Calibri"/>
              </a:rPr>
              <a:t>The list is in order when a pass is completed without any swaps</a:t>
            </a:r>
          </a:p>
          <a:p>
            <a:pPr algn="ctr"/>
            <a:r>
              <a:rPr sz="1200" b="0" i="0">
                <a:solidFill>
                  <a:srgbClr val="000000"/>
                </a:solidFill>
                <a:latin typeface="Calibri"/>
              </a:rPr>
              <a:t/>
            </a:r>
          </a:p>
          <a:p>
            <a:pPr algn="ctr"/>
            <a:r>
              <a:rPr sz="1200" b="0" i="0">
                <a:solidFill>
                  <a:srgbClr val="000000"/>
                </a:solidFill>
                <a:latin typeface="Calibri"/>
              </a:rPr>
              <a:t>Each time you reach the end of the working list you complete one pass. The last item is then in its final position (the sorted list), so the working list gets 1 shorter with each pass</a:t>
            </a:r>
          </a:p>
        </p:txBody>
      </p:sp>
      <p:sp>
        <p:nvSpPr>
          <p:cNvPr id="5" name="TextBox 4"/>
          <p:cNvSpPr txBox="1"/>
          <p:nvPr/>
        </p:nvSpPr>
        <p:spPr>
          <a:xfrm>
            <a:off x="3800000" y="1000000"/>
            <a:ext cx="5100000" cy="600000"/>
          </a:xfrm>
          <a:prstGeom prst="rect">
            <a:avLst/>
          </a:prstGeom>
          <a:noFill/>
        </p:spPr>
        <p:txBody>
          <a:bodyPr wrap="square" anchor="t" lIns="45720" rIns="45720">
            <a:spAutoFit/>
          </a:bodyPr>
          <a:lstStyle/>
          <a:p>
            <a:pPr algn="l"/>
            <a:r>
              <a:rPr sz="1200" b="0" i="0">
                <a:solidFill>
                  <a:srgbClr val="000000"/>
                </a:solidFill>
                <a:latin typeface="Calibri"/>
              </a:rPr>
              <a:t>Use a bubble sort to arrange this list into ascending order.</a:t>
            </a:r>
          </a:p>
          <a:p>
            <a:pPr algn="l"/>
            <a:r>
              <a:rPr sz="1200" b="0" i="0">
                <a:solidFill>
                  <a:srgbClr val="000000"/>
                </a:solidFill>
                <a:latin typeface="Calibri"/>
              </a:rPr>
              <a:t>      24      18      37      11      15      30</a:t>
            </a:r>
          </a:p>
        </p:txBody>
      </p:sp>
      <p:sp>
        <p:nvSpPr>
          <p:cNvPr id="6" name="TextBox 5"/>
          <p:cNvSpPr txBox="1"/>
          <p:nvPr/>
        </p:nvSpPr>
        <p:spPr>
          <a:xfrm>
            <a:off x="3900000" y="1750000"/>
            <a:ext cx="420000" cy="280000"/>
          </a:xfrm>
          <a:prstGeom prst="rect">
            <a:avLst/>
          </a:prstGeom>
          <a:noFill/>
        </p:spPr>
        <p:txBody>
          <a:bodyPr wrap="square" anchor="ctr" lIns="45720" rIns="45720">
            <a:spAutoFit/>
          </a:bodyPr>
          <a:lstStyle/>
          <a:p>
            <a:pPr algn="ctr"/>
            <a:r>
              <a:rPr sz="1200" b="0" i="0">
                <a:solidFill>
                  <a:srgbClr val="000000"/>
                </a:solidFill>
                <a:latin typeface="Calibri"/>
              </a:rPr>
              <a:t>24</a:t>
            </a:r>
          </a:p>
        </p:txBody>
      </p:sp>
      <p:sp>
        <p:nvSpPr>
          <p:cNvPr id="7" name="TextBox 6"/>
          <p:cNvSpPr txBox="1"/>
          <p:nvPr/>
        </p:nvSpPr>
        <p:spPr>
          <a:xfrm>
            <a:off x="4320000" y="1750000"/>
            <a:ext cx="420000" cy="280000"/>
          </a:xfrm>
          <a:prstGeom prst="rect">
            <a:avLst/>
          </a:prstGeom>
          <a:noFill/>
        </p:spPr>
        <p:txBody>
          <a:bodyPr wrap="square" anchor="ctr" lIns="45720" rIns="45720">
            <a:spAutoFit/>
          </a:bodyPr>
          <a:lstStyle/>
          <a:p>
            <a:pPr algn="ctr"/>
            <a:r>
              <a:rPr sz="1200" b="0" i="0">
                <a:solidFill>
                  <a:srgbClr val="000000"/>
                </a:solidFill>
                <a:latin typeface="Calibri"/>
              </a:rPr>
              <a:t>18</a:t>
            </a:r>
          </a:p>
        </p:txBody>
      </p:sp>
      <p:sp>
        <p:nvSpPr>
          <p:cNvPr id="8" name="TextBox 7"/>
          <p:cNvSpPr txBox="1"/>
          <p:nvPr/>
        </p:nvSpPr>
        <p:spPr>
          <a:xfrm>
            <a:off x="4740000" y="1750000"/>
            <a:ext cx="420000" cy="280000"/>
          </a:xfrm>
          <a:prstGeom prst="rect">
            <a:avLst/>
          </a:prstGeom>
          <a:noFill/>
        </p:spPr>
        <p:txBody>
          <a:bodyPr wrap="square" anchor="ctr" lIns="45720" rIns="45720">
            <a:spAutoFit/>
          </a:bodyPr>
          <a:lstStyle/>
          <a:p>
            <a:pPr algn="ctr"/>
            <a:r>
              <a:rPr sz="1200" b="0" i="0">
                <a:solidFill>
                  <a:srgbClr val="000000"/>
                </a:solidFill>
                <a:latin typeface="Calibri"/>
              </a:rPr>
              <a:t>37</a:t>
            </a:r>
          </a:p>
        </p:txBody>
      </p:sp>
      <p:sp>
        <p:nvSpPr>
          <p:cNvPr id="9" name="TextBox 8"/>
          <p:cNvSpPr txBox="1"/>
          <p:nvPr/>
        </p:nvSpPr>
        <p:spPr>
          <a:xfrm>
            <a:off x="5160000" y="1750000"/>
            <a:ext cx="420000" cy="280000"/>
          </a:xfrm>
          <a:prstGeom prst="rect">
            <a:avLst/>
          </a:prstGeom>
          <a:noFill/>
        </p:spPr>
        <p:txBody>
          <a:bodyPr wrap="square" anchor="ctr" lIns="45720" rIns="45720">
            <a:spAutoFit/>
          </a:bodyPr>
          <a:lstStyle/>
          <a:p>
            <a:pPr algn="ctr"/>
            <a:r>
              <a:rPr sz="1200" b="0" i="0">
                <a:solidFill>
                  <a:srgbClr val="000000"/>
                </a:solidFill>
                <a:latin typeface="Calibri"/>
              </a:rPr>
              <a:t>11</a:t>
            </a:r>
          </a:p>
        </p:txBody>
      </p:sp>
      <p:sp>
        <p:nvSpPr>
          <p:cNvPr id="10" name="TextBox 9"/>
          <p:cNvSpPr txBox="1"/>
          <p:nvPr/>
        </p:nvSpPr>
        <p:spPr>
          <a:xfrm>
            <a:off x="5580000" y="1750000"/>
            <a:ext cx="420000" cy="280000"/>
          </a:xfrm>
          <a:prstGeom prst="rect">
            <a:avLst/>
          </a:prstGeom>
          <a:noFill/>
        </p:spPr>
        <p:txBody>
          <a:bodyPr wrap="square" anchor="ctr" lIns="45720" rIns="45720">
            <a:spAutoFit/>
          </a:bodyPr>
          <a:lstStyle/>
          <a:p>
            <a:pPr algn="ctr"/>
            <a:r>
              <a:rPr sz="1200" b="0" i="0">
                <a:solidFill>
                  <a:srgbClr val="000000"/>
                </a:solidFill>
                <a:latin typeface="Calibri"/>
              </a:rPr>
              <a:t>15</a:t>
            </a:r>
          </a:p>
        </p:txBody>
      </p:sp>
      <p:sp>
        <p:nvSpPr>
          <p:cNvPr id="11" name="TextBox 10"/>
          <p:cNvSpPr txBox="1"/>
          <p:nvPr/>
        </p:nvSpPr>
        <p:spPr>
          <a:xfrm>
            <a:off x="6000000" y="1750000"/>
            <a:ext cx="420000" cy="280000"/>
          </a:xfrm>
          <a:prstGeom prst="rect">
            <a:avLst/>
          </a:prstGeom>
          <a:noFill/>
        </p:spPr>
        <p:txBody>
          <a:bodyPr wrap="square" anchor="ctr" lIns="45720" rIns="45720">
            <a:spAutoFit/>
          </a:bodyPr>
          <a:lstStyle/>
          <a:p>
            <a:pPr algn="ctr"/>
            <a:r>
              <a:rPr sz="1200" b="0" i="0">
                <a:solidFill>
                  <a:srgbClr val="000000"/>
                </a:solidFill>
                <a:latin typeface="Calibri"/>
              </a:rPr>
              <a:t>30</a:t>
            </a:r>
          </a:p>
        </p:txBody>
      </p:sp>
      <p:sp>
        <p:nvSpPr>
          <p:cNvPr id="12" name="Oval 11"/>
          <p:cNvSpPr/>
          <p:nvPr/>
        </p:nvSpPr>
        <p:spPr>
          <a:xfrm>
            <a:off x="3930000" y="1760000"/>
            <a:ext cx="780000" cy="260000"/>
          </a:xfrm>
          <a:prstGeom prst="ellipse">
            <a:avLst/>
          </a:prstGeom>
          <a:noFill/>
          <a:ln w="158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570000" y="1750000"/>
            <a:ext cx="2200000" cy="280000"/>
          </a:xfrm>
          <a:prstGeom prst="rect">
            <a:avLst/>
          </a:prstGeom>
          <a:noFill/>
        </p:spPr>
        <p:txBody>
          <a:bodyPr wrap="square" anchor="ctr" lIns="45720" rIns="45720">
            <a:spAutoFit/>
          </a:bodyPr>
          <a:lstStyle/>
          <a:p>
            <a:pPr algn="l"/>
            <a:r>
              <a:rPr sz="1100" b="0" i="0">
                <a:solidFill>
                  <a:srgbClr val="FF0000"/>
                </a:solidFill>
                <a:latin typeface="Calibri"/>
              </a:rPr>
              <a:t>1st comparison: swap</a:t>
            </a:r>
          </a:p>
        </p:txBody>
      </p:sp>
      <p:sp>
        <p:nvSpPr>
          <p:cNvPr id="14" name="TextBox 13"/>
          <p:cNvSpPr txBox="1"/>
          <p:nvPr/>
        </p:nvSpPr>
        <p:spPr>
          <a:xfrm>
            <a:off x="3900000" y="2030000"/>
            <a:ext cx="420000" cy="280000"/>
          </a:xfrm>
          <a:prstGeom prst="rect">
            <a:avLst/>
          </a:prstGeom>
          <a:noFill/>
        </p:spPr>
        <p:txBody>
          <a:bodyPr wrap="square" anchor="ctr" lIns="45720" rIns="45720">
            <a:spAutoFit/>
          </a:bodyPr>
          <a:lstStyle/>
          <a:p>
            <a:pPr algn="ctr"/>
            <a:r>
              <a:rPr sz="1200" b="0" i="0">
                <a:solidFill>
                  <a:srgbClr val="000000"/>
                </a:solidFill>
                <a:latin typeface="Calibri"/>
              </a:rPr>
              <a:t>18</a:t>
            </a:r>
          </a:p>
        </p:txBody>
      </p:sp>
      <p:sp>
        <p:nvSpPr>
          <p:cNvPr id="15" name="TextBox 14"/>
          <p:cNvSpPr txBox="1"/>
          <p:nvPr/>
        </p:nvSpPr>
        <p:spPr>
          <a:xfrm>
            <a:off x="4320000" y="2030000"/>
            <a:ext cx="420000" cy="280000"/>
          </a:xfrm>
          <a:prstGeom prst="rect">
            <a:avLst/>
          </a:prstGeom>
          <a:noFill/>
        </p:spPr>
        <p:txBody>
          <a:bodyPr wrap="square" anchor="ctr" lIns="45720" rIns="45720">
            <a:spAutoFit/>
          </a:bodyPr>
          <a:lstStyle/>
          <a:p>
            <a:pPr algn="ctr"/>
            <a:r>
              <a:rPr sz="1200" b="0" i="0">
                <a:solidFill>
                  <a:srgbClr val="000000"/>
                </a:solidFill>
                <a:latin typeface="Calibri"/>
              </a:rPr>
              <a:t>24</a:t>
            </a:r>
          </a:p>
        </p:txBody>
      </p:sp>
      <p:sp>
        <p:nvSpPr>
          <p:cNvPr id="16" name="TextBox 15"/>
          <p:cNvSpPr txBox="1"/>
          <p:nvPr/>
        </p:nvSpPr>
        <p:spPr>
          <a:xfrm>
            <a:off x="4740000" y="2030000"/>
            <a:ext cx="420000" cy="280000"/>
          </a:xfrm>
          <a:prstGeom prst="rect">
            <a:avLst/>
          </a:prstGeom>
          <a:noFill/>
        </p:spPr>
        <p:txBody>
          <a:bodyPr wrap="square" anchor="ctr" lIns="45720" rIns="45720">
            <a:spAutoFit/>
          </a:bodyPr>
          <a:lstStyle/>
          <a:p>
            <a:pPr algn="ctr"/>
            <a:r>
              <a:rPr sz="1200" b="0" i="0">
                <a:solidFill>
                  <a:srgbClr val="000000"/>
                </a:solidFill>
                <a:latin typeface="Calibri"/>
              </a:rPr>
              <a:t>37</a:t>
            </a:r>
          </a:p>
        </p:txBody>
      </p:sp>
      <p:sp>
        <p:nvSpPr>
          <p:cNvPr id="17" name="TextBox 16"/>
          <p:cNvSpPr txBox="1"/>
          <p:nvPr/>
        </p:nvSpPr>
        <p:spPr>
          <a:xfrm>
            <a:off x="5160000" y="2030000"/>
            <a:ext cx="420000" cy="280000"/>
          </a:xfrm>
          <a:prstGeom prst="rect">
            <a:avLst/>
          </a:prstGeom>
          <a:noFill/>
        </p:spPr>
        <p:txBody>
          <a:bodyPr wrap="square" anchor="ctr" lIns="45720" rIns="45720">
            <a:spAutoFit/>
          </a:bodyPr>
          <a:lstStyle/>
          <a:p>
            <a:pPr algn="ctr"/>
            <a:r>
              <a:rPr sz="1200" b="0" i="0">
                <a:solidFill>
                  <a:srgbClr val="000000"/>
                </a:solidFill>
                <a:latin typeface="Calibri"/>
              </a:rPr>
              <a:t>11</a:t>
            </a:r>
          </a:p>
        </p:txBody>
      </p:sp>
      <p:sp>
        <p:nvSpPr>
          <p:cNvPr id="18" name="TextBox 17"/>
          <p:cNvSpPr txBox="1"/>
          <p:nvPr/>
        </p:nvSpPr>
        <p:spPr>
          <a:xfrm>
            <a:off x="5580000" y="2030000"/>
            <a:ext cx="420000" cy="280000"/>
          </a:xfrm>
          <a:prstGeom prst="rect">
            <a:avLst/>
          </a:prstGeom>
          <a:noFill/>
        </p:spPr>
        <p:txBody>
          <a:bodyPr wrap="square" anchor="ctr" lIns="45720" rIns="45720">
            <a:spAutoFit/>
          </a:bodyPr>
          <a:lstStyle/>
          <a:p>
            <a:pPr algn="ctr"/>
            <a:r>
              <a:rPr sz="1200" b="0" i="0">
                <a:solidFill>
                  <a:srgbClr val="000000"/>
                </a:solidFill>
                <a:latin typeface="Calibri"/>
              </a:rPr>
              <a:t>15</a:t>
            </a:r>
          </a:p>
        </p:txBody>
      </p:sp>
      <p:sp>
        <p:nvSpPr>
          <p:cNvPr id="19" name="TextBox 18"/>
          <p:cNvSpPr txBox="1"/>
          <p:nvPr/>
        </p:nvSpPr>
        <p:spPr>
          <a:xfrm>
            <a:off x="6000000" y="2030000"/>
            <a:ext cx="420000" cy="280000"/>
          </a:xfrm>
          <a:prstGeom prst="rect">
            <a:avLst/>
          </a:prstGeom>
          <a:noFill/>
        </p:spPr>
        <p:txBody>
          <a:bodyPr wrap="square" anchor="ctr" lIns="45720" rIns="45720">
            <a:spAutoFit/>
          </a:bodyPr>
          <a:lstStyle/>
          <a:p>
            <a:pPr algn="ctr"/>
            <a:r>
              <a:rPr sz="1200" b="0" i="0">
                <a:solidFill>
                  <a:srgbClr val="000000"/>
                </a:solidFill>
                <a:latin typeface="Calibri"/>
              </a:rPr>
              <a:t>30</a:t>
            </a:r>
          </a:p>
        </p:txBody>
      </p:sp>
      <p:sp>
        <p:nvSpPr>
          <p:cNvPr id="20" name="Oval 19"/>
          <p:cNvSpPr/>
          <p:nvPr/>
        </p:nvSpPr>
        <p:spPr>
          <a:xfrm>
            <a:off x="4350000" y="2040000"/>
            <a:ext cx="780000" cy="260000"/>
          </a:xfrm>
          <a:prstGeom prst="ellipse">
            <a:avLst/>
          </a:prstGeom>
          <a:noFill/>
          <a:ln w="158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570000" y="2030000"/>
            <a:ext cx="2200000" cy="280000"/>
          </a:xfrm>
          <a:prstGeom prst="rect">
            <a:avLst/>
          </a:prstGeom>
          <a:noFill/>
        </p:spPr>
        <p:txBody>
          <a:bodyPr wrap="square" anchor="ctr" lIns="45720" rIns="45720">
            <a:spAutoFit/>
          </a:bodyPr>
          <a:lstStyle/>
          <a:p>
            <a:pPr algn="l"/>
            <a:r>
              <a:rPr sz="1100" b="0" i="0">
                <a:solidFill>
                  <a:srgbClr val="FF0000"/>
                </a:solidFill>
                <a:latin typeface="Calibri"/>
              </a:rPr>
              <a:t>2nd comparison: leave</a:t>
            </a:r>
          </a:p>
        </p:txBody>
      </p:sp>
      <p:sp>
        <p:nvSpPr>
          <p:cNvPr id="22" name="TextBox 21"/>
          <p:cNvSpPr txBox="1"/>
          <p:nvPr/>
        </p:nvSpPr>
        <p:spPr>
          <a:xfrm>
            <a:off x="3900000" y="2310000"/>
            <a:ext cx="420000" cy="280000"/>
          </a:xfrm>
          <a:prstGeom prst="rect">
            <a:avLst/>
          </a:prstGeom>
          <a:noFill/>
        </p:spPr>
        <p:txBody>
          <a:bodyPr wrap="square" anchor="ctr" lIns="45720" rIns="45720">
            <a:spAutoFit/>
          </a:bodyPr>
          <a:lstStyle/>
          <a:p>
            <a:pPr algn="ctr"/>
            <a:r>
              <a:rPr sz="1200" b="0" i="0">
                <a:solidFill>
                  <a:srgbClr val="000000"/>
                </a:solidFill>
                <a:latin typeface="Calibri"/>
              </a:rPr>
              <a:t>18</a:t>
            </a:r>
          </a:p>
        </p:txBody>
      </p:sp>
      <p:sp>
        <p:nvSpPr>
          <p:cNvPr id="23" name="TextBox 22"/>
          <p:cNvSpPr txBox="1"/>
          <p:nvPr/>
        </p:nvSpPr>
        <p:spPr>
          <a:xfrm>
            <a:off x="4320000" y="2310000"/>
            <a:ext cx="420000" cy="280000"/>
          </a:xfrm>
          <a:prstGeom prst="rect">
            <a:avLst/>
          </a:prstGeom>
          <a:noFill/>
        </p:spPr>
        <p:txBody>
          <a:bodyPr wrap="square" anchor="ctr" lIns="45720" rIns="45720">
            <a:spAutoFit/>
          </a:bodyPr>
          <a:lstStyle/>
          <a:p>
            <a:pPr algn="ctr"/>
            <a:r>
              <a:rPr sz="1200" b="0" i="0">
                <a:solidFill>
                  <a:srgbClr val="000000"/>
                </a:solidFill>
                <a:latin typeface="Calibri"/>
              </a:rPr>
              <a:t>24</a:t>
            </a:r>
          </a:p>
        </p:txBody>
      </p:sp>
      <p:sp>
        <p:nvSpPr>
          <p:cNvPr id="24" name="TextBox 23"/>
          <p:cNvSpPr txBox="1"/>
          <p:nvPr/>
        </p:nvSpPr>
        <p:spPr>
          <a:xfrm>
            <a:off x="4740000" y="2310000"/>
            <a:ext cx="420000" cy="280000"/>
          </a:xfrm>
          <a:prstGeom prst="rect">
            <a:avLst/>
          </a:prstGeom>
          <a:noFill/>
        </p:spPr>
        <p:txBody>
          <a:bodyPr wrap="square" anchor="ctr" lIns="45720" rIns="45720">
            <a:spAutoFit/>
          </a:bodyPr>
          <a:lstStyle/>
          <a:p>
            <a:pPr algn="ctr"/>
            <a:r>
              <a:rPr sz="1200" b="0" i="0">
                <a:solidFill>
                  <a:srgbClr val="000000"/>
                </a:solidFill>
                <a:latin typeface="Calibri"/>
              </a:rPr>
              <a:t>37</a:t>
            </a:r>
          </a:p>
        </p:txBody>
      </p:sp>
      <p:sp>
        <p:nvSpPr>
          <p:cNvPr id="25" name="TextBox 24"/>
          <p:cNvSpPr txBox="1"/>
          <p:nvPr/>
        </p:nvSpPr>
        <p:spPr>
          <a:xfrm>
            <a:off x="5160000" y="2310000"/>
            <a:ext cx="420000" cy="280000"/>
          </a:xfrm>
          <a:prstGeom prst="rect">
            <a:avLst/>
          </a:prstGeom>
          <a:noFill/>
        </p:spPr>
        <p:txBody>
          <a:bodyPr wrap="square" anchor="ctr" lIns="45720" rIns="45720">
            <a:spAutoFit/>
          </a:bodyPr>
          <a:lstStyle/>
          <a:p>
            <a:pPr algn="ctr"/>
            <a:r>
              <a:rPr sz="1200" b="0" i="0">
                <a:solidFill>
                  <a:srgbClr val="000000"/>
                </a:solidFill>
                <a:latin typeface="Calibri"/>
              </a:rPr>
              <a:t>11</a:t>
            </a:r>
          </a:p>
        </p:txBody>
      </p:sp>
      <p:sp>
        <p:nvSpPr>
          <p:cNvPr id="26" name="TextBox 25"/>
          <p:cNvSpPr txBox="1"/>
          <p:nvPr/>
        </p:nvSpPr>
        <p:spPr>
          <a:xfrm>
            <a:off x="5580000" y="2310000"/>
            <a:ext cx="420000" cy="280000"/>
          </a:xfrm>
          <a:prstGeom prst="rect">
            <a:avLst/>
          </a:prstGeom>
          <a:noFill/>
        </p:spPr>
        <p:txBody>
          <a:bodyPr wrap="square" anchor="ctr" lIns="45720" rIns="45720">
            <a:spAutoFit/>
          </a:bodyPr>
          <a:lstStyle/>
          <a:p>
            <a:pPr algn="ctr"/>
            <a:r>
              <a:rPr sz="1200" b="0" i="0">
                <a:solidFill>
                  <a:srgbClr val="000000"/>
                </a:solidFill>
                <a:latin typeface="Calibri"/>
              </a:rPr>
              <a:t>15</a:t>
            </a:r>
          </a:p>
        </p:txBody>
      </p:sp>
      <p:sp>
        <p:nvSpPr>
          <p:cNvPr id="27" name="TextBox 26"/>
          <p:cNvSpPr txBox="1"/>
          <p:nvPr/>
        </p:nvSpPr>
        <p:spPr>
          <a:xfrm>
            <a:off x="6000000" y="2310000"/>
            <a:ext cx="420000" cy="280000"/>
          </a:xfrm>
          <a:prstGeom prst="rect">
            <a:avLst/>
          </a:prstGeom>
          <a:noFill/>
        </p:spPr>
        <p:txBody>
          <a:bodyPr wrap="square" anchor="ctr" lIns="45720" rIns="45720">
            <a:spAutoFit/>
          </a:bodyPr>
          <a:lstStyle/>
          <a:p>
            <a:pPr algn="ctr"/>
            <a:r>
              <a:rPr sz="1200" b="0" i="0">
                <a:solidFill>
                  <a:srgbClr val="000000"/>
                </a:solidFill>
                <a:latin typeface="Calibri"/>
              </a:rPr>
              <a:t>30</a:t>
            </a:r>
          </a:p>
        </p:txBody>
      </p:sp>
      <p:sp>
        <p:nvSpPr>
          <p:cNvPr id="28" name="Oval 27"/>
          <p:cNvSpPr/>
          <p:nvPr/>
        </p:nvSpPr>
        <p:spPr>
          <a:xfrm>
            <a:off x="4770000" y="2320000"/>
            <a:ext cx="780000" cy="260000"/>
          </a:xfrm>
          <a:prstGeom prst="ellipse">
            <a:avLst/>
          </a:prstGeom>
          <a:noFill/>
          <a:ln w="158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6570000" y="2310000"/>
            <a:ext cx="2200000" cy="280000"/>
          </a:xfrm>
          <a:prstGeom prst="rect">
            <a:avLst/>
          </a:prstGeom>
          <a:noFill/>
        </p:spPr>
        <p:txBody>
          <a:bodyPr wrap="square" anchor="ctr" lIns="45720" rIns="45720">
            <a:spAutoFit/>
          </a:bodyPr>
          <a:lstStyle/>
          <a:p>
            <a:pPr algn="l"/>
            <a:r>
              <a:rPr sz="1100" b="0" i="0">
                <a:solidFill>
                  <a:srgbClr val="FF0000"/>
                </a:solidFill>
                <a:latin typeface="Calibri"/>
              </a:rPr>
              <a:t>3rd comparison: swap</a:t>
            </a:r>
          </a:p>
        </p:txBody>
      </p:sp>
      <p:sp>
        <p:nvSpPr>
          <p:cNvPr id="30" name="TextBox 29"/>
          <p:cNvSpPr txBox="1"/>
          <p:nvPr/>
        </p:nvSpPr>
        <p:spPr>
          <a:xfrm>
            <a:off x="3900000" y="2590000"/>
            <a:ext cx="420000" cy="280000"/>
          </a:xfrm>
          <a:prstGeom prst="rect">
            <a:avLst/>
          </a:prstGeom>
          <a:noFill/>
        </p:spPr>
        <p:txBody>
          <a:bodyPr wrap="square" anchor="ctr" lIns="45720" rIns="45720">
            <a:spAutoFit/>
          </a:bodyPr>
          <a:lstStyle/>
          <a:p>
            <a:pPr algn="ctr"/>
            <a:r>
              <a:rPr sz="1200" b="0" i="0">
                <a:solidFill>
                  <a:srgbClr val="000000"/>
                </a:solidFill>
                <a:latin typeface="Calibri"/>
              </a:rPr>
              <a:t>18</a:t>
            </a:r>
          </a:p>
        </p:txBody>
      </p:sp>
      <p:sp>
        <p:nvSpPr>
          <p:cNvPr id="31" name="TextBox 30"/>
          <p:cNvSpPr txBox="1"/>
          <p:nvPr/>
        </p:nvSpPr>
        <p:spPr>
          <a:xfrm>
            <a:off x="4320000" y="2590000"/>
            <a:ext cx="420000" cy="280000"/>
          </a:xfrm>
          <a:prstGeom prst="rect">
            <a:avLst/>
          </a:prstGeom>
          <a:noFill/>
        </p:spPr>
        <p:txBody>
          <a:bodyPr wrap="square" anchor="ctr" lIns="45720" rIns="45720">
            <a:spAutoFit/>
          </a:bodyPr>
          <a:lstStyle/>
          <a:p>
            <a:pPr algn="ctr"/>
            <a:r>
              <a:rPr sz="1200" b="0" i="0">
                <a:solidFill>
                  <a:srgbClr val="000000"/>
                </a:solidFill>
                <a:latin typeface="Calibri"/>
              </a:rPr>
              <a:t>24</a:t>
            </a:r>
          </a:p>
        </p:txBody>
      </p:sp>
      <p:sp>
        <p:nvSpPr>
          <p:cNvPr id="32" name="TextBox 31"/>
          <p:cNvSpPr txBox="1"/>
          <p:nvPr/>
        </p:nvSpPr>
        <p:spPr>
          <a:xfrm>
            <a:off x="4740000" y="2590000"/>
            <a:ext cx="420000" cy="280000"/>
          </a:xfrm>
          <a:prstGeom prst="rect">
            <a:avLst/>
          </a:prstGeom>
          <a:noFill/>
        </p:spPr>
        <p:txBody>
          <a:bodyPr wrap="square" anchor="ctr" lIns="45720" rIns="45720">
            <a:spAutoFit/>
          </a:bodyPr>
          <a:lstStyle/>
          <a:p>
            <a:pPr algn="ctr"/>
            <a:r>
              <a:rPr sz="1200" b="0" i="0">
                <a:solidFill>
                  <a:srgbClr val="000000"/>
                </a:solidFill>
                <a:latin typeface="Calibri"/>
              </a:rPr>
              <a:t>11</a:t>
            </a:r>
          </a:p>
        </p:txBody>
      </p:sp>
      <p:sp>
        <p:nvSpPr>
          <p:cNvPr id="33" name="TextBox 32"/>
          <p:cNvSpPr txBox="1"/>
          <p:nvPr/>
        </p:nvSpPr>
        <p:spPr>
          <a:xfrm>
            <a:off x="5160000" y="2590000"/>
            <a:ext cx="420000" cy="280000"/>
          </a:xfrm>
          <a:prstGeom prst="rect">
            <a:avLst/>
          </a:prstGeom>
          <a:noFill/>
        </p:spPr>
        <p:txBody>
          <a:bodyPr wrap="square" anchor="ctr" lIns="45720" rIns="45720">
            <a:spAutoFit/>
          </a:bodyPr>
          <a:lstStyle/>
          <a:p>
            <a:pPr algn="ctr"/>
            <a:r>
              <a:rPr sz="1200" b="0" i="0">
                <a:solidFill>
                  <a:srgbClr val="000000"/>
                </a:solidFill>
                <a:latin typeface="Calibri"/>
              </a:rPr>
              <a:t>37</a:t>
            </a:r>
          </a:p>
        </p:txBody>
      </p:sp>
      <p:sp>
        <p:nvSpPr>
          <p:cNvPr id="34" name="TextBox 33"/>
          <p:cNvSpPr txBox="1"/>
          <p:nvPr/>
        </p:nvSpPr>
        <p:spPr>
          <a:xfrm>
            <a:off x="5580000" y="2590000"/>
            <a:ext cx="420000" cy="280000"/>
          </a:xfrm>
          <a:prstGeom prst="rect">
            <a:avLst/>
          </a:prstGeom>
          <a:noFill/>
        </p:spPr>
        <p:txBody>
          <a:bodyPr wrap="square" anchor="ctr" lIns="45720" rIns="45720">
            <a:spAutoFit/>
          </a:bodyPr>
          <a:lstStyle/>
          <a:p>
            <a:pPr algn="ctr"/>
            <a:r>
              <a:rPr sz="1200" b="0" i="0">
                <a:solidFill>
                  <a:srgbClr val="000000"/>
                </a:solidFill>
                <a:latin typeface="Calibri"/>
              </a:rPr>
              <a:t>15</a:t>
            </a:r>
          </a:p>
        </p:txBody>
      </p:sp>
      <p:sp>
        <p:nvSpPr>
          <p:cNvPr id="35" name="TextBox 34"/>
          <p:cNvSpPr txBox="1"/>
          <p:nvPr/>
        </p:nvSpPr>
        <p:spPr>
          <a:xfrm>
            <a:off x="6000000" y="2590000"/>
            <a:ext cx="420000" cy="280000"/>
          </a:xfrm>
          <a:prstGeom prst="rect">
            <a:avLst/>
          </a:prstGeom>
          <a:noFill/>
        </p:spPr>
        <p:txBody>
          <a:bodyPr wrap="square" anchor="ctr" lIns="45720" rIns="45720">
            <a:spAutoFit/>
          </a:bodyPr>
          <a:lstStyle/>
          <a:p>
            <a:pPr algn="ctr"/>
            <a:r>
              <a:rPr sz="1200" b="0" i="0">
                <a:solidFill>
                  <a:srgbClr val="000000"/>
                </a:solidFill>
                <a:latin typeface="Calibri"/>
              </a:rPr>
              <a:t>30</a:t>
            </a:r>
          </a:p>
        </p:txBody>
      </p:sp>
      <p:sp>
        <p:nvSpPr>
          <p:cNvPr id="36" name="Oval 35"/>
          <p:cNvSpPr/>
          <p:nvPr/>
        </p:nvSpPr>
        <p:spPr>
          <a:xfrm>
            <a:off x="5190000" y="2600000"/>
            <a:ext cx="780000" cy="260000"/>
          </a:xfrm>
          <a:prstGeom prst="ellipse">
            <a:avLst/>
          </a:prstGeom>
          <a:noFill/>
          <a:ln w="158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6570000" y="2590000"/>
            <a:ext cx="2200000" cy="280000"/>
          </a:xfrm>
          <a:prstGeom prst="rect">
            <a:avLst/>
          </a:prstGeom>
          <a:noFill/>
        </p:spPr>
        <p:txBody>
          <a:bodyPr wrap="square" anchor="ctr" lIns="45720" rIns="45720">
            <a:spAutoFit/>
          </a:bodyPr>
          <a:lstStyle/>
          <a:p>
            <a:pPr algn="l"/>
            <a:r>
              <a:rPr sz="1100" b="0" i="0">
                <a:solidFill>
                  <a:srgbClr val="FF0000"/>
                </a:solidFill>
                <a:latin typeface="Calibri"/>
              </a:rPr>
              <a:t>4th comparison: swap</a:t>
            </a:r>
          </a:p>
        </p:txBody>
      </p:sp>
      <p:sp>
        <p:nvSpPr>
          <p:cNvPr id="38" name="TextBox 37"/>
          <p:cNvSpPr txBox="1"/>
          <p:nvPr/>
        </p:nvSpPr>
        <p:spPr>
          <a:xfrm>
            <a:off x="3900000" y="2870000"/>
            <a:ext cx="420000" cy="280000"/>
          </a:xfrm>
          <a:prstGeom prst="rect">
            <a:avLst/>
          </a:prstGeom>
          <a:noFill/>
        </p:spPr>
        <p:txBody>
          <a:bodyPr wrap="square" anchor="ctr" lIns="45720" rIns="45720">
            <a:spAutoFit/>
          </a:bodyPr>
          <a:lstStyle/>
          <a:p>
            <a:pPr algn="ctr"/>
            <a:r>
              <a:rPr sz="1200" b="0" i="0">
                <a:solidFill>
                  <a:srgbClr val="000000"/>
                </a:solidFill>
                <a:latin typeface="Calibri"/>
              </a:rPr>
              <a:t>18</a:t>
            </a:r>
          </a:p>
        </p:txBody>
      </p:sp>
      <p:sp>
        <p:nvSpPr>
          <p:cNvPr id="39" name="TextBox 38"/>
          <p:cNvSpPr txBox="1"/>
          <p:nvPr/>
        </p:nvSpPr>
        <p:spPr>
          <a:xfrm>
            <a:off x="4320000" y="2870000"/>
            <a:ext cx="420000" cy="280000"/>
          </a:xfrm>
          <a:prstGeom prst="rect">
            <a:avLst/>
          </a:prstGeom>
          <a:noFill/>
        </p:spPr>
        <p:txBody>
          <a:bodyPr wrap="square" anchor="ctr" lIns="45720" rIns="45720">
            <a:spAutoFit/>
          </a:bodyPr>
          <a:lstStyle/>
          <a:p>
            <a:pPr algn="ctr"/>
            <a:r>
              <a:rPr sz="1200" b="0" i="0">
                <a:solidFill>
                  <a:srgbClr val="000000"/>
                </a:solidFill>
                <a:latin typeface="Calibri"/>
              </a:rPr>
              <a:t>24</a:t>
            </a:r>
          </a:p>
        </p:txBody>
      </p:sp>
      <p:sp>
        <p:nvSpPr>
          <p:cNvPr id="40" name="TextBox 39"/>
          <p:cNvSpPr txBox="1"/>
          <p:nvPr/>
        </p:nvSpPr>
        <p:spPr>
          <a:xfrm>
            <a:off x="4740000" y="2870000"/>
            <a:ext cx="420000" cy="280000"/>
          </a:xfrm>
          <a:prstGeom prst="rect">
            <a:avLst/>
          </a:prstGeom>
          <a:noFill/>
        </p:spPr>
        <p:txBody>
          <a:bodyPr wrap="square" anchor="ctr" lIns="45720" rIns="45720">
            <a:spAutoFit/>
          </a:bodyPr>
          <a:lstStyle/>
          <a:p>
            <a:pPr algn="ctr"/>
            <a:r>
              <a:rPr sz="1200" b="0" i="0">
                <a:solidFill>
                  <a:srgbClr val="000000"/>
                </a:solidFill>
                <a:latin typeface="Calibri"/>
              </a:rPr>
              <a:t>11</a:t>
            </a:r>
          </a:p>
        </p:txBody>
      </p:sp>
      <p:sp>
        <p:nvSpPr>
          <p:cNvPr id="41" name="TextBox 40"/>
          <p:cNvSpPr txBox="1"/>
          <p:nvPr/>
        </p:nvSpPr>
        <p:spPr>
          <a:xfrm>
            <a:off x="5160000" y="2870000"/>
            <a:ext cx="420000" cy="280000"/>
          </a:xfrm>
          <a:prstGeom prst="rect">
            <a:avLst/>
          </a:prstGeom>
          <a:noFill/>
        </p:spPr>
        <p:txBody>
          <a:bodyPr wrap="square" anchor="ctr" lIns="45720" rIns="45720">
            <a:spAutoFit/>
          </a:bodyPr>
          <a:lstStyle/>
          <a:p>
            <a:pPr algn="ctr"/>
            <a:r>
              <a:rPr sz="1200" b="0" i="0">
                <a:solidFill>
                  <a:srgbClr val="000000"/>
                </a:solidFill>
                <a:latin typeface="Calibri"/>
              </a:rPr>
              <a:t>15</a:t>
            </a:r>
          </a:p>
        </p:txBody>
      </p:sp>
      <p:sp>
        <p:nvSpPr>
          <p:cNvPr id="42" name="TextBox 41"/>
          <p:cNvSpPr txBox="1"/>
          <p:nvPr/>
        </p:nvSpPr>
        <p:spPr>
          <a:xfrm>
            <a:off x="5580000" y="2870000"/>
            <a:ext cx="420000" cy="280000"/>
          </a:xfrm>
          <a:prstGeom prst="rect">
            <a:avLst/>
          </a:prstGeom>
          <a:noFill/>
        </p:spPr>
        <p:txBody>
          <a:bodyPr wrap="square" anchor="ctr" lIns="45720" rIns="45720">
            <a:spAutoFit/>
          </a:bodyPr>
          <a:lstStyle/>
          <a:p>
            <a:pPr algn="ctr"/>
            <a:r>
              <a:rPr sz="1200" b="0" i="0">
                <a:solidFill>
                  <a:srgbClr val="000000"/>
                </a:solidFill>
                <a:latin typeface="Calibri"/>
              </a:rPr>
              <a:t>37</a:t>
            </a:r>
          </a:p>
        </p:txBody>
      </p:sp>
      <p:sp>
        <p:nvSpPr>
          <p:cNvPr id="43" name="TextBox 42"/>
          <p:cNvSpPr txBox="1"/>
          <p:nvPr/>
        </p:nvSpPr>
        <p:spPr>
          <a:xfrm>
            <a:off x="6000000" y="2870000"/>
            <a:ext cx="420000" cy="280000"/>
          </a:xfrm>
          <a:prstGeom prst="rect">
            <a:avLst/>
          </a:prstGeom>
          <a:noFill/>
        </p:spPr>
        <p:txBody>
          <a:bodyPr wrap="square" anchor="ctr" lIns="45720" rIns="45720">
            <a:spAutoFit/>
          </a:bodyPr>
          <a:lstStyle/>
          <a:p>
            <a:pPr algn="ctr"/>
            <a:r>
              <a:rPr sz="1200" b="0" i="0">
                <a:solidFill>
                  <a:srgbClr val="000000"/>
                </a:solidFill>
                <a:latin typeface="Calibri"/>
              </a:rPr>
              <a:t>30</a:t>
            </a:r>
          </a:p>
        </p:txBody>
      </p:sp>
      <p:sp>
        <p:nvSpPr>
          <p:cNvPr id="44" name="Oval 43"/>
          <p:cNvSpPr/>
          <p:nvPr/>
        </p:nvSpPr>
        <p:spPr>
          <a:xfrm>
            <a:off x="5610000" y="2880000"/>
            <a:ext cx="780000" cy="260000"/>
          </a:xfrm>
          <a:prstGeom prst="ellipse">
            <a:avLst/>
          </a:prstGeom>
          <a:noFill/>
          <a:ln w="158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TextBox 44"/>
          <p:cNvSpPr txBox="1"/>
          <p:nvPr/>
        </p:nvSpPr>
        <p:spPr>
          <a:xfrm>
            <a:off x="6570000" y="2870000"/>
            <a:ext cx="2200000" cy="280000"/>
          </a:xfrm>
          <a:prstGeom prst="rect">
            <a:avLst/>
          </a:prstGeom>
          <a:noFill/>
        </p:spPr>
        <p:txBody>
          <a:bodyPr wrap="square" anchor="ctr" lIns="45720" rIns="45720">
            <a:spAutoFit/>
          </a:bodyPr>
          <a:lstStyle/>
          <a:p>
            <a:pPr algn="l"/>
            <a:r>
              <a:rPr sz="1100" b="0" i="0">
                <a:solidFill>
                  <a:srgbClr val="FF0000"/>
                </a:solidFill>
                <a:latin typeface="Calibri"/>
              </a:rPr>
              <a:t>5th comparison: swap</a:t>
            </a:r>
          </a:p>
        </p:txBody>
      </p:sp>
      <p:sp>
        <p:nvSpPr>
          <p:cNvPr id="46" name="TextBox 45"/>
          <p:cNvSpPr txBox="1"/>
          <p:nvPr/>
        </p:nvSpPr>
        <p:spPr>
          <a:xfrm>
            <a:off x="3900000" y="3150000"/>
            <a:ext cx="420000" cy="280000"/>
          </a:xfrm>
          <a:prstGeom prst="rect">
            <a:avLst/>
          </a:prstGeom>
          <a:noFill/>
        </p:spPr>
        <p:txBody>
          <a:bodyPr wrap="square" anchor="ctr" lIns="45720" rIns="45720">
            <a:spAutoFit/>
          </a:bodyPr>
          <a:lstStyle/>
          <a:p>
            <a:pPr algn="ctr"/>
            <a:r>
              <a:rPr sz="1200" b="0" i="0">
                <a:solidFill>
                  <a:srgbClr val="000000"/>
                </a:solidFill>
                <a:latin typeface="Calibri"/>
              </a:rPr>
              <a:t>18</a:t>
            </a:r>
          </a:p>
        </p:txBody>
      </p:sp>
      <p:sp>
        <p:nvSpPr>
          <p:cNvPr id="47" name="TextBox 46"/>
          <p:cNvSpPr txBox="1"/>
          <p:nvPr/>
        </p:nvSpPr>
        <p:spPr>
          <a:xfrm>
            <a:off x="4320000" y="3150000"/>
            <a:ext cx="420000" cy="280000"/>
          </a:xfrm>
          <a:prstGeom prst="rect">
            <a:avLst/>
          </a:prstGeom>
          <a:noFill/>
        </p:spPr>
        <p:txBody>
          <a:bodyPr wrap="square" anchor="ctr" lIns="45720" rIns="45720">
            <a:spAutoFit/>
          </a:bodyPr>
          <a:lstStyle/>
          <a:p>
            <a:pPr algn="ctr"/>
            <a:r>
              <a:rPr sz="1200" b="0" i="0">
                <a:solidFill>
                  <a:srgbClr val="000000"/>
                </a:solidFill>
                <a:latin typeface="Calibri"/>
              </a:rPr>
              <a:t>24</a:t>
            </a:r>
          </a:p>
        </p:txBody>
      </p:sp>
      <p:sp>
        <p:nvSpPr>
          <p:cNvPr id="48" name="TextBox 47"/>
          <p:cNvSpPr txBox="1"/>
          <p:nvPr/>
        </p:nvSpPr>
        <p:spPr>
          <a:xfrm>
            <a:off x="4740000" y="3150000"/>
            <a:ext cx="420000" cy="280000"/>
          </a:xfrm>
          <a:prstGeom prst="rect">
            <a:avLst/>
          </a:prstGeom>
          <a:noFill/>
        </p:spPr>
        <p:txBody>
          <a:bodyPr wrap="square" anchor="ctr" lIns="45720" rIns="45720">
            <a:spAutoFit/>
          </a:bodyPr>
          <a:lstStyle/>
          <a:p>
            <a:pPr algn="ctr"/>
            <a:r>
              <a:rPr sz="1200" b="0" i="0">
                <a:solidFill>
                  <a:srgbClr val="000000"/>
                </a:solidFill>
                <a:latin typeface="Calibri"/>
              </a:rPr>
              <a:t>11</a:t>
            </a:r>
          </a:p>
        </p:txBody>
      </p:sp>
      <p:sp>
        <p:nvSpPr>
          <p:cNvPr id="49" name="TextBox 48"/>
          <p:cNvSpPr txBox="1"/>
          <p:nvPr/>
        </p:nvSpPr>
        <p:spPr>
          <a:xfrm>
            <a:off x="5160000" y="3150000"/>
            <a:ext cx="420000" cy="280000"/>
          </a:xfrm>
          <a:prstGeom prst="rect">
            <a:avLst/>
          </a:prstGeom>
          <a:noFill/>
        </p:spPr>
        <p:txBody>
          <a:bodyPr wrap="square" anchor="ctr" lIns="45720" rIns="45720">
            <a:spAutoFit/>
          </a:bodyPr>
          <a:lstStyle/>
          <a:p>
            <a:pPr algn="ctr"/>
            <a:r>
              <a:rPr sz="1200" b="0" i="0">
                <a:solidFill>
                  <a:srgbClr val="000000"/>
                </a:solidFill>
                <a:latin typeface="Calibri"/>
              </a:rPr>
              <a:t>15</a:t>
            </a:r>
          </a:p>
        </p:txBody>
      </p:sp>
      <p:sp>
        <p:nvSpPr>
          <p:cNvPr id="50" name="TextBox 49"/>
          <p:cNvSpPr txBox="1"/>
          <p:nvPr/>
        </p:nvSpPr>
        <p:spPr>
          <a:xfrm>
            <a:off x="5580000" y="3150000"/>
            <a:ext cx="420000" cy="280000"/>
          </a:xfrm>
          <a:prstGeom prst="rect">
            <a:avLst/>
          </a:prstGeom>
          <a:noFill/>
        </p:spPr>
        <p:txBody>
          <a:bodyPr wrap="square" anchor="ctr" lIns="45720" rIns="45720">
            <a:spAutoFit/>
          </a:bodyPr>
          <a:lstStyle/>
          <a:p>
            <a:pPr algn="ctr"/>
            <a:r>
              <a:rPr sz="1200" b="0" i="0">
                <a:solidFill>
                  <a:srgbClr val="000000"/>
                </a:solidFill>
                <a:latin typeface="Calibri"/>
              </a:rPr>
              <a:t>30</a:t>
            </a:r>
          </a:p>
        </p:txBody>
      </p:sp>
      <p:sp>
        <p:nvSpPr>
          <p:cNvPr id="51" name="TextBox 50"/>
          <p:cNvSpPr txBox="1"/>
          <p:nvPr/>
        </p:nvSpPr>
        <p:spPr>
          <a:xfrm>
            <a:off x="6000000" y="3150000"/>
            <a:ext cx="420000" cy="280000"/>
          </a:xfrm>
          <a:prstGeom prst="rect">
            <a:avLst/>
          </a:prstGeom>
          <a:noFill/>
        </p:spPr>
        <p:txBody>
          <a:bodyPr wrap="square" anchor="ctr" lIns="45720" rIns="45720">
            <a:spAutoFit/>
          </a:bodyPr>
          <a:lstStyle/>
          <a:p>
            <a:pPr algn="ctr"/>
            <a:r>
              <a:rPr sz="1200" b="0" i="0">
                <a:solidFill>
                  <a:srgbClr val="FF0000"/>
                </a:solidFill>
                <a:latin typeface="Calibri"/>
              </a:rPr>
              <a:t>37</a:t>
            </a:r>
          </a:p>
        </p:txBody>
      </p:sp>
      <p:sp>
        <p:nvSpPr>
          <p:cNvPr id="52" name="TextBox 51"/>
          <p:cNvSpPr txBox="1"/>
          <p:nvPr/>
        </p:nvSpPr>
        <p:spPr>
          <a:xfrm>
            <a:off x="6570000" y="3150000"/>
            <a:ext cx="2200000" cy="280000"/>
          </a:xfrm>
          <a:prstGeom prst="rect">
            <a:avLst/>
          </a:prstGeom>
          <a:noFill/>
        </p:spPr>
        <p:txBody>
          <a:bodyPr wrap="square" anchor="ctr" lIns="45720" rIns="45720">
            <a:spAutoFit/>
          </a:bodyPr>
          <a:lstStyle/>
          <a:p>
            <a:pPr algn="l"/>
            <a:r>
              <a:rPr sz="1100" b="0" i="0">
                <a:solidFill>
                  <a:srgbClr val="FF0000"/>
                </a:solidFill>
                <a:latin typeface="Calibri"/>
              </a:rPr>
              <a:t>End of 1st pass</a:t>
            </a:r>
          </a:p>
        </p:txBody>
      </p:sp>
      <p:sp>
        <p:nvSpPr>
          <p:cNvPr id="53" name="TextBox 52"/>
          <p:cNvSpPr txBox="1"/>
          <p:nvPr/>
        </p:nvSpPr>
        <p:spPr>
          <a:xfrm>
            <a:off x="3900000" y="3430000"/>
            <a:ext cx="420000" cy="280000"/>
          </a:xfrm>
          <a:prstGeom prst="rect">
            <a:avLst/>
          </a:prstGeom>
          <a:noFill/>
        </p:spPr>
        <p:txBody>
          <a:bodyPr wrap="square" anchor="ctr" lIns="45720" rIns="45720">
            <a:spAutoFit/>
          </a:bodyPr>
          <a:lstStyle/>
          <a:p>
            <a:pPr algn="ctr"/>
            <a:r>
              <a:rPr sz="1200" b="0" i="0">
                <a:solidFill>
                  <a:srgbClr val="000000"/>
                </a:solidFill>
                <a:latin typeface="Calibri"/>
              </a:rPr>
              <a:t>18</a:t>
            </a:r>
          </a:p>
        </p:txBody>
      </p:sp>
      <p:sp>
        <p:nvSpPr>
          <p:cNvPr id="54" name="TextBox 53"/>
          <p:cNvSpPr txBox="1"/>
          <p:nvPr/>
        </p:nvSpPr>
        <p:spPr>
          <a:xfrm>
            <a:off x="4320000" y="3430000"/>
            <a:ext cx="420000" cy="280000"/>
          </a:xfrm>
          <a:prstGeom prst="rect">
            <a:avLst/>
          </a:prstGeom>
          <a:noFill/>
        </p:spPr>
        <p:txBody>
          <a:bodyPr wrap="square" anchor="ctr" lIns="45720" rIns="45720">
            <a:spAutoFit/>
          </a:bodyPr>
          <a:lstStyle/>
          <a:p>
            <a:pPr algn="ctr"/>
            <a:r>
              <a:rPr sz="1200" b="0" i="0">
                <a:solidFill>
                  <a:srgbClr val="000000"/>
                </a:solidFill>
                <a:latin typeface="Calibri"/>
              </a:rPr>
              <a:t>11</a:t>
            </a:r>
          </a:p>
        </p:txBody>
      </p:sp>
      <p:sp>
        <p:nvSpPr>
          <p:cNvPr id="55" name="TextBox 54"/>
          <p:cNvSpPr txBox="1"/>
          <p:nvPr/>
        </p:nvSpPr>
        <p:spPr>
          <a:xfrm>
            <a:off x="4740000" y="3430000"/>
            <a:ext cx="420000" cy="280000"/>
          </a:xfrm>
          <a:prstGeom prst="rect">
            <a:avLst/>
          </a:prstGeom>
          <a:noFill/>
        </p:spPr>
        <p:txBody>
          <a:bodyPr wrap="square" anchor="ctr" lIns="45720" rIns="45720">
            <a:spAutoFit/>
          </a:bodyPr>
          <a:lstStyle/>
          <a:p>
            <a:pPr algn="ctr"/>
            <a:r>
              <a:rPr sz="1200" b="0" i="0">
                <a:solidFill>
                  <a:srgbClr val="000000"/>
                </a:solidFill>
                <a:latin typeface="Calibri"/>
              </a:rPr>
              <a:t>15</a:t>
            </a:r>
          </a:p>
        </p:txBody>
      </p:sp>
      <p:sp>
        <p:nvSpPr>
          <p:cNvPr id="56" name="TextBox 55"/>
          <p:cNvSpPr txBox="1"/>
          <p:nvPr/>
        </p:nvSpPr>
        <p:spPr>
          <a:xfrm>
            <a:off x="5160000" y="3430000"/>
            <a:ext cx="420000" cy="280000"/>
          </a:xfrm>
          <a:prstGeom prst="rect">
            <a:avLst/>
          </a:prstGeom>
          <a:noFill/>
        </p:spPr>
        <p:txBody>
          <a:bodyPr wrap="square" anchor="ctr" lIns="45720" rIns="45720">
            <a:spAutoFit/>
          </a:bodyPr>
          <a:lstStyle/>
          <a:p>
            <a:pPr algn="ctr"/>
            <a:r>
              <a:rPr sz="1200" b="0" i="0">
                <a:solidFill>
                  <a:srgbClr val="000000"/>
                </a:solidFill>
                <a:latin typeface="Calibri"/>
              </a:rPr>
              <a:t>24</a:t>
            </a:r>
          </a:p>
        </p:txBody>
      </p:sp>
      <p:sp>
        <p:nvSpPr>
          <p:cNvPr id="57" name="TextBox 56"/>
          <p:cNvSpPr txBox="1"/>
          <p:nvPr/>
        </p:nvSpPr>
        <p:spPr>
          <a:xfrm>
            <a:off x="5580000" y="3430000"/>
            <a:ext cx="420000" cy="280000"/>
          </a:xfrm>
          <a:prstGeom prst="rect">
            <a:avLst/>
          </a:prstGeom>
          <a:noFill/>
        </p:spPr>
        <p:txBody>
          <a:bodyPr wrap="square" anchor="ctr" lIns="45720" rIns="45720">
            <a:spAutoFit/>
          </a:bodyPr>
          <a:lstStyle/>
          <a:p>
            <a:pPr algn="ctr"/>
            <a:r>
              <a:rPr sz="1200" b="0" i="0">
                <a:solidFill>
                  <a:srgbClr val="FF0000"/>
                </a:solidFill>
                <a:latin typeface="Calibri"/>
              </a:rPr>
              <a:t>30</a:t>
            </a:r>
          </a:p>
        </p:txBody>
      </p:sp>
      <p:sp>
        <p:nvSpPr>
          <p:cNvPr id="58" name="TextBox 57"/>
          <p:cNvSpPr txBox="1"/>
          <p:nvPr/>
        </p:nvSpPr>
        <p:spPr>
          <a:xfrm>
            <a:off x="6000000" y="3430000"/>
            <a:ext cx="420000" cy="280000"/>
          </a:xfrm>
          <a:prstGeom prst="rect">
            <a:avLst/>
          </a:prstGeom>
          <a:noFill/>
        </p:spPr>
        <p:txBody>
          <a:bodyPr wrap="square" anchor="ctr" lIns="45720" rIns="45720">
            <a:spAutoFit/>
          </a:bodyPr>
          <a:lstStyle/>
          <a:p>
            <a:pPr algn="ctr"/>
            <a:r>
              <a:rPr sz="1200" b="0" i="0">
                <a:solidFill>
                  <a:srgbClr val="FF0000"/>
                </a:solidFill>
                <a:latin typeface="Calibri"/>
              </a:rPr>
              <a:t>37</a:t>
            </a:r>
          </a:p>
        </p:txBody>
      </p:sp>
      <p:sp>
        <p:nvSpPr>
          <p:cNvPr id="59" name="TextBox 58"/>
          <p:cNvSpPr txBox="1"/>
          <p:nvPr/>
        </p:nvSpPr>
        <p:spPr>
          <a:xfrm>
            <a:off x="6570000" y="3430000"/>
            <a:ext cx="2200000" cy="280000"/>
          </a:xfrm>
          <a:prstGeom prst="rect">
            <a:avLst/>
          </a:prstGeom>
          <a:noFill/>
        </p:spPr>
        <p:txBody>
          <a:bodyPr wrap="square" anchor="ctr" lIns="45720" rIns="45720">
            <a:spAutoFit/>
          </a:bodyPr>
          <a:lstStyle/>
          <a:p>
            <a:pPr algn="l"/>
            <a:r>
              <a:rPr sz="1100" b="0" i="0">
                <a:solidFill>
                  <a:srgbClr val="FF0000"/>
                </a:solidFill>
                <a:latin typeface="Calibri"/>
              </a:rPr>
              <a:t>After the 2nd pass</a:t>
            </a:r>
          </a:p>
        </p:txBody>
      </p:sp>
      <p:sp>
        <p:nvSpPr>
          <p:cNvPr id="60" name="TextBox 59"/>
          <p:cNvSpPr txBox="1"/>
          <p:nvPr/>
        </p:nvSpPr>
        <p:spPr>
          <a:xfrm>
            <a:off x="3900000" y="3710000"/>
            <a:ext cx="420000" cy="280000"/>
          </a:xfrm>
          <a:prstGeom prst="rect">
            <a:avLst/>
          </a:prstGeom>
          <a:noFill/>
        </p:spPr>
        <p:txBody>
          <a:bodyPr wrap="square" anchor="ctr" lIns="45720" rIns="45720">
            <a:spAutoFit/>
          </a:bodyPr>
          <a:lstStyle/>
          <a:p>
            <a:pPr algn="ctr"/>
            <a:r>
              <a:rPr sz="1200" b="0" i="0">
                <a:solidFill>
                  <a:srgbClr val="000000"/>
                </a:solidFill>
                <a:latin typeface="Calibri"/>
              </a:rPr>
              <a:t>11</a:t>
            </a:r>
          </a:p>
        </p:txBody>
      </p:sp>
      <p:sp>
        <p:nvSpPr>
          <p:cNvPr id="61" name="TextBox 60"/>
          <p:cNvSpPr txBox="1"/>
          <p:nvPr/>
        </p:nvSpPr>
        <p:spPr>
          <a:xfrm>
            <a:off x="4320000" y="3710000"/>
            <a:ext cx="420000" cy="280000"/>
          </a:xfrm>
          <a:prstGeom prst="rect">
            <a:avLst/>
          </a:prstGeom>
          <a:noFill/>
        </p:spPr>
        <p:txBody>
          <a:bodyPr wrap="square" anchor="ctr" lIns="45720" rIns="45720">
            <a:spAutoFit/>
          </a:bodyPr>
          <a:lstStyle/>
          <a:p>
            <a:pPr algn="ctr"/>
            <a:r>
              <a:rPr sz="1200" b="0" i="0">
                <a:solidFill>
                  <a:srgbClr val="000000"/>
                </a:solidFill>
                <a:latin typeface="Calibri"/>
              </a:rPr>
              <a:t>15</a:t>
            </a:r>
          </a:p>
        </p:txBody>
      </p:sp>
      <p:sp>
        <p:nvSpPr>
          <p:cNvPr id="62" name="TextBox 61"/>
          <p:cNvSpPr txBox="1"/>
          <p:nvPr/>
        </p:nvSpPr>
        <p:spPr>
          <a:xfrm>
            <a:off x="4740000" y="3710000"/>
            <a:ext cx="420000" cy="280000"/>
          </a:xfrm>
          <a:prstGeom prst="rect">
            <a:avLst/>
          </a:prstGeom>
          <a:noFill/>
        </p:spPr>
        <p:txBody>
          <a:bodyPr wrap="square" anchor="ctr" lIns="45720" rIns="45720">
            <a:spAutoFit/>
          </a:bodyPr>
          <a:lstStyle/>
          <a:p>
            <a:pPr algn="ctr"/>
            <a:r>
              <a:rPr sz="1200" b="0" i="0">
                <a:solidFill>
                  <a:srgbClr val="000000"/>
                </a:solidFill>
                <a:latin typeface="Calibri"/>
              </a:rPr>
              <a:t>18</a:t>
            </a:r>
          </a:p>
        </p:txBody>
      </p:sp>
      <p:sp>
        <p:nvSpPr>
          <p:cNvPr id="63" name="TextBox 62"/>
          <p:cNvSpPr txBox="1"/>
          <p:nvPr/>
        </p:nvSpPr>
        <p:spPr>
          <a:xfrm>
            <a:off x="5160000" y="3710000"/>
            <a:ext cx="420000" cy="280000"/>
          </a:xfrm>
          <a:prstGeom prst="rect">
            <a:avLst/>
          </a:prstGeom>
          <a:noFill/>
        </p:spPr>
        <p:txBody>
          <a:bodyPr wrap="square" anchor="ctr" lIns="45720" rIns="45720">
            <a:spAutoFit/>
          </a:bodyPr>
          <a:lstStyle/>
          <a:p>
            <a:pPr algn="ctr"/>
            <a:r>
              <a:rPr sz="1200" b="0" i="0">
                <a:solidFill>
                  <a:srgbClr val="FF0000"/>
                </a:solidFill>
                <a:latin typeface="Calibri"/>
              </a:rPr>
              <a:t>24</a:t>
            </a:r>
          </a:p>
        </p:txBody>
      </p:sp>
      <p:sp>
        <p:nvSpPr>
          <p:cNvPr id="64" name="TextBox 63"/>
          <p:cNvSpPr txBox="1"/>
          <p:nvPr/>
        </p:nvSpPr>
        <p:spPr>
          <a:xfrm>
            <a:off x="5580000" y="3710000"/>
            <a:ext cx="420000" cy="280000"/>
          </a:xfrm>
          <a:prstGeom prst="rect">
            <a:avLst/>
          </a:prstGeom>
          <a:noFill/>
        </p:spPr>
        <p:txBody>
          <a:bodyPr wrap="square" anchor="ctr" lIns="45720" rIns="45720">
            <a:spAutoFit/>
          </a:bodyPr>
          <a:lstStyle/>
          <a:p>
            <a:pPr algn="ctr"/>
            <a:r>
              <a:rPr sz="1200" b="0" i="0">
                <a:solidFill>
                  <a:srgbClr val="FF0000"/>
                </a:solidFill>
                <a:latin typeface="Calibri"/>
              </a:rPr>
              <a:t>30</a:t>
            </a:r>
          </a:p>
        </p:txBody>
      </p:sp>
      <p:sp>
        <p:nvSpPr>
          <p:cNvPr id="65" name="TextBox 64"/>
          <p:cNvSpPr txBox="1"/>
          <p:nvPr/>
        </p:nvSpPr>
        <p:spPr>
          <a:xfrm>
            <a:off x="6000000" y="3710000"/>
            <a:ext cx="420000" cy="280000"/>
          </a:xfrm>
          <a:prstGeom prst="rect">
            <a:avLst/>
          </a:prstGeom>
          <a:noFill/>
        </p:spPr>
        <p:txBody>
          <a:bodyPr wrap="square" anchor="ctr" lIns="45720" rIns="45720">
            <a:spAutoFit/>
          </a:bodyPr>
          <a:lstStyle/>
          <a:p>
            <a:pPr algn="ctr"/>
            <a:r>
              <a:rPr sz="1200" b="0" i="0">
                <a:solidFill>
                  <a:srgbClr val="FF0000"/>
                </a:solidFill>
                <a:latin typeface="Calibri"/>
              </a:rPr>
              <a:t>37</a:t>
            </a:r>
          </a:p>
        </p:txBody>
      </p:sp>
      <p:sp>
        <p:nvSpPr>
          <p:cNvPr id="66" name="TextBox 65"/>
          <p:cNvSpPr txBox="1"/>
          <p:nvPr/>
        </p:nvSpPr>
        <p:spPr>
          <a:xfrm>
            <a:off x="6570000" y="3710000"/>
            <a:ext cx="2200000" cy="280000"/>
          </a:xfrm>
          <a:prstGeom prst="rect">
            <a:avLst/>
          </a:prstGeom>
          <a:noFill/>
        </p:spPr>
        <p:txBody>
          <a:bodyPr wrap="square" anchor="ctr" lIns="45720" rIns="45720">
            <a:spAutoFit/>
          </a:bodyPr>
          <a:lstStyle/>
          <a:p>
            <a:pPr algn="l"/>
            <a:r>
              <a:rPr sz="1100" b="0" i="0">
                <a:solidFill>
                  <a:srgbClr val="FF0000"/>
                </a:solidFill>
                <a:latin typeface="Calibri"/>
              </a:rPr>
              <a:t>After the 3rd pass</a:t>
            </a:r>
          </a:p>
        </p:txBody>
      </p:sp>
      <p:sp>
        <p:nvSpPr>
          <p:cNvPr id="67" name="TextBox 66"/>
          <p:cNvSpPr txBox="1"/>
          <p:nvPr/>
        </p:nvSpPr>
        <p:spPr>
          <a:xfrm>
            <a:off x="3900000" y="3990000"/>
            <a:ext cx="420000" cy="280000"/>
          </a:xfrm>
          <a:prstGeom prst="rect">
            <a:avLst/>
          </a:prstGeom>
          <a:noFill/>
        </p:spPr>
        <p:txBody>
          <a:bodyPr wrap="square" anchor="ctr" lIns="45720" rIns="45720">
            <a:spAutoFit/>
          </a:bodyPr>
          <a:lstStyle/>
          <a:p>
            <a:pPr algn="ctr"/>
            <a:r>
              <a:rPr sz="1200" b="0" i="0">
                <a:solidFill>
                  <a:srgbClr val="000000"/>
                </a:solidFill>
                <a:latin typeface="Calibri"/>
              </a:rPr>
              <a:t>11</a:t>
            </a:r>
          </a:p>
        </p:txBody>
      </p:sp>
      <p:sp>
        <p:nvSpPr>
          <p:cNvPr id="68" name="TextBox 67"/>
          <p:cNvSpPr txBox="1"/>
          <p:nvPr/>
        </p:nvSpPr>
        <p:spPr>
          <a:xfrm>
            <a:off x="4320000" y="3990000"/>
            <a:ext cx="420000" cy="280000"/>
          </a:xfrm>
          <a:prstGeom prst="rect">
            <a:avLst/>
          </a:prstGeom>
          <a:noFill/>
        </p:spPr>
        <p:txBody>
          <a:bodyPr wrap="square" anchor="ctr" lIns="45720" rIns="45720">
            <a:spAutoFit/>
          </a:bodyPr>
          <a:lstStyle/>
          <a:p>
            <a:pPr algn="ctr"/>
            <a:r>
              <a:rPr sz="1200" b="0" i="0">
                <a:solidFill>
                  <a:srgbClr val="000000"/>
                </a:solidFill>
                <a:latin typeface="Calibri"/>
              </a:rPr>
              <a:t>15</a:t>
            </a:r>
          </a:p>
        </p:txBody>
      </p:sp>
      <p:sp>
        <p:nvSpPr>
          <p:cNvPr id="69" name="TextBox 68"/>
          <p:cNvSpPr txBox="1"/>
          <p:nvPr/>
        </p:nvSpPr>
        <p:spPr>
          <a:xfrm>
            <a:off x="4740000" y="3990000"/>
            <a:ext cx="420000" cy="280000"/>
          </a:xfrm>
          <a:prstGeom prst="rect">
            <a:avLst/>
          </a:prstGeom>
          <a:noFill/>
        </p:spPr>
        <p:txBody>
          <a:bodyPr wrap="square" anchor="ctr" lIns="45720" rIns="45720">
            <a:spAutoFit/>
          </a:bodyPr>
          <a:lstStyle/>
          <a:p>
            <a:pPr algn="ctr"/>
            <a:r>
              <a:rPr sz="1200" b="0" i="0">
                <a:solidFill>
                  <a:srgbClr val="FF0000"/>
                </a:solidFill>
                <a:latin typeface="Calibri"/>
              </a:rPr>
              <a:t>18</a:t>
            </a:r>
          </a:p>
        </p:txBody>
      </p:sp>
      <p:sp>
        <p:nvSpPr>
          <p:cNvPr id="70" name="TextBox 69"/>
          <p:cNvSpPr txBox="1"/>
          <p:nvPr/>
        </p:nvSpPr>
        <p:spPr>
          <a:xfrm>
            <a:off x="5160000" y="3990000"/>
            <a:ext cx="420000" cy="280000"/>
          </a:xfrm>
          <a:prstGeom prst="rect">
            <a:avLst/>
          </a:prstGeom>
          <a:noFill/>
        </p:spPr>
        <p:txBody>
          <a:bodyPr wrap="square" anchor="ctr" lIns="45720" rIns="45720">
            <a:spAutoFit/>
          </a:bodyPr>
          <a:lstStyle/>
          <a:p>
            <a:pPr algn="ctr"/>
            <a:r>
              <a:rPr sz="1200" b="0" i="0">
                <a:solidFill>
                  <a:srgbClr val="FF0000"/>
                </a:solidFill>
                <a:latin typeface="Calibri"/>
              </a:rPr>
              <a:t>24</a:t>
            </a:r>
          </a:p>
        </p:txBody>
      </p:sp>
      <p:sp>
        <p:nvSpPr>
          <p:cNvPr id="71" name="TextBox 70"/>
          <p:cNvSpPr txBox="1"/>
          <p:nvPr/>
        </p:nvSpPr>
        <p:spPr>
          <a:xfrm>
            <a:off x="5580000" y="3990000"/>
            <a:ext cx="420000" cy="280000"/>
          </a:xfrm>
          <a:prstGeom prst="rect">
            <a:avLst/>
          </a:prstGeom>
          <a:noFill/>
        </p:spPr>
        <p:txBody>
          <a:bodyPr wrap="square" anchor="ctr" lIns="45720" rIns="45720">
            <a:spAutoFit/>
          </a:bodyPr>
          <a:lstStyle/>
          <a:p>
            <a:pPr algn="ctr"/>
            <a:r>
              <a:rPr sz="1200" b="0" i="0">
                <a:solidFill>
                  <a:srgbClr val="FF0000"/>
                </a:solidFill>
                <a:latin typeface="Calibri"/>
              </a:rPr>
              <a:t>30</a:t>
            </a:r>
          </a:p>
        </p:txBody>
      </p:sp>
      <p:sp>
        <p:nvSpPr>
          <p:cNvPr id="72" name="TextBox 71"/>
          <p:cNvSpPr txBox="1"/>
          <p:nvPr/>
        </p:nvSpPr>
        <p:spPr>
          <a:xfrm>
            <a:off x="6000000" y="3990000"/>
            <a:ext cx="420000" cy="280000"/>
          </a:xfrm>
          <a:prstGeom prst="rect">
            <a:avLst/>
          </a:prstGeom>
          <a:noFill/>
        </p:spPr>
        <p:txBody>
          <a:bodyPr wrap="square" anchor="ctr" lIns="45720" rIns="45720">
            <a:spAutoFit/>
          </a:bodyPr>
          <a:lstStyle/>
          <a:p>
            <a:pPr algn="ctr"/>
            <a:r>
              <a:rPr sz="1200" b="0" i="0">
                <a:solidFill>
                  <a:srgbClr val="FF0000"/>
                </a:solidFill>
                <a:latin typeface="Calibri"/>
              </a:rPr>
              <a:t>37</a:t>
            </a:r>
          </a:p>
        </p:txBody>
      </p:sp>
      <p:sp>
        <p:nvSpPr>
          <p:cNvPr id="73" name="TextBox 72"/>
          <p:cNvSpPr txBox="1"/>
          <p:nvPr/>
        </p:nvSpPr>
        <p:spPr>
          <a:xfrm>
            <a:off x="6570000" y="3990000"/>
            <a:ext cx="2200000" cy="280000"/>
          </a:xfrm>
          <a:prstGeom prst="rect">
            <a:avLst/>
          </a:prstGeom>
          <a:noFill/>
        </p:spPr>
        <p:txBody>
          <a:bodyPr wrap="square" anchor="ctr" lIns="45720" rIns="45720">
            <a:spAutoFit/>
          </a:bodyPr>
          <a:lstStyle/>
          <a:p>
            <a:pPr algn="l"/>
            <a:r>
              <a:rPr sz="1100" b="0" i="0">
                <a:solidFill>
                  <a:srgbClr val="FF0000"/>
                </a:solidFill>
                <a:latin typeface="Calibri"/>
              </a:rPr>
              <a:t>After the 4th pass</a:t>
            </a:r>
          </a:p>
        </p:txBody>
      </p:sp>
      <p:sp>
        <p:nvSpPr>
          <p:cNvPr id="74" name="TextBox 73"/>
          <p:cNvSpPr txBox="1"/>
          <p:nvPr/>
        </p:nvSpPr>
        <p:spPr>
          <a:xfrm>
            <a:off x="3900000" y="4330000"/>
            <a:ext cx="4900000" cy="300000"/>
          </a:xfrm>
          <a:prstGeom prst="rect">
            <a:avLst/>
          </a:prstGeom>
          <a:noFill/>
        </p:spPr>
        <p:txBody>
          <a:bodyPr wrap="square" anchor="t" lIns="45720" rIns="45720">
            <a:spAutoFit/>
          </a:bodyPr>
          <a:lstStyle/>
          <a:p>
            <a:pPr algn="l"/>
            <a:r>
              <a:rPr sz="1200" b="1" i="0">
                <a:solidFill>
                  <a:srgbClr val="FF0000"/>
                </a:solidFill>
                <a:latin typeface="Calibri"/>
              </a:rPr>
              <a:t>No swaps were made in the 4th pass, so the list is in order</a:t>
            </a:r>
          </a:p>
        </p:txBody>
      </p:sp>
      <p:sp>
        <p:nvSpPr>
          <p:cNvPr id="75" name="TextBox 74"/>
          <p:cNvSpPr txBox="1"/>
          <p:nvPr/>
        </p:nvSpPr>
        <p:spPr>
          <a:xfrm>
            <a:off x="3900000" y="4720000"/>
            <a:ext cx="4900000" cy="500000"/>
          </a:xfrm>
          <a:prstGeom prst="rect">
            <a:avLst/>
          </a:prstGeom>
          <a:noFill/>
        </p:spPr>
        <p:txBody>
          <a:bodyPr wrap="square" anchor="t" lIns="45720" rIns="45720">
            <a:spAutoFit/>
          </a:bodyPr>
          <a:lstStyle/>
          <a:p>
            <a:pPr algn="l"/>
            <a:r>
              <a:rPr sz="1100" b="0" i="0">
                <a:solidFill>
                  <a:srgbClr val="FF0000"/>
                </a:solidFill>
                <a:latin typeface="Calibri"/>
              </a:rPr>
              <a:t>After the 3rd pass the list is already in order, but the algorithm needs one more pass with no swaps to know it has finished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8"/>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9"/>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30"/>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1"/>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2"/>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3"/>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4"/>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35"/>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6"/>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7"/>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38"/>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39"/>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40"/>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41"/>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42"/>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43"/>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44"/>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45"/>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grpId="0" nodeType="clickEffect">
                                  <p:stCondLst>
                                    <p:cond delay="0"/>
                                  </p:stCondLst>
                                  <p:childTnLst>
                                    <p:set>
                                      <p:cBhvr>
                                        <p:cTn id="96" dur="1" fill="hold">
                                          <p:stCondLst>
                                            <p:cond delay="0"/>
                                          </p:stCondLst>
                                        </p:cTn>
                                        <p:tgtEl>
                                          <p:spTgt spid="46"/>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47"/>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48"/>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49"/>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50"/>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51"/>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52"/>
                                        </p:tgtEl>
                                        <p:attrNameLst>
                                          <p:attrName>style.visibility</p:attrName>
                                        </p:attrNameLst>
                                      </p:cBhvr>
                                      <p:to>
                                        <p:strVal val="visible"/>
                                      </p:to>
                                    </p:set>
                                  </p:childTnLst>
                                </p:cTn>
                              </p:par>
                            </p:childTnLst>
                          </p:cTn>
                        </p:par>
                      </p:childTnLst>
                    </p:cTn>
                  </p:par>
                  <p:par>
                    <p:cTn id="109" fill="hold">
                      <p:stCondLst>
                        <p:cond delay="indefinite"/>
                      </p:stCondLst>
                      <p:childTnLst>
                        <p:par>
                          <p:cTn id="110" fill="hold">
                            <p:stCondLst>
                              <p:cond delay="0"/>
                            </p:stCondLst>
                            <p:childTnLst>
                              <p:par>
                                <p:cTn id="111" presetID="1" presetClass="entr" presetSubtype="0" fill="hold" grpId="0" nodeType="clickEffect">
                                  <p:stCondLst>
                                    <p:cond delay="0"/>
                                  </p:stCondLst>
                                  <p:childTnLst>
                                    <p:set>
                                      <p:cBhvr>
                                        <p:cTn id="112" dur="1" fill="hold">
                                          <p:stCondLst>
                                            <p:cond delay="0"/>
                                          </p:stCondLst>
                                        </p:cTn>
                                        <p:tgtEl>
                                          <p:spTgt spid="53"/>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54"/>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55"/>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56"/>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57"/>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58"/>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59"/>
                                        </p:tgtEl>
                                        <p:attrNameLst>
                                          <p:attrName>style.visibility</p:attrName>
                                        </p:attrNameLst>
                                      </p:cBhvr>
                                      <p:to>
                                        <p:strVal val="visible"/>
                                      </p:to>
                                    </p:set>
                                  </p:childTnLst>
                                </p:cTn>
                              </p:par>
                            </p:childTnLst>
                          </p:cTn>
                        </p:par>
                      </p:childTnLst>
                    </p:cTn>
                  </p:par>
                  <p:par>
                    <p:cTn id="125" fill="hold">
                      <p:stCondLst>
                        <p:cond delay="indefinite"/>
                      </p:stCondLst>
                      <p:childTnLst>
                        <p:par>
                          <p:cTn id="126" fill="hold">
                            <p:stCondLst>
                              <p:cond delay="0"/>
                            </p:stCondLst>
                            <p:childTnLst>
                              <p:par>
                                <p:cTn id="127" presetID="1" presetClass="entr" presetSubtype="0" fill="hold" grpId="0" nodeType="clickEffect">
                                  <p:stCondLst>
                                    <p:cond delay="0"/>
                                  </p:stCondLst>
                                  <p:childTnLst>
                                    <p:set>
                                      <p:cBhvr>
                                        <p:cTn id="128" dur="1" fill="hold">
                                          <p:stCondLst>
                                            <p:cond delay="0"/>
                                          </p:stCondLst>
                                        </p:cTn>
                                        <p:tgtEl>
                                          <p:spTgt spid="60"/>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61"/>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62"/>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63"/>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64"/>
                                        </p:tgtEl>
                                        <p:attrNameLst>
                                          <p:attrName>style.visibility</p:attrName>
                                        </p:attrNameLst>
                                      </p:cBhvr>
                                      <p:to>
                                        <p:strVal val="visible"/>
                                      </p:to>
                                    </p:set>
                                  </p:childTnLst>
                                </p:cTn>
                              </p:par>
                              <p:par>
                                <p:cTn id="137" presetID="1" presetClass="entr" presetSubtype="0" fill="hold" grpId="0" nodeType="withEffect">
                                  <p:stCondLst>
                                    <p:cond delay="0"/>
                                  </p:stCondLst>
                                  <p:childTnLst>
                                    <p:set>
                                      <p:cBhvr>
                                        <p:cTn id="138" dur="1" fill="hold">
                                          <p:stCondLst>
                                            <p:cond delay="0"/>
                                          </p:stCondLst>
                                        </p:cTn>
                                        <p:tgtEl>
                                          <p:spTgt spid="65"/>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66"/>
                                        </p:tgtEl>
                                        <p:attrNameLst>
                                          <p:attrName>style.visibility</p:attrName>
                                        </p:attrNameLst>
                                      </p:cBhvr>
                                      <p:to>
                                        <p:strVal val="visible"/>
                                      </p:to>
                                    </p:set>
                                  </p:childTnLst>
                                </p:cTn>
                              </p:par>
                            </p:childTnLst>
                          </p:cTn>
                        </p:par>
                      </p:childTnLst>
                    </p:cTn>
                  </p:par>
                  <p:par>
                    <p:cTn id="141" fill="hold">
                      <p:stCondLst>
                        <p:cond delay="indefinite"/>
                      </p:stCondLst>
                      <p:childTnLst>
                        <p:par>
                          <p:cTn id="142" fill="hold">
                            <p:stCondLst>
                              <p:cond delay="0"/>
                            </p:stCondLst>
                            <p:childTnLst>
                              <p:par>
                                <p:cTn id="143" presetID="1" presetClass="entr" presetSubtype="0" fill="hold" grpId="0" nodeType="clickEffect">
                                  <p:stCondLst>
                                    <p:cond delay="0"/>
                                  </p:stCondLst>
                                  <p:childTnLst>
                                    <p:set>
                                      <p:cBhvr>
                                        <p:cTn id="144" dur="1" fill="hold">
                                          <p:stCondLst>
                                            <p:cond delay="0"/>
                                          </p:stCondLst>
                                        </p:cTn>
                                        <p:tgtEl>
                                          <p:spTgt spid="67"/>
                                        </p:tgtEl>
                                        <p:attrNameLst>
                                          <p:attrName>style.visibility</p:attrName>
                                        </p:attrNameLst>
                                      </p:cBhvr>
                                      <p:to>
                                        <p:strVal val="visible"/>
                                      </p:to>
                                    </p:set>
                                  </p:childTnLst>
                                </p:cTn>
                              </p:par>
                              <p:par>
                                <p:cTn id="145" presetID="1" presetClass="entr" presetSubtype="0" fill="hold" grpId="0" nodeType="withEffect">
                                  <p:stCondLst>
                                    <p:cond delay="0"/>
                                  </p:stCondLst>
                                  <p:childTnLst>
                                    <p:set>
                                      <p:cBhvr>
                                        <p:cTn id="146" dur="1" fill="hold">
                                          <p:stCondLst>
                                            <p:cond delay="0"/>
                                          </p:stCondLst>
                                        </p:cTn>
                                        <p:tgtEl>
                                          <p:spTgt spid="68"/>
                                        </p:tgtEl>
                                        <p:attrNameLst>
                                          <p:attrName>style.visibility</p:attrName>
                                        </p:attrNameLst>
                                      </p:cBhvr>
                                      <p:to>
                                        <p:strVal val="visible"/>
                                      </p:to>
                                    </p:set>
                                  </p:childTnLst>
                                </p:cTn>
                              </p:par>
                              <p:par>
                                <p:cTn id="147" presetID="1" presetClass="entr" presetSubtype="0" fill="hold" grpId="0" nodeType="withEffect">
                                  <p:stCondLst>
                                    <p:cond delay="0"/>
                                  </p:stCondLst>
                                  <p:childTnLst>
                                    <p:set>
                                      <p:cBhvr>
                                        <p:cTn id="148" dur="1" fill="hold">
                                          <p:stCondLst>
                                            <p:cond delay="0"/>
                                          </p:stCondLst>
                                        </p:cTn>
                                        <p:tgtEl>
                                          <p:spTgt spid="69"/>
                                        </p:tgtEl>
                                        <p:attrNameLst>
                                          <p:attrName>style.visibility</p:attrName>
                                        </p:attrNameLst>
                                      </p:cBhvr>
                                      <p:to>
                                        <p:strVal val="visible"/>
                                      </p:to>
                                    </p:set>
                                  </p:childTnLst>
                                </p:cTn>
                              </p:par>
                              <p:par>
                                <p:cTn id="149" presetID="1" presetClass="entr" presetSubtype="0" fill="hold" grpId="0" nodeType="withEffect">
                                  <p:stCondLst>
                                    <p:cond delay="0"/>
                                  </p:stCondLst>
                                  <p:childTnLst>
                                    <p:set>
                                      <p:cBhvr>
                                        <p:cTn id="150" dur="1" fill="hold">
                                          <p:stCondLst>
                                            <p:cond delay="0"/>
                                          </p:stCondLst>
                                        </p:cTn>
                                        <p:tgtEl>
                                          <p:spTgt spid="70"/>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71"/>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72"/>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73"/>
                                        </p:tgtEl>
                                        <p:attrNameLst>
                                          <p:attrName>style.visibility</p:attrName>
                                        </p:attrNameLst>
                                      </p:cBhvr>
                                      <p:to>
                                        <p:strVal val="visible"/>
                                      </p:to>
                                    </p:set>
                                  </p:childTnLst>
                                </p:cTn>
                              </p:par>
                            </p:childTnLst>
                          </p:cTn>
                        </p:par>
                      </p:childTnLst>
                    </p:cTn>
                  </p:par>
                  <p:par>
                    <p:cTn id="157" fill="hold">
                      <p:stCondLst>
                        <p:cond delay="indefinite"/>
                      </p:stCondLst>
                      <p:childTnLst>
                        <p:par>
                          <p:cTn id="158" fill="hold">
                            <p:stCondLst>
                              <p:cond delay="0"/>
                            </p:stCondLst>
                            <p:childTnLst>
                              <p:par>
                                <p:cTn id="159" presetID="1" presetClass="entr" presetSubtype="0" fill="hold" grpId="0" nodeType="clickEffect">
                                  <p:stCondLst>
                                    <p:cond delay="0"/>
                                  </p:stCondLst>
                                  <p:childTnLst>
                                    <p:set>
                                      <p:cBhvr>
                                        <p:cTn id="160" dur="1" fill="hold">
                                          <p:stCondLst>
                                            <p:cond delay="0"/>
                                          </p:stCondLst>
                                        </p:cTn>
                                        <p:tgtEl>
                                          <p:spTgt spid="74"/>
                                        </p:tgtEl>
                                        <p:attrNameLst>
                                          <p:attrName>style.visibility</p:attrName>
                                        </p:attrNameLst>
                                      </p:cBhvr>
                                      <p:to>
                                        <p:strVal val="visible"/>
                                      </p:to>
                                    </p:set>
                                  </p:childTnLst>
                                </p:cTn>
                              </p:par>
                            </p:childTnLst>
                          </p:cTn>
                        </p:par>
                      </p:childTnLst>
                    </p:cTn>
                  </p:par>
                  <p:par>
                    <p:cTn id="161" fill="hold">
                      <p:stCondLst>
                        <p:cond delay="indefinite"/>
                      </p:stCondLst>
                      <p:childTnLst>
                        <p:par>
                          <p:cTn id="162" fill="hold">
                            <p:stCondLst>
                              <p:cond delay="0"/>
                            </p:stCondLst>
                            <p:childTnLst>
                              <p:par>
                                <p:cTn id="163" presetID="1" presetClass="entr" presetSubtype="0" fill="hold" grpId="0" nodeType="clickEffect">
                                  <p:stCondLst>
                                    <p:cond delay="0"/>
                                  </p:stCondLst>
                                  <p:childTnLst>
                                    <p:set>
                                      <p:cBhvr>
                                        <p:cTn id="164" dur="1" fill="hold">
                                          <p:stCondLst>
                                            <p:cond delay="0"/>
                                          </p:stCondLst>
                                        </p:cTn>
                                        <p:tgtEl>
                                          <p:spTgt spid="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Lst>
  </p:timing>
</p:sld>
</file>

<file path=ppt/slides/slide4.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Bubble Sort</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1C</a:t>
            </a:r>
          </a:p>
        </p:txBody>
      </p:sp>
      <p:sp>
        <p:nvSpPr>
          <p:cNvPr id="4" name="TextBox 3"/>
          <p:cNvSpPr txBox="1"/>
          <p:nvPr/>
        </p:nvSpPr>
        <p:spPr>
          <a:xfrm>
            <a:off x="300000" y="1050000"/>
            <a:ext cx="3300000" cy="3100000"/>
          </a:xfrm>
          <a:prstGeom prst="rect">
            <a:avLst/>
          </a:prstGeom>
          <a:noFill/>
        </p:spPr>
        <p:txBody>
          <a:bodyPr wrap="square" anchor="t" lIns="45720" rIns="45720">
            <a:spAutoFit/>
          </a:bodyPr>
          <a:lstStyle/>
          <a:p>
            <a:pPr algn="ctr"/>
            <a:r>
              <a:rPr sz="1100" b="1" i="0">
                <a:solidFill>
                  <a:srgbClr val="000000"/>
                </a:solidFill>
                <a:latin typeface="Calibri"/>
              </a:rPr>
              <a:t>The bubble sort algorithm</a:t>
            </a:r>
          </a:p>
          <a:p>
            <a:pPr algn="ctr"/>
            <a:r>
              <a:rPr sz="1100" b="0" i="0">
                <a:solidFill>
                  <a:srgbClr val="000000"/>
                </a:solidFill>
                <a:latin typeface="Calibri"/>
              </a:rPr>
              <a:t/>
            </a:r>
          </a:p>
          <a:p>
            <a:pPr algn="ctr"/>
            <a:r>
              <a:rPr sz="1100" b="0" i="0">
                <a:solidFill>
                  <a:srgbClr val="000000"/>
                </a:solidFill>
                <a:latin typeface="Calibri"/>
              </a:rPr>
              <a:t>1  Start at the beginning of the working list and move from left to right comparing adjacent items: if they are in order, leave them; if not, swap them</a:t>
            </a:r>
          </a:p>
          <a:p>
            <a:pPr algn="ctr"/>
            <a:r>
              <a:rPr sz="1100" b="0" i="0">
                <a:solidFill>
                  <a:srgbClr val="000000"/>
                </a:solidFill>
                <a:latin typeface="Calibri"/>
              </a:rPr>
              <a:t/>
            </a:r>
          </a:p>
          <a:p>
            <a:pPr algn="ctr"/>
            <a:r>
              <a:rPr sz="1100" b="0" i="0">
                <a:solidFill>
                  <a:srgbClr val="000000"/>
                </a:solidFill>
                <a:latin typeface="Calibri"/>
              </a:rPr>
              <a:t>2  At the end of the working list, the last item is in its final position and leaves the working list</a:t>
            </a:r>
          </a:p>
          <a:p>
            <a:pPr algn="ctr"/>
            <a:r>
              <a:rPr sz="1100" b="0" i="0">
                <a:solidFill>
                  <a:srgbClr val="000000"/>
                </a:solidFill>
                <a:latin typeface="Calibri"/>
              </a:rPr>
              <a:t/>
            </a:r>
          </a:p>
          <a:p>
            <a:pPr algn="ctr"/>
            <a:r>
              <a:rPr sz="1100" b="0" i="0">
                <a:solidFill>
                  <a:srgbClr val="000000"/>
                </a:solidFill>
                <a:latin typeface="Calibri"/>
              </a:rPr>
              <a:t>3  If you have made some swaps in the last pass, repeat step 1</a:t>
            </a:r>
          </a:p>
          <a:p>
            <a:pPr algn="ctr"/>
            <a:r>
              <a:rPr sz="1100" b="0" i="0">
                <a:solidFill>
                  <a:srgbClr val="000000"/>
                </a:solidFill>
                <a:latin typeface="Calibri"/>
              </a:rPr>
              <a:t/>
            </a:r>
          </a:p>
          <a:p>
            <a:pPr algn="ctr"/>
            <a:r>
              <a:rPr sz="1100" b="0" i="0">
                <a:solidFill>
                  <a:srgbClr val="000000"/>
                </a:solidFill>
                <a:latin typeface="Calibri"/>
              </a:rPr>
              <a:t>4  When a pass is completed without any swaps, the list is in order</a:t>
            </a:r>
          </a:p>
        </p:txBody>
      </p:sp>
      <p:sp>
        <p:nvSpPr>
          <p:cNvPr id="5" name="TextBox 4"/>
          <p:cNvSpPr txBox="1"/>
          <p:nvPr/>
        </p:nvSpPr>
        <p:spPr>
          <a:xfrm>
            <a:off x="3800000" y="1000000"/>
            <a:ext cx="5100000" cy="1300000"/>
          </a:xfrm>
          <a:prstGeom prst="rect">
            <a:avLst/>
          </a:prstGeom>
          <a:noFill/>
        </p:spPr>
        <p:txBody>
          <a:bodyPr wrap="square" anchor="t" lIns="45720" rIns="45720">
            <a:spAutoFit/>
          </a:bodyPr>
          <a:lstStyle/>
          <a:p>
            <a:pPr algn="l"/>
            <a:r>
              <a:rPr sz="1100" b="0" i="0">
                <a:solidFill>
                  <a:srgbClr val="000000"/>
                </a:solidFill>
                <a:latin typeface="Calibri"/>
              </a:rPr>
              <a:t>A list of n letters is to be sorted into alphabetical order, starting at the left-hand end of the list.</a:t>
            </a:r>
          </a:p>
          <a:p>
            <a:pPr algn="l"/>
            <a:r>
              <a:rPr sz="1100" b="0" i="0">
                <a:solidFill>
                  <a:srgbClr val="000000"/>
                </a:solidFill>
                <a:latin typeface="Calibri"/>
              </a:rPr>
              <a:t>a) Describe how to carry out the first pass of a bubble sort on the letters in the list.</a:t>
            </a:r>
          </a:p>
          <a:p>
            <a:pPr algn="l"/>
            <a:r>
              <a:rPr sz="1100" b="0" i="0">
                <a:solidFill>
                  <a:srgbClr val="000000"/>
                </a:solidFill>
                <a:latin typeface="Calibri"/>
              </a:rPr>
              <a:t>b) Carry out the first pass of a bubble sort to arrange the letters in the word ALGORITHM into alphabetical order, showing every step of the working.</a:t>
            </a:r>
          </a:p>
          <a:p>
            <a:pPr algn="l"/>
            <a:r>
              <a:rPr sz="1100" b="0" i="0">
                <a:solidFill>
                  <a:srgbClr val="000000"/>
                </a:solidFill>
                <a:latin typeface="Calibri"/>
              </a:rPr>
              <a:t>c) Show the order of the letters at the end of the second pass.</a:t>
            </a:r>
          </a:p>
        </p:txBody>
      </p:sp>
      <p:sp>
        <p:nvSpPr>
          <p:cNvPr id="6" name="TextBox 5"/>
          <p:cNvSpPr txBox="1"/>
          <p:nvPr/>
        </p:nvSpPr>
        <p:spPr>
          <a:xfrm>
            <a:off x="300000" y="4250000"/>
            <a:ext cx="3300000" cy="1500000"/>
          </a:xfrm>
          <a:prstGeom prst="rect">
            <a:avLst/>
          </a:prstGeom>
          <a:noFill/>
        </p:spPr>
        <p:txBody>
          <a:bodyPr wrap="square" anchor="t" lIns="45720" rIns="45720">
            <a:spAutoFit/>
          </a:bodyPr>
          <a:lstStyle/>
          <a:p>
            <a:pPr algn="l"/>
            <a:r>
              <a:rPr sz="1100" b="1" i="0">
                <a:solidFill>
                  <a:srgbClr val="FF0000"/>
                </a:solidFill>
                <a:latin typeface="Calibri"/>
              </a:rPr>
              <a:t>a) </a:t>
            </a:r>
            <a:r>
              <a:rPr sz="1100" b="0" i="0">
                <a:solidFill>
                  <a:srgbClr val="FF0000"/>
                </a:solidFill>
                <a:latin typeface="Calibri"/>
              </a:rPr>
              <a:t>Starting at the beginning of the list, compare the first two letters. If they are in alphabetical order, leave them in position; if not, swap them. Continue through the list to the end, comparing every pair of letters in the same way.</a:t>
            </a:r>
          </a:p>
        </p:txBody>
      </p:sp>
      <p:sp>
        <p:nvSpPr>
          <p:cNvPr id="7" name="TextBox 6"/>
          <p:cNvSpPr txBox="1"/>
          <p:nvPr/>
        </p:nvSpPr>
        <p:spPr>
          <a:xfrm>
            <a:off x="4100000" y="2450000"/>
            <a:ext cx="390000" cy="285000"/>
          </a:xfrm>
          <a:prstGeom prst="rect">
            <a:avLst/>
          </a:prstGeom>
          <a:noFill/>
        </p:spPr>
        <p:txBody>
          <a:bodyPr wrap="square" anchor="ctr" lIns="45720" rIns="45720">
            <a:spAutoFit/>
          </a:bodyPr>
          <a:lstStyle/>
          <a:p>
            <a:pPr algn="ctr"/>
            <a:r>
              <a:rPr sz="1200" b="0" i="0">
                <a:solidFill>
                  <a:srgbClr val="000000"/>
                </a:solidFill>
                <a:latin typeface="Calibri"/>
              </a:rPr>
              <a:t>A</a:t>
            </a:r>
          </a:p>
        </p:txBody>
      </p:sp>
      <p:sp>
        <p:nvSpPr>
          <p:cNvPr id="8" name="TextBox 7"/>
          <p:cNvSpPr txBox="1"/>
          <p:nvPr/>
        </p:nvSpPr>
        <p:spPr>
          <a:xfrm>
            <a:off x="4490000" y="2450000"/>
            <a:ext cx="390000" cy="285000"/>
          </a:xfrm>
          <a:prstGeom prst="rect">
            <a:avLst/>
          </a:prstGeom>
          <a:noFill/>
        </p:spPr>
        <p:txBody>
          <a:bodyPr wrap="square" anchor="ctr" lIns="45720" rIns="45720">
            <a:spAutoFit/>
          </a:bodyPr>
          <a:lstStyle/>
          <a:p>
            <a:pPr algn="ctr"/>
            <a:r>
              <a:rPr sz="1200" b="0" i="0">
                <a:solidFill>
                  <a:srgbClr val="000000"/>
                </a:solidFill>
                <a:latin typeface="Calibri"/>
              </a:rPr>
              <a:t>L</a:t>
            </a:r>
          </a:p>
        </p:txBody>
      </p:sp>
      <p:sp>
        <p:nvSpPr>
          <p:cNvPr id="9" name="TextBox 8"/>
          <p:cNvSpPr txBox="1"/>
          <p:nvPr/>
        </p:nvSpPr>
        <p:spPr>
          <a:xfrm>
            <a:off x="4880000" y="2450000"/>
            <a:ext cx="390000" cy="285000"/>
          </a:xfrm>
          <a:prstGeom prst="rect">
            <a:avLst/>
          </a:prstGeom>
          <a:noFill/>
        </p:spPr>
        <p:txBody>
          <a:bodyPr wrap="square" anchor="ctr" lIns="45720" rIns="45720">
            <a:spAutoFit/>
          </a:bodyPr>
          <a:lstStyle/>
          <a:p>
            <a:pPr algn="ctr"/>
            <a:r>
              <a:rPr sz="1200" b="0" i="0">
                <a:solidFill>
                  <a:srgbClr val="000000"/>
                </a:solidFill>
                <a:latin typeface="Calibri"/>
              </a:rPr>
              <a:t>G</a:t>
            </a:r>
          </a:p>
        </p:txBody>
      </p:sp>
      <p:sp>
        <p:nvSpPr>
          <p:cNvPr id="10" name="TextBox 9"/>
          <p:cNvSpPr txBox="1"/>
          <p:nvPr/>
        </p:nvSpPr>
        <p:spPr>
          <a:xfrm>
            <a:off x="5270000" y="2450000"/>
            <a:ext cx="390000" cy="285000"/>
          </a:xfrm>
          <a:prstGeom prst="rect">
            <a:avLst/>
          </a:prstGeom>
          <a:noFill/>
        </p:spPr>
        <p:txBody>
          <a:bodyPr wrap="square" anchor="ctr" lIns="45720" rIns="45720">
            <a:spAutoFit/>
          </a:bodyPr>
          <a:lstStyle/>
          <a:p>
            <a:pPr algn="ctr"/>
            <a:r>
              <a:rPr sz="1200" b="0" i="0">
                <a:solidFill>
                  <a:srgbClr val="000000"/>
                </a:solidFill>
                <a:latin typeface="Calibri"/>
              </a:rPr>
              <a:t>O</a:t>
            </a:r>
          </a:p>
        </p:txBody>
      </p:sp>
      <p:sp>
        <p:nvSpPr>
          <p:cNvPr id="11" name="TextBox 10"/>
          <p:cNvSpPr txBox="1"/>
          <p:nvPr/>
        </p:nvSpPr>
        <p:spPr>
          <a:xfrm>
            <a:off x="5660000" y="2450000"/>
            <a:ext cx="390000" cy="285000"/>
          </a:xfrm>
          <a:prstGeom prst="rect">
            <a:avLst/>
          </a:prstGeom>
          <a:noFill/>
        </p:spPr>
        <p:txBody>
          <a:bodyPr wrap="square" anchor="ctr" lIns="45720" rIns="45720">
            <a:spAutoFit/>
          </a:bodyPr>
          <a:lstStyle/>
          <a:p>
            <a:pPr algn="ctr"/>
            <a:r>
              <a:rPr sz="1200" b="0" i="0">
                <a:solidFill>
                  <a:srgbClr val="000000"/>
                </a:solidFill>
                <a:latin typeface="Calibri"/>
              </a:rPr>
              <a:t>R</a:t>
            </a:r>
          </a:p>
        </p:txBody>
      </p:sp>
      <p:sp>
        <p:nvSpPr>
          <p:cNvPr id="12" name="TextBox 11"/>
          <p:cNvSpPr txBox="1"/>
          <p:nvPr/>
        </p:nvSpPr>
        <p:spPr>
          <a:xfrm>
            <a:off x="6050000" y="2450000"/>
            <a:ext cx="390000" cy="285000"/>
          </a:xfrm>
          <a:prstGeom prst="rect">
            <a:avLst/>
          </a:prstGeom>
          <a:noFill/>
        </p:spPr>
        <p:txBody>
          <a:bodyPr wrap="square" anchor="ctr" lIns="45720" rIns="45720">
            <a:spAutoFit/>
          </a:bodyPr>
          <a:lstStyle/>
          <a:p>
            <a:pPr algn="ctr"/>
            <a:r>
              <a:rPr sz="1200" b="0" i="0">
                <a:solidFill>
                  <a:srgbClr val="000000"/>
                </a:solidFill>
                <a:latin typeface="Calibri"/>
              </a:rPr>
              <a:t>I</a:t>
            </a:r>
          </a:p>
        </p:txBody>
      </p:sp>
      <p:sp>
        <p:nvSpPr>
          <p:cNvPr id="13" name="TextBox 12"/>
          <p:cNvSpPr txBox="1"/>
          <p:nvPr/>
        </p:nvSpPr>
        <p:spPr>
          <a:xfrm>
            <a:off x="6440000" y="2450000"/>
            <a:ext cx="390000" cy="285000"/>
          </a:xfrm>
          <a:prstGeom prst="rect">
            <a:avLst/>
          </a:prstGeom>
          <a:noFill/>
        </p:spPr>
        <p:txBody>
          <a:bodyPr wrap="square" anchor="ctr" lIns="45720" rIns="45720">
            <a:spAutoFit/>
          </a:bodyPr>
          <a:lstStyle/>
          <a:p>
            <a:pPr algn="ctr"/>
            <a:r>
              <a:rPr sz="1200" b="0" i="0">
                <a:solidFill>
                  <a:srgbClr val="000000"/>
                </a:solidFill>
                <a:latin typeface="Calibri"/>
              </a:rPr>
              <a:t>T</a:t>
            </a:r>
          </a:p>
        </p:txBody>
      </p:sp>
      <p:sp>
        <p:nvSpPr>
          <p:cNvPr id="14" name="TextBox 13"/>
          <p:cNvSpPr txBox="1"/>
          <p:nvPr/>
        </p:nvSpPr>
        <p:spPr>
          <a:xfrm>
            <a:off x="6830000" y="2450000"/>
            <a:ext cx="390000" cy="285000"/>
          </a:xfrm>
          <a:prstGeom prst="rect">
            <a:avLst/>
          </a:prstGeom>
          <a:noFill/>
        </p:spPr>
        <p:txBody>
          <a:bodyPr wrap="square" anchor="ctr" lIns="45720" rIns="45720">
            <a:spAutoFit/>
          </a:bodyPr>
          <a:lstStyle/>
          <a:p>
            <a:pPr algn="ctr"/>
            <a:r>
              <a:rPr sz="1200" b="0" i="0">
                <a:solidFill>
                  <a:srgbClr val="000000"/>
                </a:solidFill>
                <a:latin typeface="Calibri"/>
              </a:rPr>
              <a:t>H</a:t>
            </a:r>
          </a:p>
        </p:txBody>
      </p:sp>
      <p:sp>
        <p:nvSpPr>
          <p:cNvPr id="15" name="TextBox 14"/>
          <p:cNvSpPr txBox="1"/>
          <p:nvPr/>
        </p:nvSpPr>
        <p:spPr>
          <a:xfrm>
            <a:off x="7220000" y="2450000"/>
            <a:ext cx="390000" cy="285000"/>
          </a:xfrm>
          <a:prstGeom prst="rect">
            <a:avLst/>
          </a:prstGeom>
          <a:noFill/>
        </p:spPr>
        <p:txBody>
          <a:bodyPr wrap="square" anchor="ctr" lIns="45720" rIns="45720">
            <a:spAutoFit/>
          </a:bodyPr>
          <a:lstStyle/>
          <a:p>
            <a:pPr algn="ctr"/>
            <a:r>
              <a:rPr sz="1200" b="0" i="0">
                <a:solidFill>
                  <a:srgbClr val="000000"/>
                </a:solidFill>
                <a:latin typeface="Calibri"/>
              </a:rPr>
              <a:t>M</a:t>
            </a:r>
          </a:p>
        </p:txBody>
      </p:sp>
      <p:sp>
        <p:nvSpPr>
          <p:cNvPr id="16" name="Oval 15"/>
          <p:cNvSpPr/>
          <p:nvPr/>
        </p:nvSpPr>
        <p:spPr>
          <a:xfrm>
            <a:off x="4130000" y="2460000"/>
            <a:ext cx="720000" cy="265000"/>
          </a:xfrm>
          <a:prstGeom prst="ellipse">
            <a:avLst/>
          </a:prstGeom>
          <a:noFill/>
          <a:ln w="158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7690000" y="2450000"/>
            <a:ext cx="1000000" cy="285000"/>
          </a:xfrm>
          <a:prstGeom prst="rect">
            <a:avLst/>
          </a:prstGeom>
          <a:noFill/>
        </p:spPr>
        <p:txBody>
          <a:bodyPr wrap="square" anchor="ctr" lIns="45720" rIns="45720">
            <a:spAutoFit/>
          </a:bodyPr>
          <a:lstStyle/>
          <a:p>
            <a:pPr algn="l"/>
            <a:r>
              <a:rPr sz="1100" b="0" i="0">
                <a:solidFill>
                  <a:srgbClr val="FF0000"/>
                </a:solidFill>
                <a:latin typeface="Calibri"/>
              </a:rPr>
              <a:t>leave</a:t>
            </a:r>
          </a:p>
        </p:txBody>
      </p:sp>
      <p:sp>
        <p:nvSpPr>
          <p:cNvPr id="18" name="TextBox 17"/>
          <p:cNvSpPr txBox="1"/>
          <p:nvPr/>
        </p:nvSpPr>
        <p:spPr>
          <a:xfrm>
            <a:off x="3800000" y="2450000"/>
            <a:ext cx="300000" cy="285000"/>
          </a:xfrm>
          <a:prstGeom prst="rect">
            <a:avLst/>
          </a:prstGeom>
          <a:noFill/>
        </p:spPr>
        <p:txBody>
          <a:bodyPr wrap="square" anchor="ctr" lIns="45720" rIns="45720">
            <a:spAutoFit/>
          </a:bodyPr>
          <a:lstStyle/>
          <a:p>
            <a:pPr algn="l"/>
            <a:r>
              <a:rPr sz="1200" b="0" i="0">
                <a:solidFill>
                  <a:srgbClr val="000000"/>
                </a:solidFill>
                <a:latin typeface="Calibri"/>
              </a:rPr>
              <a:t>b)</a:t>
            </a:r>
          </a:p>
        </p:txBody>
      </p:sp>
      <p:sp>
        <p:nvSpPr>
          <p:cNvPr id="19" name="TextBox 18"/>
          <p:cNvSpPr txBox="1"/>
          <p:nvPr/>
        </p:nvSpPr>
        <p:spPr>
          <a:xfrm>
            <a:off x="4100000" y="2735000"/>
            <a:ext cx="390000" cy="285000"/>
          </a:xfrm>
          <a:prstGeom prst="rect">
            <a:avLst/>
          </a:prstGeom>
          <a:noFill/>
        </p:spPr>
        <p:txBody>
          <a:bodyPr wrap="square" anchor="ctr" lIns="45720" rIns="45720">
            <a:spAutoFit/>
          </a:bodyPr>
          <a:lstStyle/>
          <a:p>
            <a:pPr algn="ctr"/>
            <a:r>
              <a:rPr sz="1200" b="0" i="0">
                <a:solidFill>
                  <a:srgbClr val="000000"/>
                </a:solidFill>
                <a:latin typeface="Calibri"/>
              </a:rPr>
              <a:t>A</a:t>
            </a:r>
          </a:p>
        </p:txBody>
      </p:sp>
      <p:sp>
        <p:nvSpPr>
          <p:cNvPr id="20" name="TextBox 19"/>
          <p:cNvSpPr txBox="1"/>
          <p:nvPr/>
        </p:nvSpPr>
        <p:spPr>
          <a:xfrm>
            <a:off x="4490000" y="2735000"/>
            <a:ext cx="390000" cy="285000"/>
          </a:xfrm>
          <a:prstGeom prst="rect">
            <a:avLst/>
          </a:prstGeom>
          <a:noFill/>
        </p:spPr>
        <p:txBody>
          <a:bodyPr wrap="square" anchor="ctr" lIns="45720" rIns="45720">
            <a:spAutoFit/>
          </a:bodyPr>
          <a:lstStyle/>
          <a:p>
            <a:pPr algn="ctr"/>
            <a:r>
              <a:rPr sz="1200" b="0" i="0">
                <a:solidFill>
                  <a:srgbClr val="000000"/>
                </a:solidFill>
                <a:latin typeface="Calibri"/>
              </a:rPr>
              <a:t>L</a:t>
            </a:r>
          </a:p>
        </p:txBody>
      </p:sp>
      <p:sp>
        <p:nvSpPr>
          <p:cNvPr id="21" name="TextBox 20"/>
          <p:cNvSpPr txBox="1"/>
          <p:nvPr/>
        </p:nvSpPr>
        <p:spPr>
          <a:xfrm>
            <a:off x="4880000" y="2735000"/>
            <a:ext cx="390000" cy="285000"/>
          </a:xfrm>
          <a:prstGeom prst="rect">
            <a:avLst/>
          </a:prstGeom>
          <a:noFill/>
        </p:spPr>
        <p:txBody>
          <a:bodyPr wrap="square" anchor="ctr" lIns="45720" rIns="45720">
            <a:spAutoFit/>
          </a:bodyPr>
          <a:lstStyle/>
          <a:p>
            <a:pPr algn="ctr"/>
            <a:r>
              <a:rPr sz="1200" b="0" i="0">
                <a:solidFill>
                  <a:srgbClr val="000000"/>
                </a:solidFill>
                <a:latin typeface="Calibri"/>
              </a:rPr>
              <a:t>G</a:t>
            </a:r>
          </a:p>
        </p:txBody>
      </p:sp>
      <p:sp>
        <p:nvSpPr>
          <p:cNvPr id="22" name="TextBox 21"/>
          <p:cNvSpPr txBox="1"/>
          <p:nvPr/>
        </p:nvSpPr>
        <p:spPr>
          <a:xfrm>
            <a:off x="5270000" y="2735000"/>
            <a:ext cx="390000" cy="285000"/>
          </a:xfrm>
          <a:prstGeom prst="rect">
            <a:avLst/>
          </a:prstGeom>
          <a:noFill/>
        </p:spPr>
        <p:txBody>
          <a:bodyPr wrap="square" anchor="ctr" lIns="45720" rIns="45720">
            <a:spAutoFit/>
          </a:bodyPr>
          <a:lstStyle/>
          <a:p>
            <a:pPr algn="ctr"/>
            <a:r>
              <a:rPr sz="1200" b="0" i="0">
                <a:solidFill>
                  <a:srgbClr val="000000"/>
                </a:solidFill>
                <a:latin typeface="Calibri"/>
              </a:rPr>
              <a:t>O</a:t>
            </a:r>
          </a:p>
        </p:txBody>
      </p:sp>
      <p:sp>
        <p:nvSpPr>
          <p:cNvPr id="23" name="TextBox 22"/>
          <p:cNvSpPr txBox="1"/>
          <p:nvPr/>
        </p:nvSpPr>
        <p:spPr>
          <a:xfrm>
            <a:off x="5660000" y="2735000"/>
            <a:ext cx="390000" cy="285000"/>
          </a:xfrm>
          <a:prstGeom prst="rect">
            <a:avLst/>
          </a:prstGeom>
          <a:noFill/>
        </p:spPr>
        <p:txBody>
          <a:bodyPr wrap="square" anchor="ctr" lIns="45720" rIns="45720">
            <a:spAutoFit/>
          </a:bodyPr>
          <a:lstStyle/>
          <a:p>
            <a:pPr algn="ctr"/>
            <a:r>
              <a:rPr sz="1200" b="0" i="0">
                <a:solidFill>
                  <a:srgbClr val="000000"/>
                </a:solidFill>
                <a:latin typeface="Calibri"/>
              </a:rPr>
              <a:t>R</a:t>
            </a:r>
          </a:p>
        </p:txBody>
      </p:sp>
      <p:sp>
        <p:nvSpPr>
          <p:cNvPr id="24" name="TextBox 23"/>
          <p:cNvSpPr txBox="1"/>
          <p:nvPr/>
        </p:nvSpPr>
        <p:spPr>
          <a:xfrm>
            <a:off x="6050000" y="2735000"/>
            <a:ext cx="390000" cy="285000"/>
          </a:xfrm>
          <a:prstGeom prst="rect">
            <a:avLst/>
          </a:prstGeom>
          <a:noFill/>
        </p:spPr>
        <p:txBody>
          <a:bodyPr wrap="square" anchor="ctr" lIns="45720" rIns="45720">
            <a:spAutoFit/>
          </a:bodyPr>
          <a:lstStyle/>
          <a:p>
            <a:pPr algn="ctr"/>
            <a:r>
              <a:rPr sz="1200" b="0" i="0">
                <a:solidFill>
                  <a:srgbClr val="000000"/>
                </a:solidFill>
                <a:latin typeface="Calibri"/>
              </a:rPr>
              <a:t>I</a:t>
            </a:r>
          </a:p>
        </p:txBody>
      </p:sp>
      <p:sp>
        <p:nvSpPr>
          <p:cNvPr id="25" name="TextBox 24"/>
          <p:cNvSpPr txBox="1"/>
          <p:nvPr/>
        </p:nvSpPr>
        <p:spPr>
          <a:xfrm>
            <a:off x="6440000" y="2735000"/>
            <a:ext cx="390000" cy="285000"/>
          </a:xfrm>
          <a:prstGeom prst="rect">
            <a:avLst/>
          </a:prstGeom>
          <a:noFill/>
        </p:spPr>
        <p:txBody>
          <a:bodyPr wrap="square" anchor="ctr" lIns="45720" rIns="45720">
            <a:spAutoFit/>
          </a:bodyPr>
          <a:lstStyle/>
          <a:p>
            <a:pPr algn="ctr"/>
            <a:r>
              <a:rPr sz="1200" b="0" i="0">
                <a:solidFill>
                  <a:srgbClr val="000000"/>
                </a:solidFill>
                <a:latin typeface="Calibri"/>
              </a:rPr>
              <a:t>T</a:t>
            </a:r>
          </a:p>
        </p:txBody>
      </p:sp>
      <p:sp>
        <p:nvSpPr>
          <p:cNvPr id="26" name="TextBox 25"/>
          <p:cNvSpPr txBox="1"/>
          <p:nvPr/>
        </p:nvSpPr>
        <p:spPr>
          <a:xfrm>
            <a:off x="6830000" y="2735000"/>
            <a:ext cx="390000" cy="285000"/>
          </a:xfrm>
          <a:prstGeom prst="rect">
            <a:avLst/>
          </a:prstGeom>
          <a:noFill/>
        </p:spPr>
        <p:txBody>
          <a:bodyPr wrap="square" anchor="ctr" lIns="45720" rIns="45720">
            <a:spAutoFit/>
          </a:bodyPr>
          <a:lstStyle/>
          <a:p>
            <a:pPr algn="ctr"/>
            <a:r>
              <a:rPr sz="1200" b="0" i="0">
                <a:solidFill>
                  <a:srgbClr val="000000"/>
                </a:solidFill>
                <a:latin typeface="Calibri"/>
              </a:rPr>
              <a:t>H</a:t>
            </a:r>
          </a:p>
        </p:txBody>
      </p:sp>
      <p:sp>
        <p:nvSpPr>
          <p:cNvPr id="27" name="TextBox 26"/>
          <p:cNvSpPr txBox="1"/>
          <p:nvPr/>
        </p:nvSpPr>
        <p:spPr>
          <a:xfrm>
            <a:off x="7220000" y="2735000"/>
            <a:ext cx="390000" cy="285000"/>
          </a:xfrm>
          <a:prstGeom prst="rect">
            <a:avLst/>
          </a:prstGeom>
          <a:noFill/>
        </p:spPr>
        <p:txBody>
          <a:bodyPr wrap="square" anchor="ctr" lIns="45720" rIns="45720">
            <a:spAutoFit/>
          </a:bodyPr>
          <a:lstStyle/>
          <a:p>
            <a:pPr algn="ctr"/>
            <a:r>
              <a:rPr sz="1200" b="0" i="0">
                <a:solidFill>
                  <a:srgbClr val="000000"/>
                </a:solidFill>
                <a:latin typeface="Calibri"/>
              </a:rPr>
              <a:t>M</a:t>
            </a:r>
          </a:p>
        </p:txBody>
      </p:sp>
      <p:sp>
        <p:nvSpPr>
          <p:cNvPr id="28" name="Oval 27"/>
          <p:cNvSpPr/>
          <p:nvPr/>
        </p:nvSpPr>
        <p:spPr>
          <a:xfrm>
            <a:off x="4520000" y="2745000"/>
            <a:ext cx="720000" cy="265000"/>
          </a:xfrm>
          <a:prstGeom prst="ellipse">
            <a:avLst/>
          </a:prstGeom>
          <a:noFill/>
          <a:ln w="158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7690000" y="2735000"/>
            <a:ext cx="1000000" cy="285000"/>
          </a:xfrm>
          <a:prstGeom prst="rect">
            <a:avLst/>
          </a:prstGeom>
          <a:noFill/>
        </p:spPr>
        <p:txBody>
          <a:bodyPr wrap="square" anchor="ctr" lIns="45720" rIns="45720">
            <a:spAutoFit/>
          </a:bodyPr>
          <a:lstStyle/>
          <a:p>
            <a:pPr algn="l"/>
            <a:r>
              <a:rPr sz="1100" b="0" i="0">
                <a:solidFill>
                  <a:srgbClr val="FF0000"/>
                </a:solidFill>
                <a:latin typeface="Calibri"/>
              </a:rPr>
              <a:t>swap</a:t>
            </a:r>
          </a:p>
        </p:txBody>
      </p:sp>
      <p:sp>
        <p:nvSpPr>
          <p:cNvPr id="30" name="TextBox 29"/>
          <p:cNvSpPr txBox="1"/>
          <p:nvPr/>
        </p:nvSpPr>
        <p:spPr>
          <a:xfrm>
            <a:off x="4100000" y="3020000"/>
            <a:ext cx="390000" cy="285000"/>
          </a:xfrm>
          <a:prstGeom prst="rect">
            <a:avLst/>
          </a:prstGeom>
          <a:noFill/>
        </p:spPr>
        <p:txBody>
          <a:bodyPr wrap="square" anchor="ctr" lIns="45720" rIns="45720">
            <a:spAutoFit/>
          </a:bodyPr>
          <a:lstStyle/>
          <a:p>
            <a:pPr algn="ctr"/>
            <a:r>
              <a:rPr sz="1200" b="0" i="0">
                <a:solidFill>
                  <a:srgbClr val="000000"/>
                </a:solidFill>
                <a:latin typeface="Calibri"/>
              </a:rPr>
              <a:t>A</a:t>
            </a:r>
          </a:p>
        </p:txBody>
      </p:sp>
      <p:sp>
        <p:nvSpPr>
          <p:cNvPr id="31" name="TextBox 30"/>
          <p:cNvSpPr txBox="1"/>
          <p:nvPr/>
        </p:nvSpPr>
        <p:spPr>
          <a:xfrm>
            <a:off x="4490000" y="3020000"/>
            <a:ext cx="390000" cy="285000"/>
          </a:xfrm>
          <a:prstGeom prst="rect">
            <a:avLst/>
          </a:prstGeom>
          <a:noFill/>
        </p:spPr>
        <p:txBody>
          <a:bodyPr wrap="square" anchor="ctr" lIns="45720" rIns="45720">
            <a:spAutoFit/>
          </a:bodyPr>
          <a:lstStyle/>
          <a:p>
            <a:pPr algn="ctr"/>
            <a:r>
              <a:rPr sz="1200" b="0" i="0">
                <a:solidFill>
                  <a:srgbClr val="000000"/>
                </a:solidFill>
                <a:latin typeface="Calibri"/>
              </a:rPr>
              <a:t>G</a:t>
            </a:r>
          </a:p>
        </p:txBody>
      </p:sp>
      <p:sp>
        <p:nvSpPr>
          <p:cNvPr id="32" name="TextBox 31"/>
          <p:cNvSpPr txBox="1"/>
          <p:nvPr/>
        </p:nvSpPr>
        <p:spPr>
          <a:xfrm>
            <a:off x="4880000" y="3020000"/>
            <a:ext cx="390000" cy="285000"/>
          </a:xfrm>
          <a:prstGeom prst="rect">
            <a:avLst/>
          </a:prstGeom>
          <a:noFill/>
        </p:spPr>
        <p:txBody>
          <a:bodyPr wrap="square" anchor="ctr" lIns="45720" rIns="45720">
            <a:spAutoFit/>
          </a:bodyPr>
          <a:lstStyle/>
          <a:p>
            <a:pPr algn="ctr"/>
            <a:r>
              <a:rPr sz="1200" b="0" i="0">
                <a:solidFill>
                  <a:srgbClr val="000000"/>
                </a:solidFill>
                <a:latin typeface="Calibri"/>
              </a:rPr>
              <a:t>L</a:t>
            </a:r>
          </a:p>
        </p:txBody>
      </p:sp>
      <p:sp>
        <p:nvSpPr>
          <p:cNvPr id="33" name="TextBox 32"/>
          <p:cNvSpPr txBox="1"/>
          <p:nvPr/>
        </p:nvSpPr>
        <p:spPr>
          <a:xfrm>
            <a:off x="5270000" y="3020000"/>
            <a:ext cx="390000" cy="285000"/>
          </a:xfrm>
          <a:prstGeom prst="rect">
            <a:avLst/>
          </a:prstGeom>
          <a:noFill/>
        </p:spPr>
        <p:txBody>
          <a:bodyPr wrap="square" anchor="ctr" lIns="45720" rIns="45720">
            <a:spAutoFit/>
          </a:bodyPr>
          <a:lstStyle/>
          <a:p>
            <a:pPr algn="ctr"/>
            <a:r>
              <a:rPr sz="1200" b="0" i="0">
                <a:solidFill>
                  <a:srgbClr val="000000"/>
                </a:solidFill>
                <a:latin typeface="Calibri"/>
              </a:rPr>
              <a:t>O</a:t>
            </a:r>
          </a:p>
        </p:txBody>
      </p:sp>
      <p:sp>
        <p:nvSpPr>
          <p:cNvPr id="34" name="TextBox 33"/>
          <p:cNvSpPr txBox="1"/>
          <p:nvPr/>
        </p:nvSpPr>
        <p:spPr>
          <a:xfrm>
            <a:off x="5660000" y="3020000"/>
            <a:ext cx="390000" cy="285000"/>
          </a:xfrm>
          <a:prstGeom prst="rect">
            <a:avLst/>
          </a:prstGeom>
          <a:noFill/>
        </p:spPr>
        <p:txBody>
          <a:bodyPr wrap="square" anchor="ctr" lIns="45720" rIns="45720">
            <a:spAutoFit/>
          </a:bodyPr>
          <a:lstStyle/>
          <a:p>
            <a:pPr algn="ctr"/>
            <a:r>
              <a:rPr sz="1200" b="0" i="0">
                <a:solidFill>
                  <a:srgbClr val="000000"/>
                </a:solidFill>
                <a:latin typeface="Calibri"/>
              </a:rPr>
              <a:t>R</a:t>
            </a:r>
          </a:p>
        </p:txBody>
      </p:sp>
      <p:sp>
        <p:nvSpPr>
          <p:cNvPr id="35" name="TextBox 34"/>
          <p:cNvSpPr txBox="1"/>
          <p:nvPr/>
        </p:nvSpPr>
        <p:spPr>
          <a:xfrm>
            <a:off x="6050000" y="3020000"/>
            <a:ext cx="390000" cy="285000"/>
          </a:xfrm>
          <a:prstGeom prst="rect">
            <a:avLst/>
          </a:prstGeom>
          <a:noFill/>
        </p:spPr>
        <p:txBody>
          <a:bodyPr wrap="square" anchor="ctr" lIns="45720" rIns="45720">
            <a:spAutoFit/>
          </a:bodyPr>
          <a:lstStyle/>
          <a:p>
            <a:pPr algn="ctr"/>
            <a:r>
              <a:rPr sz="1200" b="0" i="0">
                <a:solidFill>
                  <a:srgbClr val="000000"/>
                </a:solidFill>
                <a:latin typeface="Calibri"/>
              </a:rPr>
              <a:t>I</a:t>
            </a:r>
          </a:p>
        </p:txBody>
      </p:sp>
      <p:sp>
        <p:nvSpPr>
          <p:cNvPr id="36" name="TextBox 35"/>
          <p:cNvSpPr txBox="1"/>
          <p:nvPr/>
        </p:nvSpPr>
        <p:spPr>
          <a:xfrm>
            <a:off x="6440000" y="3020000"/>
            <a:ext cx="390000" cy="285000"/>
          </a:xfrm>
          <a:prstGeom prst="rect">
            <a:avLst/>
          </a:prstGeom>
          <a:noFill/>
        </p:spPr>
        <p:txBody>
          <a:bodyPr wrap="square" anchor="ctr" lIns="45720" rIns="45720">
            <a:spAutoFit/>
          </a:bodyPr>
          <a:lstStyle/>
          <a:p>
            <a:pPr algn="ctr"/>
            <a:r>
              <a:rPr sz="1200" b="0" i="0">
                <a:solidFill>
                  <a:srgbClr val="000000"/>
                </a:solidFill>
                <a:latin typeface="Calibri"/>
              </a:rPr>
              <a:t>T</a:t>
            </a:r>
          </a:p>
        </p:txBody>
      </p:sp>
      <p:sp>
        <p:nvSpPr>
          <p:cNvPr id="37" name="TextBox 36"/>
          <p:cNvSpPr txBox="1"/>
          <p:nvPr/>
        </p:nvSpPr>
        <p:spPr>
          <a:xfrm>
            <a:off x="6830000" y="3020000"/>
            <a:ext cx="390000" cy="285000"/>
          </a:xfrm>
          <a:prstGeom prst="rect">
            <a:avLst/>
          </a:prstGeom>
          <a:noFill/>
        </p:spPr>
        <p:txBody>
          <a:bodyPr wrap="square" anchor="ctr" lIns="45720" rIns="45720">
            <a:spAutoFit/>
          </a:bodyPr>
          <a:lstStyle/>
          <a:p>
            <a:pPr algn="ctr"/>
            <a:r>
              <a:rPr sz="1200" b="0" i="0">
                <a:solidFill>
                  <a:srgbClr val="000000"/>
                </a:solidFill>
                <a:latin typeface="Calibri"/>
              </a:rPr>
              <a:t>H</a:t>
            </a:r>
          </a:p>
        </p:txBody>
      </p:sp>
      <p:sp>
        <p:nvSpPr>
          <p:cNvPr id="38" name="TextBox 37"/>
          <p:cNvSpPr txBox="1"/>
          <p:nvPr/>
        </p:nvSpPr>
        <p:spPr>
          <a:xfrm>
            <a:off x="7220000" y="3020000"/>
            <a:ext cx="390000" cy="285000"/>
          </a:xfrm>
          <a:prstGeom prst="rect">
            <a:avLst/>
          </a:prstGeom>
          <a:noFill/>
        </p:spPr>
        <p:txBody>
          <a:bodyPr wrap="square" anchor="ctr" lIns="45720" rIns="45720">
            <a:spAutoFit/>
          </a:bodyPr>
          <a:lstStyle/>
          <a:p>
            <a:pPr algn="ctr"/>
            <a:r>
              <a:rPr sz="1200" b="0" i="0">
                <a:solidFill>
                  <a:srgbClr val="000000"/>
                </a:solidFill>
                <a:latin typeface="Calibri"/>
              </a:rPr>
              <a:t>M</a:t>
            </a:r>
          </a:p>
        </p:txBody>
      </p:sp>
      <p:sp>
        <p:nvSpPr>
          <p:cNvPr id="39" name="Oval 38"/>
          <p:cNvSpPr/>
          <p:nvPr/>
        </p:nvSpPr>
        <p:spPr>
          <a:xfrm>
            <a:off x="4910000" y="3030000"/>
            <a:ext cx="720000" cy="265000"/>
          </a:xfrm>
          <a:prstGeom prst="ellipse">
            <a:avLst/>
          </a:prstGeom>
          <a:noFill/>
          <a:ln w="158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7690000" y="3020000"/>
            <a:ext cx="1000000" cy="285000"/>
          </a:xfrm>
          <a:prstGeom prst="rect">
            <a:avLst/>
          </a:prstGeom>
          <a:noFill/>
        </p:spPr>
        <p:txBody>
          <a:bodyPr wrap="square" anchor="ctr" lIns="45720" rIns="45720">
            <a:spAutoFit/>
          </a:bodyPr>
          <a:lstStyle/>
          <a:p>
            <a:pPr algn="l"/>
            <a:r>
              <a:rPr sz="1100" b="0" i="0">
                <a:solidFill>
                  <a:srgbClr val="FF0000"/>
                </a:solidFill>
                <a:latin typeface="Calibri"/>
              </a:rPr>
              <a:t>leave</a:t>
            </a:r>
          </a:p>
        </p:txBody>
      </p:sp>
      <p:sp>
        <p:nvSpPr>
          <p:cNvPr id="41" name="TextBox 40"/>
          <p:cNvSpPr txBox="1"/>
          <p:nvPr/>
        </p:nvSpPr>
        <p:spPr>
          <a:xfrm>
            <a:off x="4100000" y="3305000"/>
            <a:ext cx="390000" cy="285000"/>
          </a:xfrm>
          <a:prstGeom prst="rect">
            <a:avLst/>
          </a:prstGeom>
          <a:noFill/>
        </p:spPr>
        <p:txBody>
          <a:bodyPr wrap="square" anchor="ctr" lIns="45720" rIns="45720">
            <a:spAutoFit/>
          </a:bodyPr>
          <a:lstStyle/>
          <a:p>
            <a:pPr algn="ctr"/>
            <a:r>
              <a:rPr sz="1200" b="0" i="0">
                <a:solidFill>
                  <a:srgbClr val="000000"/>
                </a:solidFill>
                <a:latin typeface="Calibri"/>
              </a:rPr>
              <a:t>A</a:t>
            </a:r>
          </a:p>
        </p:txBody>
      </p:sp>
      <p:sp>
        <p:nvSpPr>
          <p:cNvPr id="42" name="TextBox 41"/>
          <p:cNvSpPr txBox="1"/>
          <p:nvPr/>
        </p:nvSpPr>
        <p:spPr>
          <a:xfrm>
            <a:off x="4490000" y="3305000"/>
            <a:ext cx="390000" cy="285000"/>
          </a:xfrm>
          <a:prstGeom prst="rect">
            <a:avLst/>
          </a:prstGeom>
          <a:noFill/>
        </p:spPr>
        <p:txBody>
          <a:bodyPr wrap="square" anchor="ctr" lIns="45720" rIns="45720">
            <a:spAutoFit/>
          </a:bodyPr>
          <a:lstStyle/>
          <a:p>
            <a:pPr algn="ctr"/>
            <a:r>
              <a:rPr sz="1200" b="0" i="0">
                <a:solidFill>
                  <a:srgbClr val="000000"/>
                </a:solidFill>
                <a:latin typeface="Calibri"/>
              </a:rPr>
              <a:t>G</a:t>
            </a:r>
          </a:p>
        </p:txBody>
      </p:sp>
      <p:sp>
        <p:nvSpPr>
          <p:cNvPr id="43" name="TextBox 42"/>
          <p:cNvSpPr txBox="1"/>
          <p:nvPr/>
        </p:nvSpPr>
        <p:spPr>
          <a:xfrm>
            <a:off x="4880000" y="3305000"/>
            <a:ext cx="390000" cy="285000"/>
          </a:xfrm>
          <a:prstGeom prst="rect">
            <a:avLst/>
          </a:prstGeom>
          <a:noFill/>
        </p:spPr>
        <p:txBody>
          <a:bodyPr wrap="square" anchor="ctr" lIns="45720" rIns="45720">
            <a:spAutoFit/>
          </a:bodyPr>
          <a:lstStyle/>
          <a:p>
            <a:pPr algn="ctr"/>
            <a:r>
              <a:rPr sz="1200" b="0" i="0">
                <a:solidFill>
                  <a:srgbClr val="000000"/>
                </a:solidFill>
                <a:latin typeface="Calibri"/>
              </a:rPr>
              <a:t>L</a:t>
            </a:r>
          </a:p>
        </p:txBody>
      </p:sp>
      <p:sp>
        <p:nvSpPr>
          <p:cNvPr id="44" name="TextBox 43"/>
          <p:cNvSpPr txBox="1"/>
          <p:nvPr/>
        </p:nvSpPr>
        <p:spPr>
          <a:xfrm>
            <a:off x="5270000" y="3305000"/>
            <a:ext cx="390000" cy="285000"/>
          </a:xfrm>
          <a:prstGeom prst="rect">
            <a:avLst/>
          </a:prstGeom>
          <a:noFill/>
        </p:spPr>
        <p:txBody>
          <a:bodyPr wrap="square" anchor="ctr" lIns="45720" rIns="45720">
            <a:spAutoFit/>
          </a:bodyPr>
          <a:lstStyle/>
          <a:p>
            <a:pPr algn="ctr"/>
            <a:r>
              <a:rPr sz="1200" b="0" i="0">
                <a:solidFill>
                  <a:srgbClr val="000000"/>
                </a:solidFill>
                <a:latin typeface="Calibri"/>
              </a:rPr>
              <a:t>O</a:t>
            </a:r>
          </a:p>
        </p:txBody>
      </p:sp>
      <p:sp>
        <p:nvSpPr>
          <p:cNvPr id="45" name="TextBox 44"/>
          <p:cNvSpPr txBox="1"/>
          <p:nvPr/>
        </p:nvSpPr>
        <p:spPr>
          <a:xfrm>
            <a:off x="5660000" y="3305000"/>
            <a:ext cx="390000" cy="285000"/>
          </a:xfrm>
          <a:prstGeom prst="rect">
            <a:avLst/>
          </a:prstGeom>
          <a:noFill/>
        </p:spPr>
        <p:txBody>
          <a:bodyPr wrap="square" anchor="ctr" lIns="45720" rIns="45720">
            <a:spAutoFit/>
          </a:bodyPr>
          <a:lstStyle/>
          <a:p>
            <a:pPr algn="ctr"/>
            <a:r>
              <a:rPr sz="1200" b="0" i="0">
                <a:solidFill>
                  <a:srgbClr val="000000"/>
                </a:solidFill>
                <a:latin typeface="Calibri"/>
              </a:rPr>
              <a:t>R</a:t>
            </a:r>
          </a:p>
        </p:txBody>
      </p:sp>
      <p:sp>
        <p:nvSpPr>
          <p:cNvPr id="46" name="TextBox 45"/>
          <p:cNvSpPr txBox="1"/>
          <p:nvPr/>
        </p:nvSpPr>
        <p:spPr>
          <a:xfrm>
            <a:off x="6050000" y="3305000"/>
            <a:ext cx="390000" cy="285000"/>
          </a:xfrm>
          <a:prstGeom prst="rect">
            <a:avLst/>
          </a:prstGeom>
          <a:noFill/>
        </p:spPr>
        <p:txBody>
          <a:bodyPr wrap="square" anchor="ctr" lIns="45720" rIns="45720">
            <a:spAutoFit/>
          </a:bodyPr>
          <a:lstStyle/>
          <a:p>
            <a:pPr algn="ctr"/>
            <a:r>
              <a:rPr sz="1200" b="0" i="0">
                <a:solidFill>
                  <a:srgbClr val="000000"/>
                </a:solidFill>
                <a:latin typeface="Calibri"/>
              </a:rPr>
              <a:t>I</a:t>
            </a:r>
          </a:p>
        </p:txBody>
      </p:sp>
      <p:sp>
        <p:nvSpPr>
          <p:cNvPr id="47" name="TextBox 46"/>
          <p:cNvSpPr txBox="1"/>
          <p:nvPr/>
        </p:nvSpPr>
        <p:spPr>
          <a:xfrm>
            <a:off x="6440000" y="3305000"/>
            <a:ext cx="390000" cy="285000"/>
          </a:xfrm>
          <a:prstGeom prst="rect">
            <a:avLst/>
          </a:prstGeom>
          <a:noFill/>
        </p:spPr>
        <p:txBody>
          <a:bodyPr wrap="square" anchor="ctr" lIns="45720" rIns="45720">
            <a:spAutoFit/>
          </a:bodyPr>
          <a:lstStyle/>
          <a:p>
            <a:pPr algn="ctr"/>
            <a:r>
              <a:rPr sz="1200" b="0" i="0">
                <a:solidFill>
                  <a:srgbClr val="000000"/>
                </a:solidFill>
                <a:latin typeface="Calibri"/>
              </a:rPr>
              <a:t>T</a:t>
            </a:r>
          </a:p>
        </p:txBody>
      </p:sp>
      <p:sp>
        <p:nvSpPr>
          <p:cNvPr id="48" name="TextBox 47"/>
          <p:cNvSpPr txBox="1"/>
          <p:nvPr/>
        </p:nvSpPr>
        <p:spPr>
          <a:xfrm>
            <a:off x="6830000" y="3305000"/>
            <a:ext cx="390000" cy="285000"/>
          </a:xfrm>
          <a:prstGeom prst="rect">
            <a:avLst/>
          </a:prstGeom>
          <a:noFill/>
        </p:spPr>
        <p:txBody>
          <a:bodyPr wrap="square" anchor="ctr" lIns="45720" rIns="45720">
            <a:spAutoFit/>
          </a:bodyPr>
          <a:lstStyle/>
          <a:p>
            <a:pPr algn="ctr"/>
            <a:r>
              <a:rPr sz="1200" b="0" i="0">
                <a:solidFill>
                  <a:srgbClr val="000000"/>
                </a:solidFill>
                <a:latin typeface="Calibri"/>
              </a:rPr>
              <a:t>H</a:t>
            </a:r>
          </a:p>
        </p:txBody>
      </p:sp>
      <p:sp>
        <p:nvSpPr>
          <p:cNvPr id="49" name="TextBox 48"/>
          <p:cNvSpPr txBox="1"/>
          <p:nvPr/>
        </p:nvSpPr>
        <p:spPr>
          <a:xfrm>
            <a:off x="7220000" y="3305000"/>
            <a:ext cx="390000" cy="285000"/>
          </a:xfrm>
          <a:prstGeom prst="rect">
            <a:avLst/>
          </a:prstGeom>
          <a:noFill/>
        </p:spPr>
        <p:txBody>
          <a:bodyPr wrap="square" anchor="ctr" lIns="45720" rIns="45720">
            <a:spAutoFit/>
          </a:bodyPr>
          <a:lstStyle/>
          <a:p>
            <a:pPr algn="ctr"/>
            <a:r>
              <a:rPr sz="1200" b="0" i="0">
                <a:solidFill>
                  <a:srgbClr val="000000"/>
                </a:solidFill>
                <a:latin typeface="Calibri"/>
              </a:rPr>
              <a:t>M</a:t>
            </a:r>
          </a:p>
        </p:txBody>
      </p:sp>
      <p:sp>
        <p:nvSpPr>
          <p:cNvPr id="50" name="Oval 49"/>
          <p:cNvSpPr/>
          <p:nvPr/>
        </p:nvSpPr>
        <p:spPr>
          <a:xfrm>
            <a:off x="5300000" y="3315000"/>
            <a:ext cx="720000" cy="265000"/>
          </a:xfrm>
          <a:prstGeom prst="ellipse">
            <a:avLst/>
          </a:prstGeom>
          <a:noFill/>
          <a:ln w="158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1" name="TextBox 50"/>
          <p:cNvSpPr txBox="1"/>
          <p:nvPr/>
        </p:nvSpPr>
        <p:spPr>
          <a:xfrm>
            <a:off x="7690000" y="3305000"/>
            <a:ext cx="1000000" cy="285000"/>
          </a:xfrm>
          <a:prstGeom prst="rect">
            <a:avLst/>
          </a:prstGeom>
          <a:noFill/>
        </p:spPr>
        <p:txBody>
          <a:bodyPr wrap="square" anchor="ctr" lIns="45720" rIns="45720">
            <a:spAutoFit/>
          </a:bodyPr>
          <a:lstStyle/>
          <a:p>
            <a:pPr algn="l"/>
            <a:r>
              <a:rPr sz="1100" b="0" i="0">
                <a:solidFill>
                  <a:srgbClr val="FF0000"/>
                </a:solidFill>
                <a:latin typeface="Calibri"/>
              </a:rPr>
              <a:t>leave</a:t>
            </a:r>
          </a:p>
        </p:txBody>
      </p:sp>
      <p:sp>
        <p:nvSpPr>
          <p:cNvPr id="52" name="TextBox 51"/>
          <p:cNvSpPr txBox="1"/>
          <p:nvPr/>
        </p:nvSpPr>
        <p:spPr>
          <a:xfrm>
            <a:off x="4100000" y="3590000"/>
            <a:ext cx="390000" cy="285000"/>
          </a:xfrm>
          <a:prstGeom prst="rect">
            <a:avLst/>
          </a:prstGeom>
          <a:noFill/>
        </p:spPr>
        <p:txBody>
          <a:bodyPr wrap="square" anchor="ctr" lIns="45720" rIns="45720">
            <a:spAutoFit/>
          </a:bodyPr>
          <a:lstStyle/>
          <a:p>
            <a:pPr algn="ctr"/>
            <a:r>
              <a:rPr sz="1200" b="0" i="0">
                <a:solidFill>
                  <a:srgbClr val="000000"/>
                </a:solidFill>
                <a:latin typeface="Calibri"/>
              </a:rPr>
              <a:t>A</a:t>
            </a:r>
          </a:p>
        </p:txBody>
      </p:sp>
      <p:sp>
        <p:nvSpPr>
          <p:cNvPr id="53" name="TextBox 52"/>
          <p:cNvSpPr txBox="1"/>
          <p:nvPr/>
        </p:nvSpPr>
        <p:spPr>
          <a:xfrm>
            <a:off x="4490000" y="3590000"/>
            <a:ext cx="390000" cy="285000"/>
          </a:xfrm>
          <a:prstGeom prst="rect">
            <a:avLst/>
          </a:prstGeom>
          <a:noFill/>
        </p:spPr>
        <p:txBody>
          <a:bodyPr wrap="square" anchor="ctr" lIns="45720" rIns="45720">
            <a:spAutoFit/>
          </a:bodyPr>
          <a:lstStyle/>
          <a:p>
            <a:pPr algn="ctr"/>
            <a:r>
              <a:rPr sz="1200" b="0" i="0">
                <a:solidFill>
                  <a:srgbClr val="000000"/>
                </a:solidFill>
                <a:latin typeface="Calibri"/>
              </a:rPr>
              <a:t>G</a:t>
            </a:r>
          </a:p>
        </p:txBody>
      </p:sp>
      <p:sp>
        <p:nvSpPr>
          <p:cNvPr id="54" name="TextBox 53"/>
          <p:cNvSpPr txBox="1"/>
          <p:nvPr/>
        </p:nvSpPr>
        <p:spPr>
          <a:xfrm>
            <a:off x="4880000" y="3590000"/>
            <a:ext cx="390000" cy="285000"/>
          </a:xfrm>
          <a:prstGeom prst="rect">
            <a:avLst/>
          </a:prstGeom>
          <a:noFill/>
        </p:spPr>
        <p:txBody>
          <a:bodyPr wrap="square" anchor="ctr" lIns="45720" rIns="45720">
            <a:spAutoFit/>
          </a:bodyPr>
          <a:lstStyle/>
          <a:p>
            <a:pPr algn="ctr"/>
            <a:r>
              <a:rPr sz="1200" b="0" i="0">
                <a:solidFill>
                  <a:srgbClr val="000000"/>
                </a:solidFill>
                <a:latin typeface="Calibri"/>
              </a:rPr>
              <a:t>L</a:t>
            </a:r>
          </a:p>
        </p:txBody>
      </p:sp>
      <p:sp>
        <p:nvSpPr>
          <p:cNvPr id="55" name="TextBox 54"/>
          <p:cNvSpPr txBox="1"/>
          <p:nvPr/>
        </p:nvSpPr>
        <p:spPr>
          <a:xfrm>
            <a:off x="5270000" y="3590000"/>
            <a:ext cx="390000" cy="285000"/>
          </a:xfrm>
          <a:prstGeom prst="rect">
            <a:avLst/>
          </a:prstGeom>
          <a:noFill/>
        </p:spPr>
        <p:txBody>
          <a:bodyPr wrap="square" anchor="ctr" lIns="45720" rIns="45720">
            <a:spAutoFit/>
          </a:bodyPr>
          <a:lstStyle/>
          <a:p>
            <a:pPr algn="ctr"/>
            <a:r>
              <a:rPr sz="1200" b="0" i="0">
                <a:solidFill>
                  <a:srgbClr val="000000"/>
                </a:solidFill>
                <a:latin typeface="Calibri"/>
              </a:rPr>
              <a:t>O</a:t>
            </a:r>
          </a:p>
        </p:txBody>
      </p:sp>
      <p:sp>
        <p:nvSpPr>
          <p:cNvPr id="56" name="TextBox 55"/>
          <p:cNvSpPr txBox="1"/>
          <p:nvPr/>
        </p:nvSpPr>
        <p:spPr>
          <a:xfrm>
            <a:off x="5660000" y="3590000"/>
            <a:ext cx="390000" cy="285000"/>
          </a:xfrm>
          <a:prstGeom prst="rect">
            <a:avLst/>
          </a:prstGeom>
          <a:noFill/>
        </p:spPr>
        <p:txBody>
          <a:bodyPr wrap="square" anchor="ctr" lIns="45720" rIns="45720">
            <a:spAutoFit/>
          </a:bodyPr>
          <a:lstStyle/>
          <a:p>
            <a:pPr algn="ctr"/>
            <a:r>
              <a:rPr sz="1200" b="0" i="0">
                <a:solidFill>
                  <a:srgbClr val="000000"/>
                </a:solidFill>
                <a:latin typeface="Calibri"/>
              </a:rPr>
              <a:t>R</a:t>
            </a:r>
          </a:p>
        </p:txBody>
      </p:sp>
      <p:sp>
        <p:nvSpPr>
          <p:cNvPr id="57" name="TextBox 56"/>
          <p:cNvSpPr txBox="1"/>
          <p:nvPr/>
        </p:nvSpPr>
        <p:spPr>
          <a:xfrm>
            <a:off x="6050000" y="3590000"/>
            <a:ext cx="390000" cy="285000"/>
          </a:xfrm>
          <a:prstGeom prst="rect">
            <a:avLst/>
          </a:prstGeom>
          <a:noFill/>
        </p:spPr>
        <p:txBody>
          <a:bodyPr wrap="square" anchor="ctr" lIns="45720" rIns="45720">
            <a:spAutoFit/>
          </a:bodyPr>
          <a:lstStyle/>
          <a:p>
            <a:pPr algn="ctr"/>
            <a:r>
              <a:rPr sz="1200" b="0" i="0">
                <a:solidFill>
                  <a:srgbClr val="000000"/>
                </a:solidFill>
                <a:latin typeface="Calibri"/>
              </a:rPr>
              <a:t>I</a:t>
            </a:r>
          </a:p>
        </p:txBody>
      </p:sp>
      <p:sp>
        <p:nvSpPr>
          <p:cNvPr id="58" name="TextBox 57"/>
          <p:cNvSpPr txBox="1"/>
          <p:nvPr/>
        </p:nvSpPr>
        <p:spPr>
          <a:xfrm>
            <a:off x="6440000" y="3590000"/>
            <a:ext cx="390000" cy="285000"/>
          </a:xfrm>
          <a:prstGeom prst="rect">
            <a:avLst/>
          </a:prstGeom>
          <a:noFill/>
        </p:spPr>
        <p:txBody>
          <a:bodyPr wrap="square" anchor="ctr" lIns="45720" rIns="45720">
            <a:spAutoFit/>
          </a:bodyPr>
          <a:lstStyle/>
          <a:p>
            <a:pPr algn="ctr"/>
            <a:r>
              <a:rPr sz="1200" b="0" i="0">
                <a:solidFill>
                  <a:srgbClr val="000000"/>
                </a:solidFill>
                <a:latin typeface="Calibri"/>
              </a:rPr>
              <a:t>T</a:t>
            </a:r>
          </a:p>
        </p:txBody>
      </p:sp>
      <p:sp>
        <p:nvSpPr>
          <p:cNvPr id="59" name="TextBox 58"/>
          <p:cNvSpPr txBox="1"/>
          <p:nvPr/>
        </p:nvSpPr>
        <p:spPr>
          <a:xfrm>
            <a:off x="6830000" y="3590000"/>
            <a:ext cx="390000" cy="285000"/>
          </a:xfrm>
          <a:prstGeom prst="rect">
            <a:avLst/>
          </a:prstGeom>
          <a:noFill/>
        </p:spPr>
        <p:txBody>
          <a:bodyPr wrap="square" anchor="ctr" lIns="45720" rIns="45720">
            <a:spAutoFit/>
          </a:bodyPr>
          <a:lstStyle/>
          <a:p>
            <a:pPr algn="ctr"/>
            <a:r>
              <a:rPr sz="1200" b="0" i="0">
                <a:solidFill>
                  <a:srgbClr val="000000"/>
                </a:solidFill>
                <a:latin typeface="Calibri"/>
              </a:rPr>
              <a:t>H</a:t>
            </a:r>
          </a:p>
        </p:txBody>
      </p:sp>
      <p:sp>
        <p:nvSpPr>
          <p:cNvPr id="60" name="TextBox 59"/>
          <p:cNvSpPr txBox="1"/>
          <p:nvPr/>
        </p:nvSpPr>
        <p:spPr>
          <a:xfrm>
            <a:off x="7220000" y="3590000"/>
            <a:ext cx="390000" cy="285000"/>
          </a:xfrm>
          <a:prstGeom prst="rect">
            <a:avLst/>
          </a:prstGeom>
          <a:noFill/>
        </p:spPr>
        <p:txBody>
          <a:bodyPr wrap="square" anchor="ctr" lIns="45720" rIns="45720">
            <a:spAutoFit/>
          </a:bodyPr>
          <a:lstStyle/>
          <a:p>
            <a:pPr algn="ctr"/>
            <a:r>
              <a:rPr sz="1200" b="0" i="0">
                <a:solidFill>
                  <a:srgbClr val="000000"/>
                </a:solidFill>
                <a:latin typeface="Calibri"/>
              </a:rPr>
              <a:t>M</a:t>
            </a:r>
          </a:p>
        </p:txBody>
      </p:sp>
      <p:sp>
        <p:nvSpPr>
          <p:cNvPr id="61" name="Oval 60"/>
          <p:cNvSpPr/>
          <p:nvPr/>
        </p:nvSpPr>
        <p:spPr>
          <a:xfrm>
            <a:off x="5690000" y="3600000"/>
            <a:ext cx="720000" cy="265000"/>
          </a:xfrm>
          <a:prstGeom prst="ellipse">
            <a:avLst/>
          </a:prstGeom>
          <a:noFill/>
          <a:ln w="158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2" name="TextBox 61"/>
          <p:cNvSpPr txBox="1"/>
          <p:nvPr/>
        </p:nvSpPr>
        <p:spPr>
          <a:xfrm>
            <a:off x="7690000" y="3590000"/>
            <a:ext cx="1000000" cy="285000"/>
          </a:xfrm>
          <a:prstGeom prst="rect">
            <a:avLst/>
          </a:prstGeom>
          <a:noFill/>
        </p:spPr>
        <p:txBody>
          <a:bodyPr wrap="square" anchor="ctr" lIns="45720" rIns="45720">
            <a:spAutoFit/>
          </a:bodyPr>
          <a:lstStyle/>
          <a:p>
            <a:pPr algn="l"/>
            <a:r>
              <a:rPr sz="1100" b="0" i="0">
                <a:solidFill>
                  <a:srgbClr val="FF0000"/>
                </a:solidFill>
                <a:latin typeface="Calibri"/>
              </a:rPr>
              <a:t>swap</a:t>
            </a:r>
          </a:p>
        </p:txBody>
      </p:sp>
      <p:sp>
        <p:nvSpPr>
          <p:cNvPr id="63" name="TextBox 62"/>
          <p:cNvSpPr txBox="1"/>
          <p:nvPr/>
        </p:nvSpPr>
        <p:spPr>
          <a:xfrm>
            <a:off x="4100000" y="3875000"/>
            <a:ext cx="390000" cy="285000"/>
          </a:xfrm>
          <a:prstGeom prst="rect">
            <a:avLst/>
          </a:prstGeom>
          <a:noFill/>
        </p:spPr>
        <p:txBody>
          <a:bodyPr wrap="square" anchor="ctr" lIns="45720" rIns="45720">
            <a:spAutoFit/>
          </a:bodyPr>
          <a:lstStyle/>
          <a:p>
            <a:pPr algn="ctr"/>
            <a:r>
              <a:rPr sz="1200" b="0" i="0">
                <a:solidFill>
                  <a:srgbClr val="000000"/>
                </a:solidFill>
                <a:latin typeface="Calibri"/>
              </a:rPr>
              <a:t>A</a:t>
            </a:r>
          </a:p>
        </p:txBody>
      </p:sp>
      <p:sp>
        <p:nvSpPr>
          <p:cNvPr id="64" name="TextBox 63"/>
          <p:cNvSpPr txBox="1"/>
          <p:nvPr/>
        </p:nvSpPr>
        <p:spPr>
          <a:xfrm>
            <a:off x="4490000" y="3875000"/>
            <a:ext cx="390000" cy="285000"/>
          </a:xfrm>
          <a:prstGeom prst="rect">
            <a:avLst/>
          </a:prstGeom>
          <a:noFill/>
        </p:spPr>
        <p:txBody>
          <a:bodyPr wrap="square" anchor="ctr" lIns="45720" rIns="45720">
            <a:spAutoFit/>
          </a:bodyPr>
          <a:lstStyle/>
          <a:p>
            <a:pPr algn="ctr"/>
            <a:r>
              <a:rPr sz="1200" b="0" i="0">
                <a:solidFill>
                  <a:srgbClr val="000000"/>
                </a:solidFill>
                <a:latin typeface="Calibri"/>
              </a:rPr>
              <a:t>G</a:t>
            </a:r>
          </a:p>
        </p:txBody>
      </p:sp>
      <p:sp>
        <p:nvSpPr>
          <p:cNvPr id="65" name="TextBox 64"/>
          <p:cNvSpPr txBox="1"/>
          <p:nvPr/>
        </p:nvSpPr>
        <p:spPr>
          <a:xfrm>
            <a:off x="4880000" y="3875000"/>
            <a:ext cx="390000" cy="285000"/>
          </a:xfrm>
          <a:prstGeom prst="rect">
            <a:avLst/>
          </a:prstGeom>
          <a:noFill/>
        </p:spPr>
        <p:txBody>
          <a:bodyPr wrap="square" anchor="ctr" lIns="45720" rIns="45720">
            <a:spAutoFit/>
          </a:bodyPr>
          <a:lstStyle/>
          <a:p>
            <a:pPr algn="ctr"/>
            <a:r>
              <a:rPr sz="1200" b="0" i="0">
                <a:solidFill>
                  <a:srgbClr val="000000"/>
                </a:solidFill>
                <a:latin typeface="Calibri"/>
              </a:rPr>
              <a:t>L</a:t>
            </a:r>
          </a:p>
        </p:txBody>
      </p:sp>
      <p:sp>
        <p:nvSpPr>
          <p:cNvPr id="66" name="TextBox 65"/>
          <p:cNvSpPr txBox="1"/>
          <p:nvPr/>
        </p:nvSpPr>
        <p:spPr>
          <a:xfrm>
            <a:off x="5270000" y="3875000"/>
            <a:ext cx="390000" cy="285000"/>
          </a:xfrm>
          <a:prstGeom prst="rect">
            <a:avLst/>
          </a:prstGeom>
          <a:noFill/>
        </p:spPr>
        <p:txBody>
          <a:bodyPr wrap="square" anchor="ctr" lIns="45720" rIns="45720">
            <a:spAutoFit/>
          </a:bodyPr>
          <a:lstStyle/>
          <a:p>
            <a:pPr algn="ctr"/>
            <a:r>
              <a:rPr sz="1200" b="0" i="0">
                <a:solidFill>
                  <a:srgbClr val="000000"/>
                </a:solidFill>
                <a:latin typeface="Calibri"/>
              </a:rPr>
              <a:t>O</a:t>
            </a:r>
          </a:p>
        </p:txBody>
      </p:sp>
      <p:sp>
        <p:nvSpPr>
          <p:cNvPr id="67" name="TextBox 66"/>
          <p:cNvSpPr txBox="1"/>
          <p:nvPr/>
        </p:nvSpPr>
        <p:spPr>
          <a:xfrm>
            <a:off x="5660000" y="3875000"/>
            <a:ext cx="390000" cy="285000"/>
          </a:xfrm>
          <a:prstGeom prst="rect">
            <a:avLst/>
          </a:prstGeom>
          <a:noFill/>
        </p:spPr>
        <p:txBody>
          <a:bodyPr wrap="square" anchor="ctr" lIns="45720" rIns="45720">
            <a:spAutoFit/>
          </a:bodyPr>
          <a:lstStyle/>
          <a:p>
            <a:pPr algn="ctr"/>
            <a:r>
              <a:rPr sz="1200" b="0" i="0">
                <a:solidFill>
                  <a:srgbClr val="000000"/>
                </a:solidFill>
                <a:latin typeface="Calibri"/>
              </a:rPr>
              <a:t>I</a:t>
            </a:r>
          </a:p>
        </p:txBody>
      </p:sp>
      <p:sp>
        <p:nvSpPr>
          <p:cNvPr id="68" name="TextBox 67"/>
          <p:cNvSpPr txBox="1"/>
          <p:nvPr/>
        </p:nvSpPr>
        <p:spPr>
          <a:xfrm>
            <a:off x="6050000" y="3875000"/>
            <a:ext cx="390000" cy="285000"/>
          </a:xfrm>
          <a:prstGeom prst="rect">
            <a:avLst/>
          </a:prstGeom>
          <a:noFill/>
        </p:spPr>
        <p:txBody>
          <a:bodyPr wrap="square" anchor="ctr" lIns="45720" rIns="45720">
            <a:spAutoFit/>
          </a:bodyPr>
          <a:lstStyle/>
          <a:p>
            <a:pPr algn="ctr"/>
            <a:r>
              <a:rPr sz="1200" b="0" i="0">
                <a:solidFill>
                  <a:srgbClr val="000000"/>
                </a:solidFill>
                <a:latin typeface="Calibri"/>
              </a:rPr>
              <a:t>R</a:t>
            </a:r>
          </a:p>
        </p:txBody>
      </p:sp>
      <p:sp>
        <p:nvSpPr>
          <p:cNvPr id="69" name="TextBox 68"/>
          <p:cNvSpPr txBox="1"/>
          <p:nvPr/>
        </p:nvSpPr>
        <p:spPr>
          <a:xfrm>
            <a:off x="6440000" y="3875000"/>
            <a:ext cx="390000" cy="285000"/>
          </a:xfrm>
          <a:prstGeom prst="rect">
            <a:avLst/>
          </a:prstGeom>
          <a:noFill/>
        </p:spPr>
        <p:txBody>
          <a:bodyPr wrap="square" anchor="ctr" lIns="45720" rIns="45720">
            <a:spAutoFit/>
          </a:bodyPr>
          <a:lstStyle/>
          <a:p>
            <a:pPr algn="ctr"/>
            <a:r>
              <a:rPr sz="1200" b="0" i="0">
                <a:solidFill>
                  <a:srgbClr val="000000"/>
                </a:solidFill>
                <a:latin typeface="Calibri"/>
              </a:rPr>
              <a:t>T</a:t>
            </a:r>
          </a:p>
        </p:txBody>
      </p:sp>
      <p:sp>
        <p:nvSpPr>
          <p:cNvPr id="70" name="TextBox 69"/>
          <p:cNvSpPr txBox="1"/>
          <p:nvPr/>
        </p:nvSpPr>
        <p:spPr>
          <a:xfrm>
            <a:off x="6830000" y="3875000"/>
            <a:ext cx="390000" cy="285000"/>
          </a:xfrm>
          <a:prstGeom prst="rect">
            <a:avLst/>
          </a:prstGeom>
          <a:noFill/>
        </p:spPr>
        <p:txBody>
          <a:bodyPr wrap="square" anchor="ctr" lIns="45720" rIns="45720">
            <a:spAutoFit/>
          </a:bodyPr>
          <a:lstStyle/>
          <a:p>
            <a:pPr algn="ctr"/>
            <a:r>
              <a:rPr sz="1200" b="0" i="0">
                <a:solidFill>
                  <a:srgbClr val="000000"/>
                </a:solidFill>
                <a:latin typeface="Calibri"/>
              </a:rPr>
              <a:t>H</a:t>
            </a:r>
          </a:p>
        </p:txBody>
      </p:sp>
      <p:sp>
        <p:nvSpPr>
          <p:cNvPr id="71" name="TextBox 70"/>
          <p:cNvSpPr txBox="1"/>
          <p:nvPr/>
        </p:nvSpPr>
        <p:spPr>
          <a:xfrm>
            <a:off x="7220000" y="3875000"/>
            <a:ext cx="390000" cy="285000"/>
          </a:xfrm>
          <a:prstGeom prst="rect">
            <a:avLst/>
          </a:prstGeom>
          <a:noFill/>
        </p:spPr>
        <p:txBody>
          <a:bodyPr wrap="square" anchor="ctr" lIns="45720" rIns="45720">
            <a:spAutoFit/>
          </a:bodyPr>
          <a:lstStyle/>
          <a:p>
            <a:pPr algn="ctr"/>
            <a:r>
              <a:rPr sz="1200" b="0" i="0">
                <a:solidFill>
                  <a:srgbClr val="000000"/>
                </a:solidFill>
                <a:latin typeface="Calibri"/>
              </a:rPr>
              <a:t>M</a:t>
            </a:r>
          </a:p>
        </p:txBody>
      </p:sp>
      <p:sp>
        <p:nvSpPr>
          <p:cNvPr id="72" name="Oval 71"/>
          <p:cNvSpPr/>
          <p:nvPr/>
        </p:nvSpPr>
        <p:spPr>
          <a:xfrm>
            <a:off x="6080000" y="3885000"/>
            <a:ext cx="720000" cy="265000"/>
          </a:xfrm>
          <a:prstGeom prst="ellipse">
            <a:avLst/>
          </a:prstGeom>
          <a:noFill/>
          <a:ln w="158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3" name="TextBox 72"/>
          <p:cNvSpPr txBox="1"/>
          <p:nvPr/>
        </p:nvSpPr>
        <p:spPr>
          <a:xfrm>
            <a:off x="7690000" y="3875000"/>
            <a:ext cx="1000000" cy="285000"/>
          </a:xfrm>
          <a:prstGeom prst="rect">
            <a:avLst/>
          </a:prstGeom>
          <a:noFill/>
        </p:spPr>
        <p:txBody>
          <a:bodyPr wrap="square" anchor="ctr" lIns="45720" rIns="45720">
            <a:spAutoFit/>
          </a:bodyPr>
          <a:lstStyle/>
          <a:p>
            <a:pPr algn="l"/>
            <a:r>
              <a:rPr sz="1100" b="0" i="0">
                <a:solidFill>
                  <a:srgbClr val="FF0000"/>
                </a:solidFill>
                <a:latin typeface="Calibri"/>
              </a:rPr>
              <a:t>leave</a:t>
            </a:r>
          </a:p>
        </p:txBody>
      </p:sp>
      <p:sp>
        <p:nvSpPr>
          <p:cNvPr id="74" name="TextBox 73"/>
          <p:cNvSpPr txBox="1"/>
          <p:nvPr/>
        </p:nvSpPr>
        <p:spPr>
          <a:xfrm>
            <a:off x="4100000" y="4160000"/>
            <a:ext cx="390000" cy="285000"/>
          </a:xfrm>
          <a:prstGeom prst="rect">
            <a:avLst/>
          </a:prstGeom>
          <a:noFill/>
        </p:spPr>
        <p:txBody>
          <a:bodyPr wrap="square" anchor="ctr" lIns="45720" rIns="45720">
            <a:spAutoFit/>
          </a:bodyPr>
          <a:lstStyle/>
          <a:p>
            <a:pPr algn="ctr"/>
            <a:r>
              <a:rPr sz="1200" b="0" i="0">
                <a:solidFill>
                  <a:srgbClr val="000000"/>
                </a:solidFill>
                <a:latin typeface="Calibri"/>
              </a:rPr>
              <a:t>A</a:t>
            </a:r>
          </a:p>
        </p:txBody>
      </p:sp>
      <p:sp>
        <p:nvSpPr>
          <p:cNvPr id="75" name="TextBox 74"/>
          <p:cNvSpPr txBox="1"/>
          <p:nvPr/>
        </p:nvSpPr>
        <p:spPr>
          <a:xfrm>
            <a:off x="4490000" y="4160000"/>
            <a:ext cx="390000" cy="285000"/>
          </a:xfrm>
          <a:prstGeom prst="rect">
            <a:avLst/>
          </a:prstGeom>
          <a:noFill/>
        </p:spPr>
        <p:txBody>
          <a:bodyPr wrap="square" anchor="ctr" lIns="45720" rIns="45720">
            <a:spAutoFit/>
          </a:bodyPr>
          <a:lstStyle/>
          <a:p>
            <a:pPr algn="ctr"/>
            <a:r>
              <a:rPr sz="1200" b="0" i="0">
                <a:solidFill>
                  <a:srgbClr val="000000"/>
                </a:solidFill>
                <a:latin typeface="Calibri"/>
              </a:rPr>
              <a:t>G</a:t>
            </a:r>
          </a:p>
        </p:txBody>
      </p:sp>
      <p:sp>
        <p:nvSpPr>
          <p:cNvPr id="76" name="TextBox 75"/>
          <p:cNvSpPr txBox="1"/>
          <p:nvPr/>
        </p:nvSpPr>
        <p:spPr>
          <a:xfrm>
            <a:off x="4880000" y="4160000"/>
            <a:ext cx="390000" cy="285000"/>
          </a:xfrm>
          <a:prstGeom prst="rect">
            <a:avLst/>
          </a:prstGeom>
          <a:noFill/>
        </p:spPr>
        <p:txBody>
          <a:bodyPr wrap="square" anchor="ctr" lIns="45720" rIns="45720">
            <a:spAutoFit/>
          </a:bodyPr>
          <a:lstStyle/>
          <a:p>
            <a:pPr algn="ctr"/>
            <a:r>
              <a:rPr sz="1200" b="0" i="0">
                <a:solidFill>
                  <a:srgbClr val="000000"/>
                </a:solidFill>
                <a:latin typeface="Calibri"/>
              </a:rPr>
              <a:t>L</a:t>
            </a:r>
          </a:p>
        </p:txBody>
      </p:sp>
      <p:sp>
        <p:nvSpPr>
          <p:cNvPr id="77" name="TextBox 76"/>
          <p:cNvSpPr txBox="1"/>
          <p:nvPr/>
        </p:nvSpPr>
        <p:spPr>
          <a:xfrm>
            <a:off x="5270000" y="4160000"/>
            <a:ext cx="390000" cy="285000"/>
          </a:xfrm>
          <a:prstGeom prst="rect">
            <a:avLst/>
          </a:prstGeom>
          <a:noFill/>
        </p:spPr>
        <p:txBody>
          <a:bodyPr wrap="square" anchor="ctr" lIns="45720" rIns="45720">
            <a:spAutoFit/>
          </a:bodyPr>
          <a:lstStyle/>
          <a:p>
            <a:pPr algn="ctr"/>
            <a:r>
              <a:rPr sz="1200" b="0" i="0">
                <a:solidFill>
                  <a:srgbClr val="000000"/>
                </a:solidFill>
                <a:latin typeface="Calibri"/>
              </a:rPr>
              <a:t>O</a:t>
            </a:r>
          </a:p>
        </p:txBody>
      </p:sp>
      <p:sp>
        <p:nvSpPr>
          <p:cNvPr id="78" name="TextBox 77"/>
          <p:cNvSpPr txBox="1"/>
          <p:nvPr/>
        </p:nvSpPr>
        <p:spPr>
          <a:xfrm>
            <a:off x="5660000" y="4160000"/>
            <a:ext cx="390000" cy="285000"/>
          </a:xfrm>
          <a:prstGeom prst="rect">
            <a:avLst/>
          </a:prstGeom>
          <a:noFill/>
        </p:spPr>
        <p:txBody>
          <a:bodyPr wrap="square" anchor="ctr" lIns="45720" rIns="45720">
            <a:spAutoFit/>
          </a:bodyPr>
          <a:lstStyle/>
          <a:p>
            <a:pPr algn="ctr"/>
            <a:r>
              <a:rPr sz="1200" b="0" i="0">
                <a:solidFill>
                  <a:srgbClr val="000000"/>
                </a:solidFill>
                <a:latin typeface="Calibri"/>
              </a:rPr>
              <a:t>I</a:t>
            </a:r>
          </a:p>
        </p:txBody>
      </p:sp>
      <p:sp>
        <p:nvSpPr>
          <p:cNvPr id="79" name="TextBox 78"/>
          <p:cNvSpPr txBox="1"/>
          <p:nvPr/>
        </p:nvSpPr>
        <p:spPr>
          <a:xfrm>
            <a:off x="6050000" y="4160000"/>
            <a:ext cx="390000" cy="285000"/>
          </a:xfrm>
          <a:prstGeom prst="rect">
            <a:avLst/>
          </a:prstGeom>
          <a:noFill/>
        </p:spPr>
        <p:txBody>
          <a:bodyPr wrap="square" anchor="ctr" lIns="45720" rIns="45720">
            <a:spAutoFit/>
          </a:bodyPr>
          <a:lstStyle/>
          <a:p>
            <a:pPr algn="ctr"/>
            <a:r>
              <a:rPr sz="1200" b="0" i="0">
                <a:solidFill>
                  <a:srgbClr val="000000"/>
                </a:solidFill>
                <a:latin typeface="Calibri"/>
              </a:rPr>
              <a:t>R</a:t>
            </a:r>
          </a:p>
        </p:txBody>
      </p:sp>
      <p:sp>
        <p:nvSpPr>
          <p:cNvPr id="80" name="TextBox 79"/>
          <p:cNvSpPr txBox="1"/>
          <p:nvPr/>
        </p:nvSpPr>
        <p:spPr>
          <a:xfrm>
            <a:off x="6440000" y="4160000"/>
            <a:ext cx="390000" cy="285000"/>
          </a:xfrm>
          <a:prstGeom prst="rect">
            <a:avLst/>
          </a:prstGeom>
          <a:noFill/>
        </p:spPr>
        <p:txBody>
          <a:bodyPr wrap="square" anchor="ctr" lIns="45720" rIns="45720">
            <a:spAutoFit/>
          </a:bodyPr>
          <a:lstStyle/>
          <a:p>
            <a:pPr algn="ctr"/>
            <a:r>
              <a:rPr sz="1200" b="0" i="0">
                <a:solidFill>
                  <a:srgbClr val="000000"/>
                </a:solidFill>
                <a:latin typeface="Calibri"/>
              </a:rPr>
              <a:t>T</a:t>
            </a:r>
          </a:p>
        </p:txBody>
      </p:sp>
      <p:sp>
        <p:nvSpPr>
          <p:cNvPr id="81" name="TextBox 80"/>
          <p:cNvSpPr txBox="1"/>
          <p:nvPr/>
        </p:nvSpPr>
        <p:spPr>
          <a:xfrm>
            <a:off x="6830000" y="4160000"/>
            <a:ext cx="390000" cy="285000"/>
          </a:xfrm>
          <a:prstGeom prst="rect">
            <a:avLst/>
          </a:prstGeom>
          <a:noFill/>
        </p:spPr>
        <p:txBody>
          <a:bodyPr wrap="square" anchor="ctr" lIns="45720" rIns="45720">
            <a:spAutoFit/>
          </a:bodyPr>
          <a:lstStyle/>
          <a:p>
            <a:pPr algn="ctr"/>
            <a:r>
              <a:rPr sz="1200" b="0" i="0">
                <a:solidFill>
                  <a:srgbClr val="000000"/>
                </a:solidFill>
                <a:latin typeface="Calibri"/>
              </a:rPr>
              <a:t>H</a:t>
            </a:r>
          </a:p>
        </p:txBody>
      </p:sp>
      <p:sp>
        <p:nvSpPr>
          <p:cNvPr id="82" name="TextBox 81"/>
          <p:cNvSpPr txBox="1"/>
          <p:nvPr/>
        </p:nvSpPr>
        <p:spPr>
          <a:xfrm>
            <a:off x="7220000" y="4160000"/>
            <a:ext cx="390000" cy="285000"/>
          </a:xfrm>
          <a:prstGeom prst="rect">
            <a:avLst/>
          </a:prstGeom>
          <a:noFill/>
        </p:spPr>
        <p:txBody>
          <a:bodyPr wrap="square" anchor="ctr" lIns="45720" rIns="45720">
            <a:spAutoFit/>
          </a:bodyPr>
          <a:lstStyle/>
          <a:p>
            <a:pPr algn="ctr"/>
            <a:r>
              <a:rPr sz="1200" b="0" i="0">
                <a:solidFill>
                  <a:srgbClr val="000000"/>
                </a:solidFill>
                <a:latin typeface="Calibri"/>
              </a:rPr>
              <a:t>M</a:t>
            </a:r>
          </a:p>
        </p:txBody>
      </p:sp>
      <p:sp>
        <p:nvSpPr>
          <p:cNvPr id="83" name="Oval 82"/>
          <p:cNvSpPr/>
          <p:nvPr/>
        </p:nvSpPr>
        <p:spPr>
          <a:xfrm>
            <a:off x="6470000" y="4170000"/>
            <a:ext cx="720000" cy="265000"/>
          </a:xfrm>
          <a:prstGeom prst="ellipse">
            <a:avLst/>
          </a:prstGeom>
          <a:noFill/>
          <a:ln w="158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4" name="TextBox 83"/>
          <p:cNvSpPr txBox="1"/>
          <p:nvPr/>
        </p:nvSpPr>
        <p:spPr>
          <a:xfrm>
            <a:off x="7690000" y="4160000"/>
            <a:ext cx="1000000" cy="285000"/>
          </a:xfrm>
          <a:prstGeom prst="rect">
            <a:avLst/>
          </a:prstGeom>
          <a:noFill/>
        </p:spPr>
        <p:txBody>
          <a:bodyPr wrap="square" anchor="ctr" lIns="45720" rIns="45720">
            <a:spAutoFit/>
          </a:bodyPr>
          <a:lstStyle/>
          <a:p>
            <a:pPr algn="l"/>
            <a:r>
              <a:rPr sz="1100" b="0" i="0">
                <a:solidFill>
                  <a:srgbClr val="FF0000"/>
                </a:solidFill>
                <a:latin typeface="Calibri"/>
              </a:rPr>
              <a:t>swap</a:t>
            </a:r>
          </a:p>
        </p:txBody>
      </p:sp>
      <p:sp>
        <p:nvSpPr>
          <p:cNvPr id="85" name="TextBox 84"/>
          <p:cNvSpPr txBox="1"/>
          <p:nvPr/>
        </p:nvSpPr>
        <p:spPr>
          <a:xfrm>
            <a:off x="4100000" y="4445000"/>
            <a:ext cx="390000" cy="285000"/>
          </a:xfrm>
          <a:prstGeom prst="rect">
            <a:avLst/>
          </a:prstGeom>
          <a:noFill/>
        </p:spPr>
        <p:txBody>
          <a:bodyPr wrap="square" anchor="ctr" lIns="45720" rIns="45720">
            <a:spAutoFit/>
          </a:bodyPr>
          <a:lstStyle/>
          <a:p>
            <a:pPr algn="ctr"/>
            <a:r>
              <a:rPr sz="1200" b="0" i="0">
                <a:solidFill>
                  <a:srgbClr val="000000"/>
                </a:solidFill>
                <a:latin typeface="Calibri"/>
              </a:rPr>
              <a:t>A</a:t>
            </a:r>
          </a:p>
        </p:txBody>
      </p:sp>
      <p:sp>
        <p:nvSpPr>
          <p:cNvPr id="86" name="TextBox 85"/>
          <p:cNvSpPr txBox="1"/>
          <p:nvPr/>
        </p:nvSpPr>
        <p:spPr>
          <a:xfrm>
            <a:off x="4490000" y="4445000"/>
            <a:ext cx="390000" cy="285000"/>
          </a:xfrm>
          <a:prstGeom prst="rect">
            <a:avLst/>
          </a:prstGeom>
          <a:noFill/>
        </p:spPr>
        <p:txBody>
          <a:bodyPr wrap="square" anchor="ctr" lIns="45720" rIns="45720">
            <a:spAutoFit/>
          </a:bodyPr>
          <a:lstStyle/>
          <a:p>
            <a:pPr algn="ctr"/>
            <a:r>
              <a:rPr sz="1200" b="0" i="0">
                <a:solidFill>
                  <a:srgbClr val="000000"/>
                </a:solidFill>
                <a:latin typeface="Calibri"/>
              </a:rPr>
              <a:t>G</a:t>
            </a:r>
          </a:p>
        </p:txBody>
      </p:sp>
      <p:sp>
        <p:nvSpPr>
          <p:cNvPr id="87" name="TextBox 86"/>
          <p:cNvSpPr txBox="1"/>
          <p:nvPr/>
        </p:nvSpPr>
        <p:spPr>
          <a:xfrm>
            <a:off x="4880000" y="4445000"/>
            <a:ext cx="390000" cy="285000"/>
          </a:xfrm>
          <a:prstGeom prst="rect">
            <a:avLst/>
          </a:prstGeom>
          <a:noFill/>
        </p:spPr>
        <p:txBody>
          <a:bodyPr wrap="square" anchor="ctr" lIns="45720" rIns="45720">
            <a:spAutoFit/>
          </a:bodyPr>
          <a:lstStyle/>
          <a:p>
            <a:pPr algn="ctr"/>
            <a:r>
              <a:rPr sz="1200" b="0" i="0">
                <a:solidFill>
                  <a:srgbClr val="000000"/>
                </a:solidFill>
                <a:latin typeface="Calibri"/>
              </a:rPr>
              <a:t>L</a:t>
            </a:r>
          </a:p>
        </p:txBody>
      </p:sp>
      <p:sp>
        <p:nvSpPr>
          <p:cNvPr id="88" name="TextBox 87"/>
          <p:cNvSpPr txBox="1"/>
          <p:nvPr/>
        </p:nvSpPr>
        <p:spPr>
          <a:xfrm>
            <a:off x="5270000" y="4445000"/>
            <a:ext cx="390000" cy="285000"/>
          </a:xfrm>
          <a:prstGeom prst="rect">
            <a:avLst/>
          </a:prstGeom>
          <a:noFill/>
        </p:spPr>
        <p:txBody>
          <a:bodyPr wrap="square" anchor="ctr" lIns="45720" rIns="45720">
            <a:spAutoFit/>
          </a:bodyPr>
          <a:lstStyle/>
          <a:p>
            <a:pPr algn="ctr"/>
            <a:r>
              <a:rPr sz="1200" b="0" i="0">
                <a:solidFill>
                  <a:srgbClr val="000000"/>
                </a:solidFill>
                <a:latin typeface="Calibri"/>
              </a:rPr>
              <a:t>O</a:t>
            </a:r>
          </a:p>
        </p:txBody>
      </p:sp>
      <p:sp>
        <p:nvSpPr>
          <p:cNvPr id="89" name="TextBox 88"/>
          <p:cNvSpPr txBox="1"/>
          <p:nvPr/>
        </p:nvSpPr>
        <p:spPr>
          <a:xfrm>
            <a:off x="5660000" y="4445000"/>
            <a:ext cx="390000" cy="285000"/>
          </a:xfrm>
          <a:prstGeom prst="rect">
            <a:avLst/>
          </a:prstGeom>
          <a:noFill/>
        </p:spPr>
        <p:txBody>
          <a:bodyPr wrap="square" anchor="ctr" lIns="45720" rIns="45720">
            <a:spAutoFit/>
          </a:bodyPr>
          <a:lstStyle/>
          <a:p>
            <a:pPr algn="ctr"/>
            <a:r>
              <a:rPr sz="1200" b="0" i="0">
                <a:solidFill>
                  <a:srgbClr val="000000"/>
                </a:solidFill>
                <a:latin typeface="Calibri"/>
              </a:rPr>
              <a:t>I</a:t>
            </a:r>
          </a:p>
        </p:txBody>
      </p:sp>
      <p:sp>
        <p:nvSpPr>
          <p:cNvPr id="90" name="TextBox 89"/>
          <p:cNvSpPr txBox="1"/>
          <p:nvPr/>
        </p:nvSpPr>
        <p:spPr>
          <a:xfrm>
            <a:off x="6050000" y="4445000"/>
            <a:ext cx="390000" cy="285000"/>
          </a:xfrm>
          <a:prstGeom prst="rect">
            <a:avLst/>
          </a:prstGeom>
          <a:noFill/>
        </p:spPr>
        <p:txBody>
          <a:bodyPr wrap="square" anchor="ctr" lIns="45720" rIns="45720">
            <a:spAutoFit/>
          </a:bodyPr>
          <a:lstStyle/>
          <a:p>
            <a:pPr algn="ctr"/>
            <a:r>
              <a:rPr sz="1200" b="0" i="0">
                <a:solidFill>
                  <a:srgbClr val="000000"/>
                </a:solidFill>
                <a:latin typeface="Calibri"/>
              </a:rPr>
              <a:t>R</a:t>
            </a:r>
          </a:p>
        </p:txBody>
      </p:sp>
      <p:sp>
        <p:nvSpPr>
          <p:cNvPr id="91" name="TextBox 90"/>
          <p:cNvSpPr txBox="1"/>
          <p:nvPr/>
        </p:nvSpPr>
        <p:spPr>
          <a:xfrm>
            <a:off x="6440000" y="4445000"/>
            <a:ext cx="390000" cy="285000"/>
          </a:xfrm>
          <a:prstGeom prst="rect">
            <a:avLst/>
          </a:prstGeom>
          <a:noFill/>
        </p:spPr>
        <p:txBody>
          <a:bodyPr wrap="square" anchor="ctr" lIns="45720" rIns="45720">
            <a:spAutoFit/>
          </a:bodyPr>
          <a:lstStyle/>
          <a:p>
            <a:pPr algn="ctr"/>
            <a:r>
              <a:rPr sz="1200" b="0" i="0">
                <a:solidFill>
                  <a:srgbClr val="000000"/>
                </a:solidFill>
                <a:latin typeface="Calibri"/>
              </a:rPr>
              <a:t>H</a:t>
            </a:r>
          </a:p>
        </p:txBody>
      </p:sp>
      <p:sp>
        <p:nvSpPr>
          <p:cNvPr id="92" name="TextBox 91"/>
          <p:cNvSpPr txBox="1"/>
          <p:nvPr/>
        </p:nvSpPr>
        <p:spPr>
          <a:xfrm>
            <a:off x="6830000" y="4445000"/>
            <a:ext cx="390000" cy="285000"/>
          </a:xfrm>
          <a:prstGeom prst="rect">
            <a:avLst/>
          </a:prstGeom>
          <a:noFill/>
        </p:spPr>
        <p:txBody>
          <a:bodyPr wrap="square" anchor="ctr" lIns="45720" rIns="45720">
            <a:spAutoFit/>
          </a:bodyPr>
          <a:lstStyle/>
          <a:p>
            <a:pPr algn="ctr"/>
            <a:r>
              <a:rPr sz="1200" b="0" i="0">
                <a:solidFill>
                  <a:srgbClr val="000000"/>
                </a:solidFill>
                <a:latin typeface="Calibri"/>
              </a:rPr>
              <a:t>T</a:t>
            </a:r>
          </a:p>
        </p:txBody>
      </p:sp>
      <p:sp>
        <p:nvSpPr>
          <p:cNvPr id="93" name="TextBox 92"/>
          <p:cNvSpPr txBox="1"/>
          <p:nvPr/>
        </p:nvSpPr>
        <p:spPr>
          <a:xfrm>
            <a:off x="7220000" y="4445000"/>
            <a:ext cx="390000" cy="285000"/>
          </a:xfrm>
          <a:prstGeom prst="rect">
            <a:avLst/>
          </a:prstGeom>
          <a:noFill/>
        </p:spPr>
        <p:txBody>
          <a:bodyPr wrap="square" anchor="ctr" lIns="45720" rIns="45720">
            <a:spAutoFit/>
          </a:bodyPr>
          <a:lstStyle/>
          <a:p>
            <a:pPr algn="ctr"/>
            <a:r>
              <a:rPr sz="1200" b="0" i="0">
                <a:solidFill>
                  <a:srgbClr val="000000"/>
                </a:solidFill>
                <a:latin typeface="Calibri"/>
              </a:rPr>
              <a:t>M</a:t>
            </a:r>
          </a:p>
        </p:txBody>
      </p:sp>
      <p:sp>
        <p:nvSpPr>
          <p:cNvPr id="94" name="Oval 93"/>
          <p:cNvSpPr/>
          <p:nvPr/>
        </p:nvSpPr>
        <p:spPr>
          <a:xfrm>
            <a:off x="6860000" y="4455000"/>
            <a:ext cx="720000" cy="265000"/>
          </a:xfrm>
          <a:prstGeom prst="ellipse">
            <a:avLst/>
          </a:prstGeom>
          <a:noFill/>
          <a:ln w="158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5" name="TextBox 94"/>
          <p:cNvSpPr txBox="1"/>
          <p:nvPr/>
        </p:nvSpPr>
        <p:spPr>
          <a:xfrm>
            <a:off x="7690000" y="4445000"/>
            <a:ext cx="1000000" cy="285000"/>
          </a:xfrm>
          <a:prstGeom prst="rect">
            <a:avLst/>
          </a:prstGeom>
          <a:noFill/>
        </p:spPr>
        <p:txBody>
          <a:bodyPr wrap="square" anchor="ctr" lIns="45720" rIns="45720">
            <a:spAutoFit/>
          </a:bodyPr>
          <a:lstStyle/>
          <a:p>
            <a:pPr algn="l"/>
            <a:r>
              <a:rPr sz="1100" b="0" i="0">
                <a:solidFill>
                  <a:srgbClr val="FF0000"/>
                </a:solidFill>
                <a:latin typeface="Calibri"/>
              </a:rPr>
              <a:t>swap</a:t>
            </a:r>
          </a:p>
        </p:txBody>
      </p:sp>
      <p:sp>
        <p:nvSpPr>
          <p:cNvPr id="96" name="TextBox 95"/>
          <p:cNvSpPr txBox="1"/>
          <p:nvPr/>
        </p:nvSpPr>
        <p:spPr>
          <a:xfrm>
            <a:off x="4100000" y="4730000"/>
            <a:ext cx="390000" cy="285000"/>
          </a:xfrm>
          <a:prstGeom prst="rect">
            <a:avLst/>
          </a:prstGeom>
          <a:noFill/>
        </p:spPr>
        <p:txBody>
          <a:bodyPr wrap="square" anchor="ctr" lIns="45720" rIns="45720">
            <a:spAutoFit/>
          </a:bodyPr>
          <a:lstStyle/>
          <a:p>
            <a:pPr algn="ctr"/>
            <a:r>
              <a:rPr sz="1200" b="0" i="0">
                <a:solidFill>
                  <a:srgbClr val="000000"/>
                </a:solidFill>
                <a:latin typeface="Calibri"/>
              </a:rPr>
              <a:t>A</a:t>
            </a:r>
          </a:p>
        </p:txBody>
      </p:sp>
      <p:sp>
        <p:nvSpPr>
          <p:cNvPr id="97" name="TextBox 96"/>
          <p:cNvSpPr txBox="1"/>
          <p:nvPr/>
        </p:nvSpPr>
        <p:spPr>
          <a:xfrm>
            <a:off x="4490000" y="4730000"/>
            <a:ext cx="390000" cy="285000"/>
          </a:xfrm>
          <a:prstGeom prst="rect">
            <a:avLst/>
          </a:prstGeom>
          <a:noFill/>
        </p:spPr>
        <p:txBody>
          <a:bodyPr wrap="square" anchor="ctr" lIns="45720" rIns="45720">
            <a:spAutoFit/>
          </a:bodyPr>
          <a:lstStyle/>
          <a:p>
            <a:pPr algn="ctr"/>
            <a:r>
              <a:rPr sz="1200" b="0" i="0">
                <a:solidFill>
                  <a:srgbClr val="000000"/>
                </a:solidFill>
                <a:latin typeface="Calibri"/>
              </a:rPr>
              <a:t>G</a:t>
            </a:r>
          </a:p>
        </p:txBody>
      </p:sp>
      <p:sp>
        <p:nvSpPr>
          <p:cNvPr id="98" name="TextBox 97"/>
          <p:cNvSpPr txBox="1"/>
          <p:nvPr/>
        </p:nvSpPr>
        <p:spPr>
          <a:xfrm>
            <a:off x="4880000" y="4730000"/>
            <a:ext cx="390000" cy="285000"/>
          </a:xfrm>
          <a:prstGeom prst="rect">
            <a:avLst/>
          </a:prstGeom>
          <a:noFill/>
        </p:spPr>
        <p:txBody>
          <a:bodyPr wrap="square" anchor="ctr" lIns="45720" rIns="45720">
            <a:spAutoFit/>
          </a:bodyPr>
          <a:lstStyle/>
          <a:p>
            <a:pPr algn="ctr"/>
            <a:r>
              <a:rPr sz="1200" b="0" i="0">
                <a:solidFill>
                  <a:srgbClr val="000000"/>
                </a:solidFill>
                <a:latin typeface="Calibri"/>
              </a:rPr>
              <a:t>L</a:t>
            </a:r>
          </a:p>
        </p:txBody>
      </p:sp>
      <p:sp>
        <p:nvSpPr>
          <p:cNvPr id="99" name="TextBox 98"/>
          <p:cNvSpPr txBox="1"/>
          <p:nvPr/>
        </p:nvSpPr>
        <p:spPr>
          <a:xfrm>
            <a:off x="5270000" y="4730000"/>
            <a:ext cx="390000" cy="285000"/>
          </a:xfrm>
          <a:prstGeom prst="rect">
            <a:avLst/>
          </a:prstGeom>
          <a:noFill/>
        </p:spPr>
        <p:txBody>
          <a:bodyPr wrap="square" anchor="ctr" lIns="45720" rIns="45720">
            <a:spAutoFit/>
          </a:bodyPr>
          <a:lstStyle/>
          <a:p>
            <a:pPr algn="ctr"/>
            <a:r>
              <a:rPr sz="1200" b="0" i="0">
                <a:solidFill>
                  <a:srgbClr val="000000"/>
                </a:solidFill>
                <a:latin typeface="Calibri"/>
              </a:rPr>
              <a:t>O</a:t>
            </a:r>
          </a:p>
        </p:txBody>
      </p:sp>
      <p:sp>
        <p:nvSpPr>
          <p:cNvPr id="100" name="TextBox 99"/>
          <p:cNvSpPr txBox="1"/>
          <p:nvPr/>
        </p:nvSpPr>
        <p:spPr>
          <a:xfrm>
            <a:off x="5660000" y="4730000"/>
            <a:ext cx="390000" cy="285000"/>
          </a:xfrm>
          <a:prstGeom prst="rect">
            <a:avLst/>
          </a:prstGeom>
          <a:noFill/>
        </p:spPr>
        <p:txBody>
          <a:bodyPr wrap="square" anchor="ctr" lIns="45720" rIns="45720">
            <a:spAutoFit/>
          </a:bodyPr>
          <a:lstStyle/>
          <a:p>
            <a:pPr algn="ctr"/>
            <a:r>
              <a:rPr sz="1200" b="0" i="0">
                <a:solidFill>
                  <a:srgbClr val="000000"/>
                </a:solidFill>
                <a:latin typeface="Calibri"/>
              </a:rPr>
              <a:t>I</a:t>
            </a:r>
          </a:p>
        </p:txBody>
      </p:sp>
      <p:sp>
        <p:nvSpPr>
          <p:cNvPr id="101" name="TextBox 100"/>
          <p:cNvSpPr txBox="1"/>
          <p:nvPr/>
        </p:nvSpPr>
        <p:spPr>
          <a:xfrm>
            <a:off x="6050000" y="4730000"/>
            <a:ext cx="390000" cy="285000"/>
          </a:xfrm>
          <a:prstGeom prst="rect">
            <a:avLst/>
          </a:prstGeom>
          <a:noFill/>
        </p:spPr>
        <p:txBody>
          <a:bodyPr wrap="square" anchor="ctr" lIns="45720" rIns="45720">
            <a:spAutoFit/>
          </a:bodyPr>
          <a:lstStyle/>
          <a:p>
            <a:pPr algn="ctr"/>
            <a:r>
              <a:rPr sz="1200" b="0" i="0">
                <a:solidFill>
                  <a:srgbClr val="000000"/>
                </a:solidFill>
                <a:latin typeface="Calibri"/>
              </a:rPr>
              <a:t>R</a:t>
            </a:r>
          </a:p>
        </p:txBody>
      </p:sp>
      <p:sp>
        <p:nvSpPr>
          <p:cNvPr id="102" name="TextBox 101"/>
          <p:cNvSpPr txBox="1"/>
          <p:nvPr/>
        </p:nvSpPr>
        <p:spPr>
          <a:xfrm>
            <a:off x="6440000" y="4730000"/>
            <a:ext cx="390000" cy="285000"/>
          </a:xfrm>
          <a:prstGeom prst="rect">
            <a:avLst/>
          </a:prstGeom>
          <a:noFill/>
        </p:spPr>
        <p:txBody>
          <a:bodyPr wrap="square" anchor="ctr" lIns="45720" rIns="45720">
            <a:spAutoFit/>
          </a:bodyPr>
          <a:lstStyle/>
          <a:p>
            <a:pPr algn="ctr"/>
            <a:r>
              <a:rPr sz="1200" b="0" i="0">
                <a:solidFill>
                  <a:srgbClr val="000000"/>
                </a:solidFill>
                <a:latin typeface="Calibri"/>
              </a:rPr>
              <a:t>H</a:t>
            </a:r>
          </a:p>
        </p:txBody>
      </p:sp>
      <p:sp>
        <p:nvSpPr>
          <p:cNvPr id="103" name="TextBox 102"/>
          <p:cNvSpPr txBox="1"/>
          <p:nvPr/>
        </p:nvSpPr>
        <p:spPr>
          <a:xfrm>
            <a:off x="6830000" y="4730000"/>
            <a:ext cx="390000" cy="285000"/>
          </a:xfrm>
          <a:prstGeom prst="rect">
            <a:avLst/>
          </a:prstGeom>
          <a:noFill/>
        </p:spPr>
        <p:txBody>
          <a:bodyPr wrap="square" anchor="ctr" lIns="45720" rIns="45720">
            <a:spAutoFit/>
          </a:bodyPr>
          <a:lstStyle/>
          <a:p>
            <a:pPr algn="ctr"/>
            <a:r>
              <a:rPr sz="1200" b="0" i="0">
                <a:solidFill>
                  <a:srgbClr val="000000"/>
                </a:solidFill>
                <a:latin typeface="Calibri"/>
              </a:rPr>
              <a:t>M</a:t>
            </a:r>
          </a:p>
        </p:txBody>
      </p:sp>
      <p:sp>
        <p:nvSpPr>
          <p:cNvPr id="104" name="TextBox 103"/>
          <p:cNvSpPr txBox="1"/>
          <p:nvPr/>
        </p:nvSpPr>
        <p:spPr>
          <a:xfrm>
            <a:off x="7220000" y="4730000"/>
            <a:ext cx="390000" cy="285000"/>
          </a:xfrm>
          <a:prstGeom prst="rect">
            <a:avLst/>
          </a:prstGeom>
          <a:noFill/>
        </p:spPr>
        <p:txBody>
          <a:bodyPr wrap="square" anchor="ctr" lIns="45720" rIns="45720">
            <a:spAutoFit/>
          </a:bodyPr>
          <a:lstStyle/>
          <a:p>
            <a:pPr algn="ctr"/>
            <a:r>
              <a:rPr sz="1200" b="0" i="0">
                <a:solidFill>
                  <a:srgbClr val="FF0000"/>
                </a:solidFill>
                <a:latin typeface="Calibri"/>
              </a:rPr>
              <a:t>T</a:t>
            </a:r>
          </a:p>
        </p:txBody>
      </p:sp>
      <p:sp>
        <p:nvSpPr>
          <p:cNvPr id="105" name="TextBox 104"/>
          <p:cNvSpPr txBox="1"/>
          <p:nvPr/>
        </p:nvSpPr>
        <p:spPr>
          <a:xfrm>
            <a:off x="7690000" y="4730000"/>
            <a:ext cx="1300000" cy="285000"/>
          </a:xfrm>
          <a:prstGeom prst="rect">
            <a:avLst/>
          </a:prstGeom>
          <a:noFill/>
        </p:spPr>
        <p:txBody>
          <a:bodyPr wrap="square" anchor="ctr" lIns="45720" rIns="45720">
            <a:spAutoFit/>
          </a:bodyPr>
          <a:lstStyle/>
          <a:p>
            <a:pPr algn="l"/>
            <a:r>
              <a:rPr sz="1100" b="0" i="0">
                <a:solidFill>
                  <a:srgbClr val="FF0000"/>
                </a:solidFill>
                <a:latin typeface="Calibri"/>
              </a:rPr>
              <a:t>End of 1st pass</a:t>
            </a:r>
          </a:p>
        </p:txBody>
      </p:sp>
      <p:sp>
        <p:nvSpPr>
          <p:cNvPr id="106" name="TextBox 105"/>
          <p:cNvSpPr txBox="1"/>
          <p:nvPr/>
        </p:nvSpPr>
        <p:spPr>
          <a:xfrm>
            <a:off x="3800000" y="5075000"/>
            <a:ext cx="300000" cy="285000"/>
          </a:xfrm>
          <a:prstGeom prst="rect">
            <a:avLst/>
          </a:prstGeom>
          <a:noFill/>
        </p:spPr>
        <p:txBody>
          <a:bodyPr wrap="square" anchor="ctr" lIns="45720" rIns="45720">
            <a:spAutoFit/>
          </a:bodyPr>
          <a:lstStyle/>
          <a:p>
            <a:pPr algn="l"/>
            <a:r>
              <a:rPr sz="1200" b="0" i="0">
                <a:solidFill>
                  <a:srgbClr val="000000"/>
                </a:solidFill>
                <a:latin typeface="Calibri"/>
              </a:rPr>
              <a:t>c)</a:t>
            </a:r>
          </a:p>
        </p:txBody>
      </p:sp>
      <p:sp>
        <p:nvSpPr>
          <p:cNvPr id="107" name="TextBox 106"/>
          <p:cNvSpPr txBox="1"/>
          <p:nvPr/>
        </p:nvSpPr>
        <p:spPr>
          <a:xfrm>
            <a:off x="4100000" y="5075000"/>
            <a:ext cx="390000" cy="285000"/>
          </a:xfrm>
          <a:prstGeom prst="rect">
            <a:avLst/>
          </a:prstGeom>
          <a:noFill/>
        </p:spPr>
        <p:txBody>
          <a:bodyPr wrap="square" anchor="ctr" lIns="45720" rIns="45720">
            <a:spAutoFit/>
          </a:bodyPr>
          <a:lstStyle/>
          <a:p>
            <a:pPr algn="ctr"/>
            <a:r>
              <a:rPr sz="1200" b="0" i="0">
                <a:solidFill>
                  <a:srgbClr val="000000"/>
                </a:solidFill>
                <a:latin typeface="Calibri"/>
              </a:rPr>
              <a:t>A</a:t>
            </a:r>
          </a:p>
        </p:txBody>
      </p:sp>
      <p:sp>
        <p:nvSpPr>
          <p:cNvPr id="108" name="TextBox 107"/>
          <p:cNvSpPr txBox="1"/>
          <p:nvPr/>
        </p:nvSpPr>
        <p:spPr>
          <a:xfrm>
            <a:off x="4490000" y="5075000"/>
            <a:ext cx="390000" cy="285000"/>
          </a:xfrm>
          <a:prstGeom prst="rect">
            <a:avLst/>
          </a:prstGeom>
          <a:noFill/>
        </p:spPr>
        <p:txBody>
          <a:bodyPr wrap="square" anchor="ctr" lIns="45720" rIns="45720">
            <a:spAutoFit/>
          </a:bodyPr>
          <a:lstStyle/>
          <a:p>
            <a:pPr algn="ctr"/>
            <a:r>
              <a:rPr sz="1200" b="0" i="0">
                <a:solidFill>
                  <a:srgbClr val="000000"/>
                </a:solidFill>
                <a:latin typeface="Calibri"/>
              </a:rPr>
              <a:t>G</a:t>
            </a:r>
          </a:p>
        </p:txBody>
      </p:sp>
      <p:sp>
        <p:nvSpPr>
          <p:cNvPr id="109" name="TextBox 108"/>
          <p:cNvSpPr txBox="1"/>
          <p:nvPr/>
        </p:nvSpPr>
        <p:spPr>
          <a:xfrm>
            <a:off x="4880000" y="5075000"/>
            <a:ext cx="390000" cy="285000"/>
          </a:xfrm>
          <a:prstGeom prst="rect">
            <a:avLst/>
          </a:prstGeom>
          <a:noFill/>
        </p:spPr>
        <p:txBody>
          <a:bodyPr wrap="square" anchor="ctr" lIns="45720" rIns="45720">
            <a:spAutoFit/>
          </a:bodyPr>
          <a:lstStyle/>
          <a:p>
            <a:pPr algn="ctr"/>
            <a:r>
              <a:rPr sz="1200" b="0" i="0">
                <a:solidFill>
                  <a:srgbClr val="000000"/>
                </a:solidFill>
                <a:latin typeface="Calibri"/>
              </a:rPr>
              <a:t>L</a:t>
            </a:r>
          </a:p>
        </p:txBody>
      </p:sp>
      <p:sp>
        <p:nvSpPr>
          <p:cNvPr id="110" name="TextBox 109"/>
          <p:cNvSpPr txBox="1"/>
          <p:nvPr/>
        </p:nvSpPr>
        <p:spPr>
          <a:xfrm>
            <a:off x="5270000" y="5075000"/>
            <a:ext cx="390000" cy="285000"/>
          </a:xfrm>
          <a:prstGeom prst="rect">
            <a:avLst/>
          </a:prstGeom>
          <a:noFill/>
        </p:spPr>
        <p:txBody>
          <a:bodyPr wrap="square" anchor="ctr" lIns="45720" rIns="45720">
            <a:spAutoFit/>
          </a:bodyPr>
          <a:lstStyle/>
          <a:p>
            <a:pPr algn="ctr"/>
            <a:r>
              <a:rPr sz="1200" b="0" i="0">
                <a:solidFill>
                  <a:srgbClr val="000000"/>
                </a:solidFill>
                <a:latin typeface="Calibri"/>
              </a:rPr>
              <a:t>I</a:t>
            </a:r>
          </a:p>
        </p:txBody>
      </p:sp>
      <p:sp>
        <p:nvSpPr>
          <p:cNvPr id="111" name="TextBox 110"/>
          <p:cNvSpPr txBox="1"/>
          <p:nvPr/>
        </p:nvSpPr>
        <p:spPr>
          <a:xfrm>
            <a:off x="5660000" y="5075000"/>
            <a:ext cx="390000" cy="285000"/>
          </a:xfrm>
          <a:prstGeom prst="rect">
            <a:avLst/>
          </a:prstGeom>
          <a:noFill/>
        </p:spPr>
        <p:txBody>
          <a:bodyPr wrap="square" anchor="ctr" lIns="45720" rIns="45720">
            <a:spAutoFit/>
          </a:bodyPr>
          <a:lstStyle/>
          <a:p>
            <a:pPr algn="ctr"/>
            <a:r>
              <a:rPr sz="1200" b="0" i="0">
                <a:solidFill>
                  <a:srgbClr val="000000"/>
                </a:solidFill>
                <a:latin typeface="Calibri"/>
              </a:rPr>
              <a:t>O</a:t>
            </a:r>
          </a:p>
        </p:txBody>
      </p:sp>
      <p:sp>
        <p:nvSpPr>
          <p:cNvPr id="112" name="TextBox 111"/>
          <p:cNvSpPr txBox="1"/>
          <p:nvPr/>
        </p:nvSpPr>
        <p:spPr>
          <a:xfrm>
            <a:off x="6050000" y="5075000"/>
            <a:ext cx="390000" cy="285000"/>
          </a:xfrm>
          <a:prstGeom prst="rect">
            <a:avLst/>
          </a:prstGeom>
          <a:noFill/>
        </p:spPr>
        <p:txBody>
          <a:bodyPr wrap="square" anchor="ctr" lIns="45720" rIns="45720">
            <a:spAutoFit/>
          </a:bodyPr>
          <a:lstStyle/>
          <a:p>
            <a:pPr algn="ctr"/>
            <a:r>
              <a:rPr sz="1200" b="0" i="0">
                <a:solidFill>
                  <a:srgbClr val="000000"/>
                </a:solidFill>
                <a:latin typeface="Calibri"/>
              </a:rPr>
              <a:t>H</a:t>
            </a:r>
          </a:p>
        </p:txBody>
      </p:sp>
      <p:sp>
        <p:nvSpPr>
          <p:cNvPr id="113" name="TextBox 112"/>
          <p:cNvSpPr txBox="1"/>
          <p:nvPr/>
        </p:nvSpPr>
        <p:spPr>
          <a:xfrm>
            <a:off x="6440000" y="5075000"/>
            <a:ext cx="390000" cy="285000"/>
          </a:xfrm>
          <a:prstGeom prst="rect">
            <a:avLst/>
          </a:prstGeom>
          <a:noFill/>
        </p:spPr>
        <p:txBody>
          <a:bodyPr wrap="square" anchor="ctr" lIns="45720" rIns="45720">
            <a:spAutoFit/>
          </a:bodyPr>
          <a:lstStyle/>
          <a:p>
            <a:pPr algn="ctr"/>
            <a:r>
              <a:rPr sz="1200" b="0" i="0">
                <a:solidFill>
                  <a:srgbClr val="000000"/>
                </a:solidFill>
                <a:latin typeface="Calibri"/>
              </a:rPr>
              <a:t>M</a:t>
            </a:r>
          </a:p>
        </p:txBody>
      </p:sp>
      <p:sp>
        <p:nvSpPr>
          <p:cNvPr id="114" name="TextBox 113"/>
          <p:cNvSpPr txBox="1"/>
          <p:nvPr/>
        </p:nvSpPr>
        <p:spPr>
          <a:xfrm>
            <a:off x="6830000" y="5075000"/>
            <a:ext cx="390000" cy="285000"/>
          </a:xfrm>
          <a:prstGeom prst="rect">
            <a:avLst/>
          </a:prstGeom>
          <a:noFill/>
        </p:spPr>
        <p:txBody>
          <a:bodyPr wrap="square" anchor="ctr" lIns="45720" rIns="45720">
            <a:spAutoFit/>
          </a:bodyPr>
          <a:lstStyle/>
          <a:p>
            <a:pPr algn="ctr"/>
            <a:r>
              <a:rPr sz="1200" b="0" i="0">
                <a:solidFill>
                  <a:srgbClr val="FF0000"/>
                </a:solidFill>
                <a:latin typeface="Calibri"/>
              </a:rPr>
              <a:t>R</a:t>
            </a:r>
          </a:p>
        </p:txBody>
      </p:sp>
      <p:sp>
        <p:nvSpPr>
          <p:cNvPr id="115" name="TextBox 114"/>
          <p:cNvSpPr txBox="1"/>
          <p:nvPr/>
        </p:nvSpPr>
        <p:spPr>
          <a:xfrm>
            <a:off x="7220000" y="5075000"/>
            <a:ext cx="390000" cy="285000"/>
          </a:xfrm>
          <a:prstGeom prst="rect">
            <a:avLst/>
          </a:prstGeom>
          <a:noFill/>
        </p:spPr>
        <p:txBody>
          <a:bodyPr wrap="square" anchor="ctr" lIns="45720" rIns="45720">
            <a:spAutoFit/>
          </a:bodyPr>
          <a:lstStyle/>
          <a:p>
            <a:pPr algn="ctr"/>
            <a:r>
              <a:rPr sz="1200" b="0" i="0">
                <a:solidFill>
                  <a:srgbClr val="FF0000"/>
                </a:solidFill>
                <a:latin typeface="Calibri"/>
              </a:rPr>
              <a:t>T</a:t>
            </a:r>
          </a:p>
        </p:txBody>
      </p:sp>
      <p:sp>
        <p:nvSpPr>
          <p:cNvPr id="116" name="TextBox 115"/>
          <p:cNvSpPr txBox="1"/>
          <p:nvPr/>
        </p:nvSpPr>
        <p:spPr>
          <a:xfrm>
            <a:off x="7690000" y="5075000"/>
            <a:ext cx="1300000" cy="285000"/>
          </a:xfrm>
          <a:prstGeom prst="rect">
            <a:avLst/>
          </a:prstGeom>
          <a:noFill/>
        </p:spPr>
        <p:txBody>
          <a:bodyPr wrap="square" anchor="ctr" lIns="45720" rIns="45720">
            <a:spAutoFit/>
          </a:bodyPr>
          <a:lstStyle/>
          <a:p>
            <a:pPr algn="l"/>
            <a:r>
              <a:rPr sz="1100" b="0" i="0">
                <a:solidFill>
                  <a:srgbClr val="FF0000"/>
                </a:solidFill>
                <a:latin typeface="Calibri"/>
              </a:rPr>
              <a:t>End of 2nd pass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8"/>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9"/>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30"/>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1"/>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2"/>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3"/>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4"/>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35"/>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6"/>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7"/>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38"/>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39"/>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40"/>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41"/>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42"/>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43"/>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44"/>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45"/>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46"/>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47"/>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48"/>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49"/>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50"/>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51"/>
                                        </p:tgtEl>
                                        <p:attrNameLst>
                                          <p:attrName>style.visibility</p:attrName>
                                        </p:attrNameLst>
                                      </p:cBhvr>
                                      <p:to>
                                        <p:strVal val="visible"/>
                                      </p:to>
                                    </p:set>
                                  </p:childTnLst>
                                </p:cTn>
                              </p:par>
                            </p:childTnLst>
                          </p:cTn>
                        </p:par>
                      </p:childTnLst>
                    </p:cTn>
                  </p:par>
                  <p:par>
                    <p:cTn id="105" fill="hold">
                      <p:stCondLst>
                        <p:cond delay="indefinite"/>
                      </p:stCondLst>
                      <p:childTnLst>
                        <p:par>
                          <p:cTn id="106" fill="hold">
                            <p:stCondLst>
                              <p:cond delay="0"/>
                            </p:stCondLst>
                            <p:childTnLst>
                              <p:par>
                                <p:cTn id="107" presetID="1" presetClass="entr" presetSubtype="0" fill="hold" grpId="0" nodeType="clickEffect">
                                  <p:stCondLst>
                                    <p:cond delay="0"/>
                                  </p:stCondLst>
                                  <p:childTnLst>
                                    <p:set>
                                      <p:cBhvr>
                                        <p:cTn id="108" dur="1" fill="hold">
                                          <p:stCondLst>
                                            <p:cond delay="0"/>
                                          </p:stCondLst>
                                        </p:cTn>
                                        <p:tgtEl>
                                          <p:spTgt spid="52"/>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53"/>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54"/>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55"/>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56"/>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57"/>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58"/>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59"/>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60"/>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61"/>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62"/>
                                        </p:tgtEl>
                                        <p:attrNameLst>
                                          <p:attrName>style.visibility</p:attrName>
                                        </p:attrNameLst>
                                      </p:cBhvr>
                                      <p:to>
                                        <p:strVal val="visible"/>
                                      </p:to>
                                    </p:set>
                                  </p:childTnLst>
                                </p:cTn>
                              </p:par>
                            </p:childTnLst>
                          </p:cTn>
                        </p:par>
                      </p:childTnLst>
                    </p:cTn>
                  </p:par>
                  <p:par>
                    <p:cTn id="129" fill="hold">
                      <p:stCondLst>
                        <p:cond delay="indefinite"/>
                      </p:stCondLst>
                      <p:childTnLst>
                        <p:par>
                          <p:cTn id="130" fill="hold">
                            <p:stCondLst>
                              <p:cond delay="0"/>
                            </p:stCondLst>
                            <p:childTnLst>
                              <p:par>
                                <p:cTn id="131" presetID="1" presetClass="entr" presetSubtype="0" fill="hold" grpId="0" nodeType="clickEffect">
                                  <p:stCondLst>
                                    <p:cond delay="0"/>
                                  </p:stCondLst>
                                  <p:childTnLst>
                                    <p:set>
                                      <p:cBhvr>
                                        <p:cTn id="132" dur="1" fill="hold">
                                          <p:stCondLst>
                                            <p:cond delay="0"/>
                                          </p:stCondLst>
                                        </p:cTn>
                                        <p:tgtEl>
                                          <p:spTgt spid="63"/>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64"/>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65"/>
                                        </p:tgtEl>
                                        <p:attrNameLst>
                                          <p:attrName>style.visibility</p:attrName>
                                        </p:attrNameLst>
                                      </p:cBhvr>
                                      <p:to>
                                        <p:strVal val="visible"/>
                                      </p:to>
                                    </p:set>
                                  </p:childTnLst>
                                </p:cTn>
                              </p:par>
                              <p:par>
                                <p:cTn id="137" presetID="1" presetClass="entr" presetSubtype="0" fill="hold" grpId="0" nodeType="withEffect">
                                  <p:stCondLst>
                                    <p:cond delay="0"/>
                                  </p:stCondLst>
                                  <p:childTnLst>
                                    <p:set>
                                      <p:cBhvr>
                                        <p:cTn id="138" dur="1" fill="hold">
                                          <p:stCondLst>
                                            <p:cond delay="0"/>
                                          </p:stCondLst>
                                        </p:cTn>
                                        <p:tgtEl>
                                          <p:spTgt spid="66"/>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67"/>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68"/>
                                        </p:tgtEl>
                                        <p:attrNameLst>
                                          <p:attrName>style.visibility</p:attrName>
                                        </p:attrNameLst>
                                      </p:cBhvr>
                                      <p:to>
                                        <p:strVal val="visible"/>
                                      </p:to>
                                    </p:set>
                                  </p:childTnLst>
                                </p:cTn>
                              </p:par>
                              <p:par>
                                <p:cTn id="143" presetID="1" presetClass="entr" presetSubtype="0" fill="hold" grpId="0" nodeType="withEffect">
                                  <p:stCondLst>
                                    <p:cond delay="0"/>
                                  </p:stCondLst>
                                  <p:childTnLst>
                                    <p:set>
                                      <p:cBhvr>
                                        <p:cTn id="144" dur="1" fill="hold">
                                          <p:stCondLst>
                                            <p:cond delay="0"/>
                                          </p:stCondLst>
                                        </p:cTn>
                                        <p:tgtEl>
                                          <p:spTgt spid="69"/>
                                        </p:tgtEl>
                                        <p:attrNameLst>
                                          <p:attrName>style.visibility</p:attrName>
                                        </p:attrNameLst>
                                      </p:cBhvr>
                                      <p:to>
                                        <p:strVal val="visible"/>
                                      </p:to>
                                    </p:set>
                                  </p:childTnLst>
                                </p:cTn>
                              </p:par>
                              <p:par>
                                <p:cTn id="145" presetID="1" presetClass="entr" presetSubtype="0" fill="hold" grpId="0" nodeType="withEffect">
                                  <p:stCondLst>
                                    <p:cond delay="0"/>
                                  </p:stCondLst>
                                  <p:childTnLst>
                                    <p:set>
                                      <p:cBhvr>
                                        <p:cTn id="146" dur="1" fill="hold">
                                          <p:stCondLst>
                                            <p:cond delay="0"/>
                                          </p:stCondLst>
                                        </p:cTn>
                                        <p:tgtEl>
                                          <p:spTgt spid="70"/>
                                        </p:tgtEl>
                                        <p:attrNameLst>
                                          <p:attrName>style.visibility</p:attrName>
                                        </p:attrNameLst>
                                      </p:cBhvr>
                                      <p:to>
                                        <p:strVal val="visible"/>
                                      </p:to>
                                    </p:set>
                                  </p:childTnLst>
                                </p:cTn>
                              </p:par>
                              <p:par>
                                <p:cTn id="147" presetID="1" presetClass="entr" presetSubtype="0" fill="hold" grpId="0" nodeType="withEffect">
                                  <p:stCondLst>
                                    <p:cond delay="0"/>
                                  </p:stCondLst>
                                  <p:childTnLst>
                                    <p:set>
                                      <p:cBhvr>
                                        <p:cTn id="148" dur="1" fill="hold">
                                          <p:stCondLst>
                                            <p:cond delay="0"/>
                                          </p:stCondLst>
                                        </p:cTn>
                                        <p:tgtEl>
                                          <p:spTgt spid="71"/>
                                        </p:tgtEl>
                                        <p:attrNameLst>
                                          <p:attrName>style.visibility</p:attrName>
                                        </p:attrNameLst>
                                      </p:cBhvr>
                                      <p:to>
                                        <p:strVal val="visible"/>
                                      </p:to>
                                    </p:set>
                                  </p:childTnLst>
                                </p:cTn>
                              </p:par>
                              <p:par>
                                <p:cTn id="149" presetID="1" presetClass="entr" presetSubtype="0" fill="hold" grpId="0" nodeType="withEffect">
                                  <p:stCondLst>
                                    <p:cond delay="0"/>
                                  </p:stCondLst>
                                  <p:childTnLst>
                                    <p:set>
                                      <p:cBhvr>
                                        <p:cTn id="150" dur="1" fill="hold">
                                          <p:stCondLst>
                                            <p:cond delay="0"/>
                                          </p:stCondLst>
                                        </p:cTn>
                                        <p:tgtEl>
                                          <p:spTgt spid="72"/>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73"/>
                                        </p:tgtEl>
                                        <p:attrNameLst>
                                          <p:attrName>style.visibility</p:attrName>
                                        </p:attrNameLst>
                                      </p:cBhvr>
                                      <p:to>
                                        <p:strVal val="visible"/>
                                      </p:to>
                                    </p:set>
                                  </p:childTnLst>
                                </p:cTn>
                              </p:par>
                            </p:childTnLst>
                          </p:cTn>
                        </p:par>
                      </p:childTnLst>
                    </p:cTn>
                  </p:par>
                  <p:par>
                    <p:cTn id="153" fill="hold">
                      <p:stCondLst>
                        <p:cond delay="indefinite"/>
                      </p:stCondLst>
                      <p:childTnLst>
                        <p:par>
                          <p:cTn id="154" fill="hold">
                            <p:stCondLst>
                              <p:cond delay="0"/>
                            </p:stCondLst>
                            <p:childTnLst>
                              <p:par>
                                <p:cTn id="155" presetID="1" presetClass="entr" presetSubtype="0" fill="hold" grpId="0" nodeType="clickEffect">
                                  <p:stCondLst>
                                    <p:cond delay="0"/>
                                  </p:stCondLst>
                                  <p:childTnLst>
                                    <p:set>
                                      <p:cBhvr>
                                        <p:cTn id="156" dur="1" fill="hold">
                                          <p:stCondLst>
                                            <p:cond delay="0"/>
                                          </p:stCondLst>
                                        </p:cTn>
                                        <p:tgtEl>
                                          <p:spTgt spid="74"/>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75"/>
                                        </p:tgtEl>
                                        <p:attrNameLst>
                                          <p:attrName>style.visibility</p:attrName>
                                        </p:attrNameLst>
                                      </p:cBhvr>
                                      <p:to>
                                        <p:strVal val="visible"/>
                                      </p:to>
                                    </p:set>
                                  </p:childTnLst>
                                </p:cTn>
                              </p:par>
                              <p:par>
                                <p:cTn id="159" presetID="1" presetClass="entr" presetSubtype="0" fill="hold" grpId="0" nodeType="withEffect">
                                  <p:stCondLst>
                                    <p:cond delay="0"/>
                                  </p:stCondLst>
                                  <p:childTnLst>
                                    <p:set>
                                      <p:cBhvr>
                                        <p:cTn id="160" dur="1" fill="hold">
                                          <p:stCondLst>
                                            <p:cond delay="0"/>
                                          </p:stCondLst>
                                        </p:cTn>
                                        <p:tgtEl>
                                          <p:spTgt spid="76"/>
                                        </p:tgtEl>
                                        <p:attrNameLst>
                                          <p:attrName>style.visibility</p:attrName>
                                        </p:attrNameLst>
                                      </p:cBhvr>
                                      <p:to>
                                        <p:strVal val="visible"/>
                                      </p:to>
                                    </p:set>
                                  </p:childTnLst>
                                </p:cTn>
                              </p:par>
                              <p:par>
                                <p:cTn id="161" presetID="1" presetClass="entr" presetSubtype="0" fill="hold" grpId="0" nodeType="withEffect">
                                  <p:stCondLst>
                                    <p:cond delay="0"/>
                                  </p:stCondLst>
                                  <p:childTnLst>
                                    <p:set>
                                      <p:cBhvr>
                                        <p:cTn id="162" dur="1" fill="hold">
                                          <p:stCondLst>
                                            <p:cond delay="0"/>
                                          </p:stCondLst>
                                        </p:cTn>
                                        <p:tgtEl>
                                          <p:spTgt spid="77"/>
                                        </p:tgtEl>
                                        <p:attrNameLst>
                                          <p:attrName>style.visibility</p:attrName>
                                        </p:attrNameLst>
                                      </p:cBhvr>
                                      <p:to>
                                        <p:strVal val="visible"/>
                                      </p:to>
                                    </p:set>
                                  </p:childTnLst>
                                </p:cTn>
                              </p:par>
                              <p:par>
                                <p:cTn id="163" presetID="1" presetClass="entr" presetSubtype="0" fill="hold" grpId="0" nodeType="withEffect">
                                  <p:stCondLst>
                                    <p:cond delay="0"/>
                                  </p:stCondLst>
                                  <p:childTnLst>
                                    <p:set>
                                      <p:cBhvr>
                                        <p:cTn id="164" dur="1" fill="hold">
                                          <p:stCondLst>
                                            <p:cond delay="0"/>
                                          </p:stCondLst>
                                        </p:cTn>
                                        <p:tgtEl>
                                          <p:spTgt spid="78"/>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79"/>
                                        </p:tgtEl>
                                        <p:attrNameLst>
                                          <p:attrName>style.visibility</p:attrName>
                                        </p:attrNameLst>
                                      </p:cBhvr>
                                      <p:to>
                                        <p:strVal val="visible"/>
                                      </p:to>
                                    </p:set>
                                  </p:childTnLst>
                                </p:cTn>
                              </p:par>
                              <p:par>
                                <p:cTn id="167" presetID="1" presetClass="entr" presetSubtype="0" fill="hold" grpId="0" nodeType="withEffect">
                                  <p:stCondLst>
                                    <p:cond delay="0"/>
                                  </p:stCondLst>
                                  <p:childTnLst>
                                    <p:set>
                                      <p:cBhvr>
                                        <p:cTn id="168" dur="1" fill="hold">
                                          <p:stCondLst>
                                            <p:cond delay="0"/>
                                          </p:stCondLst>
                                        </p:cTn>
                                        <p:tgtEl>
                                          <p:spTgt spid="80"/>
                                        </p:tgtEl>
                                        <p:attrNameLst>
                                          <p:attrName>style.visibility</p:attrName>
                                        </p:attrNameLst>
                                      </p:cBhvr>
                                      <p:to>
                                        <p:strVal val="visible"/>
                                      </p:to>
                                    </p:set>
                                  </p:childTnLst>
                                </p:cTn>
                              </p:par>
                              <p:par>
                                <p:cTn id="169" presetID="1" presetClass="entr" presetSubtype="0" fill="hold" grpId="0" nodeType="withEffect">
                                  <p:stCondLst>
                                    <p:cond delay="0"/>
                                  </p:stCondLst>
                                  <p:childTnLst>
                                    <p:set>
                                      <p:cBhvr>
                                        <p:cTn id="170" dur="1" fill="hold">
                                          <p:stCondLst>
                                            <p:cond delay="0"/>
                                          </p:stCondLst>
                                        </p:cTn>
                                        <p:tgtEl>
                                          <p:spTgt spid="81"/>
                                        </p:tgtEl>
                                        <p:attrNameLst>
                                          <p:attrName>style.visibility</p:attrName>
                                        </p:attrNameLst>
                                      </p:cBhvr>
                                      <p:to>
                                        <p:strVal val="visible"/>
                                      </p:to>
                                    </p:set>
                                  </p:childTnLst>
                                </p:cTn>
                              </p:par>
                              <p:par>
                                <p:cTn id="171" presetID="1" presetClass="entr" presetSubtype="0" fill="hold" grpId="0" nodeType="withEffect">
                                  <p:stCondLst>
                                    <p:cond delay="0"/>
                                  </p:stCondLst>
                                  <p:childTnLst>
                                    <p:set>
                                      <p:cBhvr>
                                        <p:cTn id="172" dur="1" fill="hold">
                                          <p:stCondLst>
                                            <p:cond delay="0"/>
                                          </p:stCondLst>
                                        </p:cTn>
                                        <p:tgtEl>
                                          <p:spTgt spid="82"/>
                                        </p:tgtEl>
                                        <p:attrNameLst>
                                          <p:attrName>style.visibility</p:attrName>
                                        </p:attrNameLst>
                                      </p:cBhvr>
                                      <p:to>
                                        <p:strVal val="visible"/>
                                      </p:to>
                                    </p:set>
                                  </p:childTnLst>
                                </p:cTn>
                              </p:par>
                              <p:par>
                                <p:cTn id="173" presetID="1" presetClass="entr" presetSubtype="0" fill="hold" grpId="0" nodeType="withEffect">
                                  <p:stCondLst>
                                    <p:cond delay="0"/>
                                  </p:stCondLst>
                                  <p:childTnLst>
                                    <p:set>
                                      <p:cBhvr>
                                        <p:cTn id="174" dur="1" fill="hold">
                                          <p:stCondLst>
                                            <p:cond delay="0"/>
                                          </p:stCondLst>
                                        </p:cTn>
                                        <p:tgtEl>
                                          <p:spTgt spid="83"/>
                                        </p:tgtEl>
                                        <p:attrNameLst>
                                          <p:attrName>style.visibility</p:attrName>
                                        </p:attrNameLst>
                                      </p:cBhvr>
                                      <p:to>
                                        <p:strVal val="visible"/>
                                      </p:to>
                                    </p:set>
                                  </p:childTnLst>
                                </p:cTn>
                              </p:par>
                              <p:par>
                                <p:cTn id="175" presetID="1" presetClass="entr" presetSubtype="0" fill="hold" grpId="0" nodeType="withEffect">
                                  <p:stCondLst>
                                    <p:cond delay="0"/>
                                  </p:stCondLst>
                                  <p:childTnLst>
                                    <p:set>
                                      <p:cBhvr>
                                        <p:cTn id="176" dur="1" fill="hold">
                                          <p:stCondLst>
                                            <p:cond delay="0"/>
                                          </p:stCondLst>
                                        </p:cTn>
                                        <p:tgtEl>
                                          <p:spTgt spid="84"/>
                                        </p:tgtEl>
                                        <p:attrNameLst>
                                          <p:attrName>style.visibility</p:attrName>
                                        </p:attrNameLst>
                                      </p:cBhvr>
                                      <p:to>
                                        <p:strVal val="visible"/>
                                      </p:to>
                                    </p:set>
                                  </p:childTnLst>
                                </p:cTn>
                              </p:par>
                            </p:childTnLst>
                          </p:cTn>
                        </p:par>
                      </p:childTnLst>
                    </p:cTn>
                  </p:par>
                  <p:par>
                    <p:cTn id="177" fill="hold">
                      <p:stCondLst>
                        <p:cond delay="indefinite"/>
                      </p:stCondLst>
                      <p:childTnLst>
                        <p:par>
                          <p:cTn id="178" fill="hold">
                            <p:stCondLst>
                              <p:cond delay="0"/>
                            </p:stCondLst>
                            <p:childTnLst>
                              <p:par>
                                <p:cTn id="179" presetID="1" presetClass="entr" presetSubtype="0" fill="hold" grpId="0" nodeType="clickEffect">
                                  <p:stCondLst>
                                    <p:cond delay="0"/>
                                  </p:stCondLst>
                                  <p:childTnLst>
                                    <p:set>
                                      <p:cBhvr>
                                        <p:cTn id="180" dur="1" fill="hold">
                                          <p:stCondLst>
                                            <p:cond delay="0"/>
                                          </p:stCondLst>
                                        </p:cTn>
                                        <p:tgtEl>
                                          <p:spTgt spid="85"/>
                                        </p:tgtEl>
                                        <p:attrNameLst>
                                          <p:attrName>style.visibility</p:attrName>
                                        </p:attrNameLst>
                                      </p:cBhvr>
                                      <p:to>
                                        <p:strVal val="visible"/>
                                      </p:to>
                                    </p:set>
                                  </p:childTnLst>
                                </p:cTn>
                              </p:par>
                              <p:par>
                                <p:cTn id="181" presetID="1" presetClass="entr" presetSubtype="0" fill="hold" grpId="0" nodeType="withEffect">
                                  <p:stCondLst>
                                    <p:cond delay="0"/>
                                  </p:stCondLst>
                                  <p:childTnLst>
                                    <p:set>
                                      <p:cBhvr>
                                        <p:cTn id="182" dur="1" fill="hold">
                                          <p:stCondLst>
                                            <p:cond delay="0"/>
                                          </p:stCondLst>
                                        </p:cTn>
                                        <p:tgtEl>
                                          <p:spTgt spid="86"/>
                                        </p:tgtEl>
                                        <p:attrNameLst>
                                          <p:attrName>style.visibility</p:attrName>
                                        </p:attrNameLst>
                                      </p:cBhvr>
                                      <p:to>
                                        <p:strVal val="visible"/>
                                      </p:to>
                                    </p:set>
                                  </p:childTnLst>
                                </p:cTn>
                              </p:par>
                              <p:par>
                                <p:cTn id="183" presetID="1" presetClass="entr" presetSubtype="0" fill="hold" grpId="0" nodeType="withEffect">
                                  <p:stCondLst>
                                    <p:cond delay="0"/>
                                  </p:stCondLst>
                                  <p:childTnLst>
                                    <p:set>
                                      <p:cBhvr>
                                        <p:cTn id="184" dur="1" fill="hold">
                                          <p:stCondLst>
                                            <p:cond delay="0"/>
                                          </p:stCondLst>
                                        </p:cTn>
                                        <p:tgtEl>
                                          <p:spTgt spid="87"/>
                                        </p:tgtEl>
                                        <p:attrNameLst>
                                          <p:attrName>style.visibility</p:attrName>
                                        </p:attrNameLst>
                                      </p:cBhvr>
                                      <p:to>
                                        <p:strVal val="visible"/>
                                      </p:to>
                                    </p:set>
                                  </p:childTnLst>
                                </p:cTn>
                              </p:par>
                              <p:par>
                                <p:cTn id="185" presetID="1" presetClass="entr" presetSubtype="0" fill="hold" grpId="0" nodeType="withEffect">
                                  <p:stCondLst>
                                    <p:cond delay="0"/>
                                  </p:stCondLst>
                                  <p:childTnLst>
                                    <p:set>
                                      <p:cBhvr>
                                        <p:cTn id="186" dur="1" fill="hold">
                                          <p:stCondLst>
                                            <p:cond delay="0"/>
                                          </p:stCondLst>
                                        </p:cTn>
                                        <p:tgtEl>
                                          <p:spTgt spid="88"/>
                                        </p:tgtEl>
                                        <p:attrNameLst>
                                          <p:attrName>style.visibility</p:attrName>
                                        </p:attrNameLst>
                                      </p:cBhvr>
                                      <p:to>
                                        <p:strVal val="visible"/>
                                      </p:to>
                                    </p:set>
                                  </p:childTnLst>
                                </p:cTn>
                              </p:par>
                              <p:par>
                                <p:cTn id="187" presetID="1" presetClass="entr" presetSubtype="0" fill="hold" grpId="0" nodeType="withEffect">
                                  <p:stCondLst>
                                    <p:cond delay="0"/>
                                  </p:stCondLst>
                                  <p:childTnLst>
                                    <p:set>
                                      <p:cBhvr>
                                        <p:cTn id="188" dur="1" fill="hold">
                                          <p:stCondLst>
                                            <p:cond delay="0"/>
                                          </p:stCondLst>
                                        </p:cTn>
                                        <p:tgtEl>
                                          <p:spTgt spid="89"/>
                                        </p:tgtEl>
                                        <p:attrNameLst>
                                          <p:attrName>style.visibility</p:attrName>
                                        </p:attrNameLst>
                                      </p:cBhvr>
                                      <p:to>
                                        <p:strVal val="visible"/>
                                      </p:to>
                                    </p:set>
                                  </p:childTnLst>
                                </p:cTn>
                              </p:par>
                              <p:par>
                                <p:cTn id="189" presetID="1" presetClass="entr" presetSubtype="0" fill="hold" grpId="0" nodeType="withEffect">
                                  <p:stCondLst>
                                    <p:cond delay="0"/>
                                  </p:stCondLst>
                                  <p:childTnLst>
                                    <p:set>
                                      <p:cBhvr>
                                        <p:cTn id="190" dur="1" fill="hold">
                                          <p:stCondLst>
                                            <p:cond delay="0"/>
                                          </p:stCondLst>
                                        </p:cTn>
                                        <p:tgtEl>
                                          <p:spTgt spid="90"/>
                                        </p:tgtEl>
                                        <p:attrNameLst>
                                          <p:attrName>style.visibility</p:attrName>
                                        </p:attrNameLst>
                                      </p:cBhvr>
                                      <p:to>
                                        <p:strVal val="visible"/>
                                      </p:to>
                                    </p:set>
                                  </p:childTnLst>
                                </p:cTn>
                              </p:par>
                              <p:par>
                                <p:cTn id="191" presetID="1" presetClass="entr" presetSubtype="0" fill="hold" grpId="0" nodeType="withEffect">
                                  <p:stCondLst>
                                    <p:cond delay="0"/>
                                  </p:stCondLst>
                                  <p:childTnLst>
                                    <p:set>
                                      <p:cBhvr>
                                        <p:cTn id="192" dur="1" fill="hold">
                                          <p:stCondLst>
                                            <p:cond delay="0"/>
                                          </p:stCondLst>
                                        </p:cTn>
                                        <p:tgtEl>
                                          <p:spTgt spid="91"/>
                                        </p:tgtEl>
                                        <p:attrNameLst>
                                          <p:attrName>style.visibility</p:attrName>
                                        </p:attrNameLst>
                                      </p:cBhvr>
                                      <p:to>
                                        <p:strVal val="visible"/>
                                      </p:to>
                                    </p:set>
                                  </p:childTnLst>
                                </p:cTn>
                              </p:par>
                              <p:par>
                                <p:cTn id="193" presetID="1" presetClass="entr" presetSubtype="0" fill="hold" grpId="0" nodeType="withEffect">
                                  <p:stCondLst>
                                    <p:cond delay="0"/>
                                  </p:stCondLst>
                                  <p:childTnLst>
                                    <p:set>
                                      <p:cBhvr>
                                        <p:cTn id="194" dur="1" fill="hold">
                                          <p:stCondLst>
                                            <p:cond delay="0"/>
                                          </p:stCondLst>
                                        </p:cTn>
                                        <p:tgtEl>
                                          <p:spTgt spid="92"/>
                                        </p:tgtEl>
                                        <p:attrNameLst>
                                          <p:attrName>style.visibility</p:attrName>
                                        </p:attrNameLst>
                                      </p:cBhvr>
                                      <p:to>
                                        <p:strVal val="visible"/>
                                      </p:to>
                                    </p:set>
                                  </p:childTnLst>
                                </p:cTn>
                              </p:par>
                              <p:par>
                                <p:cTn id="195" presetID="1" presetClass="entr" presetSubtype="0" fill="hold" grpId="0" nodeType="withEffect">
                                  <p:stCondLst>
                                    <p:cond delay="0"/>
                                  </p:stCondLst>
                                  <p:childTnLst>
                                    <p:set>
                                      <p:cBhvr>
                                        <p:cTn id="196" dur="1" fill="hold">
                                          <p:stCondLst>
                                            <p:cond delay="0"/>
                                          </p:stCondLst>
                                        </p:cTn>
                                        <p:tgtEl>
                                          <p:spTgt spid="93"/>
                                        </p:tgtEl>
                                        <p:attrNameLst>
                                          <p:attrName>style.visibility</p:attrName>
                                        </p:attrNameLst>
                                      </p:cBhvr>
                                      <p:to>
                                        <p:strVal val="visible"/>
                                      </p:to>
                                    </p:set>
                                  </p:childTnLst>
                                </p:cTn>
                              </p:par>
                              <p:par>
                                <p:cTn id="197" presetID="1" presetClass="entr" presetSubtype="0" fill="hold" grpId="0" nodeType="withEffect">
                                  <p:stCondLst>
                                    <p:cond delay="0"/>
                                  </p:stCondLst>
                                  <p:childTnLst>
                                    <p:set>
                                      <p:cBhvr>
                                        <p:cTn id="198" dur="1" fill="hold">
                                          <p:stCondLst>
                                            <p:cond delay="0"/>
                                          </p:stCondLst>
                                        </p:cTn>
                                        <p:tgtEl>
                                          <p:spTgt spid="94"/>
                                        </p:tgtEl>
                                        <p:attrNameLst>
                                          <p:attrName>style.visibility</p:attrName>
                                        </p:attrNameLst>
                                      </p:cBhvr>
                                      <p:to>
                                        <p:strVal val="visible"/>
                                      </p:to>
                                    </p:set>
                                  </p:childTnLst>
                                </p:cTn>
                              </p:par>
                              <p:par>
                                <p:cTn id="199" presetID="1" presetClass="entr" presetSubtype="0" fill="hold" grpId="0" nodeType="withEffect">
                                  <p:stCondLst>
                                    <p:cond delay="0"/>
                                  </p:stCondLst>
                                  <p:childTnLst>
                                    <p:set>
                                      <p:cBhvr>
                                        <p:cTn id="200" dur="1" fill="hold">
                                          <p:stCondLst>
                                            <p:cond delay="0"/>
                                          </p:stCondLst>
                                        </p:cTn>
                                        <p:tgtEl>
                                          <p:spTgt spid="95"/>
                                        </p:tgtEl>
                                        <p:attrNameLst>
                                          <p:attrName>style.visibility</p:attrName>
                                        </p:attrNameLst>
                                      </p:cBhvr>
                                      <p:to>
                                        <p:strVal val="visible"/>
                                      </p:to>
                                    </p:set>
                                  </p:childTnLst>
                                </p:cTn>
                              </p:par>
                            </p:childTnLst>
                          </p:cTn>
                        </p:par>
                      </p:childTnLst>
                    </p:cTn>
                  </p:par>
                  <p:par>
                    <p:cTn id="201" fill="hold">
                      <p:stCondLst>
                        <p:cond delay="indefinite"/>
                      </p:stCondLst>
                      <p:childTnLst>
                        <p:par>
                          <p:cTn id="202" fill="hold">
                            <p:stCondLst>
                              <p:cond delay="0"/>
                            </p:stCondLst>
                            <p:childTnLst>
                              <p:par>
                                <p:cTn id="203" presetID="1" presetClass="entr" presetSubtype="0" fill="hold" grpId="0" nodeType="clickEffect">
                                  <p:stCondLst>
                                    <p:cond delay="0"/>
                                  </p:stCondLst>
                                  <p:childTnLst>
                                    <p:set>
                                      <p:cBhvr>
                                        <p:cTn id="204" dur="1" fill="hold">
                                          <p:stCondLst>
                                            <p:cond delay="0"/>
                                          </p:stCondLst>
                                        </p:cTn>
                                        <p:tgtEl>
                                          <p:spTgt spid="96"/>
                                        </p:tgtEl>
                                        <p:attrNameLst>
                                          <p:attrName>style.visibility</p:attrName>
                                        </p:attrNameLst>
                                      </p:cBhvr>
                                      <p:to>
                                        <p:strVal val="visible"/>
                                      </p:to>
                                    </p:set>
                                  </p:childTnLst>
                                </p:cTn>
                              </p:par>
                              <p:par>
                                <p:cTn id="205" presetID="1" presetClass="entr" presetSubtype="0" fill="hold" grpId="0" nodeType="withEffect">
                                  <p:stCondLst>
                                    <p:cond delay="0"/>
                                  </p:stCondLst>
                                  <p:childTnLst>
                                    <p:set>
                                      <p:cBhvr>
                                        <p:cTn id="206" dur="1" fill="hold">
                                          <p:stCondLst>
                                            <p:cond delay="0"/>
                                          </p:stCondLst>
                                        </p:cTn>
                                        <p:tgtEl>
                                          <p:spTgt spid="97"/>
                                        </p:tgtEl>
                                        <p:attrNameLst>
                                          <p:attrName>style.visibility</p:attrName>
                                        </p:attrNameLst>
                                      </p:cBhvr>
                                      <p:to>
                                        <p:strVal val="visible"/>
                                      </p:to>
                                    </p:set>
                                  </p:childTnLst>
                                </p:cTn>
                              </p:par>
                              <p:par>
                                <p:cTn id="207" presetID="1" presetClass="entr" presetSubtype="0" fill="hold" grpId="0" nodeType="withEffect">
                                  <p:stCondLst>
                                    <p:cond delay="0"/>
                                  </p:stCondLst>
                                  <p:childTnLst>
                                    <p:set>
                                      <p:cBhvr>
                                        <p:cTn id="208" dur="1" fill="hold">
                                          <p:stCondLst>
                                            <p:cond delay="0"/>
                                          </p:stCondLst>
                                        </p:cTn>
                                        <p:tgtEl>
                                          <p:spTgt spid="98"/>
                                        </p:tgtEl>
                                        <p:attrNameLst>
                                          <p:attrName>style.visibility</p:attrName>
                                        </p:attrNameLst>
                                      </p:cBhvr>
                                      <p:to>
                                        <p:strVal val="visible"/>
                                      </p:to>
                                    </p:set>
                                  </p:childTnLst>
                                </p:cTn>
                              </p:par>
                              <p:par>
                                <p:cTn id="209" presetID="1" presetClass="entr" presetSubtype="0" fill="hold" grpId="0" nodeType="withEffect">
                                  <p:stCondLst>
                                    <p:cond delay="0"/>
                                  </p:stCondLst>
                                  <p:childTnLst>
                                    <p:set>
                                      <p:cBhvr>
                                        <p:cTn id="210" dur="1" fill="hold">
                                          <p:stCondLst>
                                            <p:cond delay="0"/>
                                          </p:stCondLst>
                                        </p:cTn>
                                        <p:tgtEl>
                                          <p:spTgt spid="99"/>
                                        </p:tgtEl>
                                        <p:attrNameLst>
                                          <p:attrName>style.visibility</p:attrName>
                                        </p:attrNameLst>
                                      </p:cBhvr>
                                      <p:to>
                                        <p:strVal val="visible"/>
                                      </p:to>
                                    </p:set>
                                  </p:childTnLst>
                                </p:cTn>
                              </p:par>
                              <p:par>
                                <p:cTn id="211" presetID="1" presetClass="entr" presetSubtype="0" fill="hold" grpId="0" nodeType="withEffect">
                                  <p:stCondLst>
                                    <p:cond delay="0"/>
                                  </p:stCondLst>
                                  <p:childTnLst>
                                    <p:set>
                                      <p:cBhvr>
                                        <p:cTn id="212" dur="1" fill="hold">
                                          <p:stCondLst>
                                            <p:cond delay="0"/>
                                          </p:stCondLst>
                                        </p:cTn>
                                        <p:tgtEl>
                                          <p:spTgt spid="100"/>
                                        </p:tgtEl>
                                        <p:attrNameLst>
                                          <p:attrName>style.visibility</p:attrName>
                                        </p:attrNameLst>
                                      </p:cBhvr>
                                      <p:to>
                                        <p:strVal val="visible"/>
                                      </p:to>
                                    </p:set>
                                  </p:childTnLst>
                                </p:cTn>
                              </p:par>
                              <p:par>
                                <p:cTn id="213" presetID="1" presetClass="entr" presetSubtype="0" fill="hold" grpId="0" nodeType="withEffect">
                                  <p:stCondLst>
                                    <p:cond delay="0"/>
                                  </p:stCondLst>
                                  <p:childTnLst>
                                    <p:set>
                                      <p:cBhvr>
                                        <p:cTn id="214" dur="1" fill="hold">
                                          <p:stCondLst>
                                            <p:cond delay="0"/>
                                          </p:stCondLst>
                                        </p:cTn>
                                        <p:tgtEl>
                                          <p:spTgt spid="101"/>
                                        </p:tgtEl>
                                        <p:attrNameLst>
                                          <p:attrName>style.visibility</p:attrName>
                                        </p:attrNameLst>
                                      </p:cBhvr>
                                      <p:to>
                                        <p:strVal val="visible"/>
                                      </p:to>
                                    </p:set>
                                  </p:childTnLst>
                                </p:cTn>
                              </p:par>
                              <p:par>
                                <p:cTn id="215" presetID="1" presetClass="entr" presetSubtype="0" fill="hold" grpId="0" nodeType="withEffect">
                                  <p:stCondLst>
                                    <p:cond delay="0"/>
                                  </p:stCondLst>
                                  <p:childTnLst>
                                    <p:set>
                                      <p:cBhvr>
                                        <p:cTn id="216" dur="1" fill="hold">
                                          <p:stCondLst>
                                            <p:cond delay="0"/>
                                          </p:stCondLst>
                                        </p:cTn>
                                        <p:tgtEl>
                                          <p:spTgt spid="102"/>
                                        </p:tgtEl>
                                        <p:attrNameLst>
                                          <p:attrName>style.visibility</p:attrName>
                                        </p:attrNameLst>
                                      </p:cBhvr>
                                      <p:to>
                                        <p:strVal val="visible"/>
                                      </p:to>
                                    </p:set>
                                  </p:childTnLst>
                                </p:cTn>
                              </p:par>
                              <p:par>
                                <p:cTn id="217" presetID="1" presetClass="entr" presetSubtype="0" fill="hold" grpId="0" nodeType="withEffect">
                                  <p:stCondLst>
                                    <p:cond delay="0"/>
                                  </p:stCondLst>
                                  <p:childTnLst>
                                    <p:set>
                                      <p:cBhvr>
                                        <p:cTn id="218" dur="1" fill="hold">
                                          <p:stCondLst>
                                            <p:cond delay="0"/>
                                          </p:stCondLst>
                                        </p:cTn>
                                        <p:tgtEl>
                                          <p:spTgt spid="103"/>
                                        </p:tgtEl>
                                        <p:attrNameLst>
                                          <p:attrName>style.visibility</p:attrName>
                                        </p:attrNameLst>
                                      </p:cBhvr>
                                      <p:to>
                                        <p:strVal val="visible"/>
                                      </p:to>
                                    </p:set>
                                  </p:childTnLst>
                                </p:cTn>
                              </p:par>
                              <p:par>
                                <p:cTn id="219" presetID="1" presetClass="entr" presetSubtype="0" fill="hold" grpId="0" nodeType="withEffect">
                                  <p:stCondLst>
                                    <p:cond delay="0"/>
                                  </p:stCondLst>
                                  <p:childTnLst>
                                    <p:set>
                                      <p:cBhvr>
                                        <p:cTn id="220" dur="1" fill="hold">
                                          <p:stCondLst>
                                            <p:cond delay="0"/>
                                          </p:stCondLst>
                                        </p:cTn>
                                        <p:tgtEl>
                                          <p:spTgt spid="104"/>
                                        </p:tgtEl>
                                        <p:attrNameLst>
                                          <p:attrName>style.visibility</p:attrName>
                                        </p:attrNameLst>
                                      </p:cBhvr>
                                      <p:to>
                                        <p:strVal val="visible"/>
                                      </p:to>
                                    </p:set>
                                  </p:childTnLst>
                                </p:cTn>
                              </p:par>
                              <p:par>
                                <p:cTn id="221" presetID="1" presetClass="entr" presetSubtype="0" fill="hold" grpId="0" nodeType="withEffect">
                                  <p:stCondLst>
                                    <p:cond delay="0"/>
                                  </p:stCondLst>
                                  <p:childTnLst>
                                    <p:set>
                                      <p:cBhvr>
                                        <p:cTn id="222" dur="1" fill="hold">
                                          <p:stCondLst>
                                            <p:cond delay="0"/>
                                          </p:stCondLst>
                                        </p:cTn>
                                        <p:tgtEl>
                                          <p:spTgt spid="105"/>
                                        </p:tgtEl>
                                        <p:attrNameLst>
                                          <p:attrName>style.visibility</p:attrName>
                                        </p:attrNameLst>
                                      </p:cBhvr>
                                      <p:to>
                                        <p:strVal val="visible"/>
                                      </p:to>
                                    </p:set>
                                  </p:childTnLst>
                                </p:cTn>
                              </p:par>
                            </p:childTnLst>
                          </p:cTn>
                        </p:par>
                      </p:childTnLst>
                    </p:cTn>
                  </p:par>
                  <p:par>
                    <p:cTn id="223" fill="hold">
                      <p:stCondLst>
                        <p:cond delay="indefinite"/>
                      </p:stCondLst>
                      <p:childTnLst>
                        <p:par>
                          <p:cTn id="224" fill="hold">
                            <p:stCondLst>
                              <p:cond delay="0"/>
                            </p:stCondLst>
                            <p:childTnLst>
                              <p:par>
                                <p:cTn id="225" presetID="1" presetClass="entr" presetSubtype="0" fill="hold" grpId="0" nodeType="clickEffect">
                                  <p:stCondLst>
                                    <p:cond delay="0"/>
                                  </p:stCondLst>
                                  <p:childTnLst>
                                    <p:set>
                                      <p:cBhvr>
                                        <p:cTn id="226" dur="1" fill="hold">
                                          <p:stCondLst>
                                            <p:cond delay="0"/>
                                          </p:stCondLst>
                                        </p:cTn>
                                        <p:tgtEl>
                                          <p:spTgt spid="106"/>
                                        </p:tgtEl>
                                        <p:attrNameLst>
                                          <p:attrName>style.visibility</p:attrName>
                                        </p:attrNameLst>
                                      </p:cBhvr>
                                      <p:to>
                                        <p:strVal val="visible"/>
                                      </p:to>
                                    </p:set>
                                  </p:childTnLst>
                                </p:cTn>
                              </p:par>
                              <p:par>
                                <p:cTn id="227" presetID="1" presetClass="entr" presetSubtype="0" fill="hold" grpId="0" nodeType="withEffect">
                                  <p:stCondLst>
                                    <p:cond delay="0"/>
                                  </p:stCondLst>
                                  <p:childTnLst>
                                    <p:set>
                                      <p:cBhvr>
                                        <p:cTn id="228" dur="1" fill="hold">
                                          <p:stCondLst>
                                            <p:cond delay="0"/>
                                          </p:stCondLst>
                                        </p:cTn>
                                        <p:tgtEl>
                                          <p:spTgt spid="107"/>
                                        </p:tgtEl>
                                        <p:attrNameLst>
                                          <p:attrName>style.visibility</p:attrName>
                                        </p:attrNameLst>
                                      </p:cBhvr>
                                      <p:to>
                                        <p:strVal val="visible"/>
                                      </p:to>
                                    </p:set>
                                  </p:childTnLst>
                                </p:cTn>
                              </p:par>
                              <p:par>
                                <p:cTn id="229" presetID="1" presetClass="entr" presetSubtype="0" fill="hold" grpId="0" nodeType="withEffect">
                                  <p:stCondLst>
                                    <p:cond delay="0"/>
                                  </p:stCondLst>
                                  <p:childTnLst>
                                    <p:set>
                                      <p:cBhvr>
                                        <p:cTn id="230" dur="1" fill="hold">
                                          <p:stCondLst>
                                            <p:cond delay="0"/>
                                          </p:stCondLst>
                                        </p:cTn>
                                        <p:tgtEl>
                                          <p:spTgt spid="108"/>
                                        </p:tgtEl>
                                        <p:attrNameLst>
                                          <p:attrName>style.visibility</p:attrName>
                                        </p:attrNameLst>
                                      </p:cBhvr>
                                      <p:to>
                                        <p:strVal val="visible"/>
                                      </p:to>
                                    </p:set>
                                  </p:childTnLst>
                                </p:cTn>
                              </p:par>
                              <p:par>
                                <p:cTn id="231" presetID="1" presetClass="entr" presetSubtype="0" fill="hold" grpId="0" nodeType="withEffect">
                                  <p:stCondLst>
                                    <p:cond delay="0"/>
                                  </p:stCondLst>
                                  <p:childTnLst>
                                    <p:set>
                                      <p:cBhvr>
                                        <p:cTn id="232" dur="1" fill="hold">
                                          <p:stCondLst>
                                            <p:cond delay="0"/>
                                          </p:stCondLst>
                                        </p:cTn>
                                        <p:tgtEl>
                                          <p:spTgt spid="109"/>
                                        </p:tgtEl>
                                        <p:attrNameLst>
                                          <p:attrName>style.visibility</p:attrName>
                                        </p:attrNameLst>
                                      </p:cBhvr>
                                      <p:to>
                                        <p:strVal val="visible"/>
                                      </p:to>
                                    </p:set>
                                  </p:childTnLst>
                                </p:cTn>
                              </p:par>
                              <p:par>
                                <p:cTn id="233" presetID="1" presetClass="entr" presetSubtype="0" fill="hold" grpId="0" nodeType="withEffect">
                                  <p:stCondLst>
                                    <p:cond delay="0"/>
                                  </p:stCondLst>
                                  <p:childTnLst>
                                    <p:set>
                                      <p:cBhvr>
                                        <p:cTn id="234" dur="1" fill="hold">
                                          <p:stCondLst>
                                            <p:cond delay="0"/>
                                          </p:stCondLst>
                                        </p:cTn>
                                        <p:tgtEl>
                                          <p:spTgt spid="110"/>
                                        </p:tgtEl>
                                        <p:attrNameLst>
                                          <p:attrName>style.visibility</p:attrName>
                                        </p:attrNameLst>
                                      </p:cBhvr>
                                      <p:to>
                                        <p:strVal val="visible"/>
                                      </p:to>
                                    </p:set>
                                  </p:childTnLst>
                                </p:cTn>
                              </p:par>
                              <p:par>
                                <p:cTn id="235" presetID="1" presetClass="entr" presetSubtype="0" fill="hold" grpId="0" nodeType="withEffect">
                                  <p:stCondLst>
                                    <p:cond delay="0"/>
                                  </p:stCondLst>
                                  <p:childTnLst>
                                    <p:set>
                                      <p:cBhvr>
                                        <p:cTn id="236" dur="1" fill="hold">
                                          <p:stCondLst>
                                            <p:cond delay="0"/>
                                          </p:stCondLst>
                                        </p:cTn>
                                        <p:tgtEl>
                                          <p:spTgt spid="111"/>
                                        </p:tgtEl>
                                        <p:attrNameLst>
                                          <p:attrName>style.visibility</p:attrName>
                                        </p:attrNameLst>
                                      </p:cBhvr>
                                      <p:to>
                                        <p:strVal val="visible"/>
                                      </p:to>
                                    </p:set>
                                  </p:childTnLst>
                                </p:cTn>
                              </p:par>
                              <p:par>
                                <p:cTn id="237" presetID="1" presetClass="entr" presetSubtype="0" fill="hold" grpId="0" nodeType="withEffect">
                                  <p:stCondLst>
                                    <p:cond delay="0"/>
                                  </p:stCondLst>
                                  <p:childTnLst>
                                    <p:set>
                                      <p:cBhvr>
                                        <p:cTn id="238" dur="1" fill="hold">
                                          <p:stCondLst>
                                            <p:cond delay="0"/>
                                          </p:stCondLst>
                                        </p:cTn>
                                        <p:tgtEl>
                                          <p:spTgt spid="112"/>
                                        </p:tgtEl>
                                        <p:attrNameLst>
                                          <p:attrName>style.visibility</p:attrName>
                                        </p:attrNameLst>
                                      </p:cBhvr>
                                      <p:to>
                                        <p:strVal val="visible"/>
                                      </p:to>
                                    </p:set>
                                  </p:childTnLst>
                                </p:cTn>
                              </p:par>
                              <p:par>
                                <p:cTn id="239" presetID="1" presetClass="entr" presetSubtype="0" fill="hold" grpId="0" nodeType="withEffect">
                                  <p:stCondLst>
                                    <p:cond delay="0"/>
                                  </p:stCondLst>
                                  <p:childTnLst>
                                    <p:set>
                                      <p:cBhvr>
                                        <p:cTn id="240" dur="1" fill="hold">
                                          <p:stCondLst>
                                            <p:cond delay="0"/>
                                          </p:stCondLst>
                                        </p:cTn>
                                        <p:tgtEl>
                                          <p:spTgt spid="113"/>
                                        </p:tgtEl>
                                        <p:attrNameLst>
                                          <p:attrName>style.visibility</p:attrName>
                                        </p:attrNameLst>
                                      </p:cBhvr>
                                      <p:to>
                                        <p:strVal val="visible"/>
                                      </p:to>
                                    </p:set>
                                  </p:childTnLst>
                                </p:cTn>
                              </p:par>
                              <p:par>
                                <p:cTn id="241" presetID="1" presetClass="entr" presetSubtype="0" fill="hold" grpId="0" nodeType="withEffect">
                                  <p:stCondLst>
                                    <p:cond delay="0"/>
                                  </p:stCondLst>
                                  <p:childTnLst>
                                    <p:set>
                                      <p:cBhvr>
                                        <p:cTn id="242" dur="1" fill="hold">
                                          <p:stCondLst>
                                            <p:cond delay="0"/>
                                          </p:stCondLst>
                                        </p:cTn>
                                        <p:tgtEl>
                                          <p:spTgt spid="114"/>
                                        </p:tgtEl>
                                        <p:attrNameLst>
                                          <p:attrName>style.visibility</p:attrName>
                                        </p:attrNameLst>
                                      </p:cBhvr>
                                      <p:to>
                                        <p:strVal val="visible"/>
                                      </p:to>
                                    </p:set>
                                  </p:childTnLst>
                                </p:cTn>
                              </p:par>
                              <p:par>
                                <p:cTn id="243" presetID="1" presetClass="entr" presetSubtype="0" fill="hold" grpId="0" nodeType="withEffect">
                                  <p:stCondLst>
                                    <p:cond delay="0"/>
                                  </p:stCondLst>
                                  <p:childTnLst>
                                    <p:set>
                                      <p:cBhvr>
                                        <p:cTn id="244" dur="1" fill="hold">
                                          <p:stCondLst>
                                            <p:cond delay="0"/>
                                          </p:stCondLst>
                                        </p:cTn>
                                        <p:tgtEl>
                                          <p:spTgt spid="115"/>
                                        </p:tgtEl>
                                        <p:attrNameLst>
                                          <p:attrName>style.visibility</p:attrName>
                                        </p:attrNameLst>
                                      </p:cBhvr>
                                      <p:to>
                                        <p:strVal val="visible"/>
                                      </p:to>
                                    </p:set>
                                  </p:childTnLst>
                                </p:cTn>
                              </p:par>
                              <p:par>
                                <p:cTn id="245" presetID="1" presetClass="entr" presetSubtype="0" fill="hold" grpId="0" nodeType="withEffect">
                                  <p:stCondLst>
                                    <p:cond delay="0"/>
                                  </p:stCondLst>
                                  <p:childTnLst>
                                    <p:set>
                                      <p:cBhvr>
                                        <p:cTn id="246" dur="1" fill="hold">
                                          <p:stCondLst>
                                            <p:cond delay="0"/>
                                          </p:stCondLst>
                                        </p:cTn>
                                        <p:tgtEl>
                                          <p:spTgt spid="1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Lst>
  </p:timing>
</p:sld>
</file>

<file path=ppt/slides/slide5.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Bubble Sort</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1C</a:t>
            </a:r>
          </a:p>
        </p:txBody>
      </p:sp>
      <p:sp>
        <p:nvSpPr>
          <p:cNvPr id="4" name="TextBox 3"/>
          <p:cNvSpPr txBox="1"/>
          <p:nvPr/>
        </p:nvSpPr>
        <p:spPr>
          <a:xfrm>
            <a:off x="300000" y="1050000"/>
            <a:ext cx="3300000" cy="4800000"/>
          </a:xfrm>
          <a:prstGeom prst="rect">
            <a:avLst/>
          </a:prstGeom>
          <a:noFill/>
        </p:spPr>
        <p:txBody>
          <a:bodyPr wrap="square" anchor="t" lIns="45720" rIns="45720">
            <a:spAutoFit/>
          </a:bodyPr>
          <a:lstStyle/>
          <a:p>
            <a:pPr algn="ctr"/>
            <a:r>
              <a:rPr sz="1200" b="1" i="0">
                <a:solidFill>
                  <a:srgbClr val="000000"/>
                </a:solidFill>
                <a:latin typeface="Calibri"/>
              </a:rPr>
              <a:t>Read the question carefully: descending order means largest first</a:t>
            </a:r>
          </a:p>
          <a:p>
            <a:pPr algn="ctr"/>
            <a:r>
              <a:rPr sz="1200" b="0" i="0">
                <a:solidFill>
                  <a:srgbClr val="000000"/>
                </a:solidFill>
                <a:latin typeface="Calibri"/>
              </a:rPr>
              <a:t/>
            </a:r>
          </a:p>
          <a:p>
            <a:pPr algn="ctr"/>
            <a:r>
              <a:rPr sz="1200" b="0" i="0">
                <a:solidFill>
                  <a:srgbClr val="000000"/>
                </a:solidFill>
                <a:latin typeface="Calibri"/>
              </a:rPr>
              <a:t>For descending order, swap two adjacent items if the first is smaller than the second</a:t>
            </a:r>
          </a:p>
          <a:p>
            <a:pPr algn="ctr"/>
            <a:r>
              <a:rPr sz="1200" b="0" i="0">
                <a:solidFill>
                  <a:srgbClr val="000000"/>
                </a:solidFill>
                <a:latin typeface="Calibri"/>
              </a:rPr>
              <a:t/>
            </a:r>
          </a:p>
          <a:p>
            <a:pPr algn="ctr"/>
            <a:r>
              <a:rPr sz="1200" b="0" i="0">
                <a:solidFill>
                  <a:srgbClr val="000000"/>
                </a:solidFill>
                <a:latin typeface="Calibri"/>
              </a:rPr>
              <a:t>Equal items are left where they are. Do not treat two equal items as one term</a:t>
            </a:r>
          </a:p>
          <a:p>
            <a:pPr algn="ctr"/>
            <a:r>
              <a:rPr sz="1200" b="0" i="0">
                <a:solidFill>
                  <a:srgbClr val="000000"/>
                </a:solidFill>
                <a:latin typeface="Calibri"/>
              </a:rPr>
              <a:t/>
            </a:r>
          </a:p>
          <a:p>
            <a:pPr algn="ctr"/>
            <a:r>
              <a:rPr sz="1200" b="0" i="0">
                <a:solidFill>
                  <a:srgbClr val="000000"/>
                </a:solidFill>
                <a:latin typeface="Calibri"/>
              </a:rPr>
              <a:t>Make a statement that no swaps have been made, to show you have completed the algorithm</a:t>
            </a:r>
          </a:p>
        </p:txBody>
      </p:sp>
      <p:sp>
        <p:nvSpPr>
          <p:cNvPr id="5" name="TextBox 4"/>
          <p:cNvSpPr txBox="1"/>
          <p:nvPr/>
        </p:nvSpPr>
        <p:spPr>
          <a:xfrm>
            <a:off x="3800000" y="1000000"/>
            <a:ext cx="5100000" cy="600000"/>
          </a:xfrm>
          <a:prstGeom prst="rect">
            <a:avLst/>
          </a:prstGeom>
          <a:noFill/>
        </p:spPr>
        <p:txBody>
          <a:bodyPr wrap="square" anchor="t" lIns="45720" rIns="45720">
            <a:spAutoFit/>
          </a:bodyPr>
          <a:lstStyle/>
          <a:p>
            <a:pPr algn="l"/>
            <a:r>
              <a:rPr sz="1200" b="0" i="0">
                <a:solidFill>
                  <a:srgbClr val="000000"/>
                </a:solidFill>
                <a:latin typeface="Calibri"/>
              </a:rPr>
              <a:t>Use a bubble sort to arrange these numbers into descending order.</a:t>
            </a:r>
          </a:p>
          <a:p>
            <a:pPr algn="l"/>
            <a:r>
              <a:rPr sz="1200" b="0" i="0">
                <a:solidFill>
                  <a:srgbClr val="000000"/>
                </a:solidFill>
                <a:latin typeface="Calibri"/>
              </a:rPr>
              <a:t>      39      57      72      39      17      24      48</a:t>
            </a:r>
          </a:p>
        </p:txBody>
      </p:sp>
      <p:sp>
        <p:nvSpPr>
          <p:cNvPr id="6" name="TextBox 5"/>
          <p:cNvSpPr txBox="1"/>
          <p:nvPr/>
        </p:nvSpPr>
        <p:spPr>
          <a:xfrm>
            <a:off x="3900000" y="1700000"/>
            <a:ext cx="400000" cy="270000"/>
          </a:xfrm>
          <a:prstGeom prst="rect">
            <a:avLst/>
          </a:prstGeom>
          <a:noFill/>
        </p:spPr>
        <p:txBody>
          <a:bodyPr wrap="square" anchor="ctr" lIns="45720" rIns="45720">
            <a:spAutoFit/>
          </a:bodyPr>
          <a:lstStyle/>
          <a:p>
            <a:pPr algn="ctr"/>
            <a:r>
              <a:rPr sz="1200" b="0" i="0">
                <a:solidFill>
                  <a:srgbClr val="000000"/>
                </a:solidFill>
                <a:latin typeface="Calibri"/>
              </a:rPr>
              <a:t>39</a:t>
            </a:r>
          </a:p>
        </p:txBody>
      </p:sp>
      <p:sp>
        <p:nvSpPr>
          <p:cNvPr id="7" name="TextBox 6"/>
          <p:cNvSpPr txBox="1"/>
          <p:nvPr/>
        </p:nvSpPr>
        <p:spPr>
          <a:xfrm>
            <a:off x="4300000" y="1700000"/>
            <a:ext cx="400000" cy="270000"/>
          </a:xfrm>
          <a:prstGeom prst="rect">
            <a:avLst/>
          </a:prstGeom>
          <a:noFill/>
        </p:spPr>
        <p:txBody>
          <a:bodyPr wrap="square" anchor="ctr" lIns="45720" rIns="45720">
            <a:spAutoFit/>
          </a:bodyPr>
          <a:lstStyle/>
          <a:p>
            <a:pPr algn="ctr"/>
            <a:r>
              <a:rPr sz="1200" b="0" i="0">
                <a:solidFill>
                  <a:srgbClr val="000000"/>
                </a:solidFill>
                <a:latin typeface="Calibri"/>
              </a:rPr>
              <a:t>57</a:t>
            </a:r>
          </a:p>
        </p:txBody>
      </p:sp>
      <p:sp>
        <p:nvSpPr>
          <p:cNvPr id="8" name="TextBox 7"/>
          <p:cNvSpPr txBox="1"/>
          <p:nvPr/>
        </p:nvSpPr>
        <p:spPr>
          <a:xfrm>
            <a:off x="4700000" y="1700000"/>
            <a:ext cx="400000" cy="270000"/>
          </a:xfrm>
          <a:prstGeom prst="rect">
            <a:avLst/>
          </a:prstGeom>
          <a:noFill/>
        </p:spPr>
        <p:txBody>
          <a:bodyPr wrap="square" anchor="ctr" lIns="45720" rIns="45720">
            <a:spAutoFit/>
          </a:bodyPr>
          <a:lstStyle/>
          <a:p>
            <a:pPr algn="ctr"/>
            <a:r>
              <a:rPr sz="1200" b="0" i="0">
                <a:solidFill>
                  <a:srgbClr val="000000"/>
                </a:solidFill>
                <a:latin typeface="Calibri"/>
              </a:rPr>
              <a:t>72</a:t>
            </a:r>
          </a:p>
        </p:txBody>
      </p:sp>
      <p:sp>
        <p:nvSpPr>
          <p:cNvPr id="9" name="TextBox 8"/>
          <p:cNvSpPr txBox="1"/>
          <p:nvPr/>
        </p:nvSpPr>
        <p:spPr>
          <a:xfrm>
            <a:off x="5100000" y="1700000"/>
            <a:ext cx="400000" cy="270000"/>
          </a:xfrm>
          <a:prstGeom prst="rect">
            <a:avLst/>
          </a:prstGeom>
          <a:noFill/>
        </p:spPr>
        <p:txBody>
          <a:bodyPr wrap="square" anchor="ctr" lIns="45720" rIns="45720">
            <a:spAutoFit/>
          </a:bodyPr>
          <a:lstStyle/>
          <a:p>
            <a:pPr algn="ctr"/>
            <a:r>
              <a:rPr sz="1200" b="0" i="0">
                <a:solidFill>
                  <a:srgbClr val="000000"/>
                </a:solidFill>
                <a:latin typeface="Calibri"/>
              </a:rPr>
              <a:t>39</a:t>
            </a:r>
          </a:p>
        </p:txBody>
      </p:sp>
      <p:sp>
        <p:nvSpPr>
          <p:cNvPr id="10" name="TextBox 9"/>
          <p:cNvSpPr txBox="1"/>
          <p:nvPr/>
        </p:nvSpPr>
        <p:spPr>
          <a:xfrm>
            <a:off x="5500000" y="1700000"/>
            <a:ext cx="400000" cy="270000"/>
          </a:xfrm>
          <a:prstGeom prst="rect">
            <a:avLst/>
          </a:prstGeom>
          <a:noFill/>
        </p:spPr>
        <p:txBody>
          <a:bodyPr wrap="square" anchor="ctr" lIns="45720" rIns="45720">
            <a:spAutoFit/>
          </a:bodyPr>
          <a:lstStyle/>
          <a:p>
            <a:pPr algn="ctr"/>
            <a:r>
              <a:rPr sz="1200" b="0" i="0">
                <a:solidFill>
                  <a:srgbClr val="000000"/>
                </a:solidFill>
                <a:latin typeface="Calibri"/>
              </a:rPr>
              <a:t>17</a:t>
            </a:r>
          </a:p>
        </p:txBody>
      </p:sp>
      <p:sp>
        <p:nvSpPr>
          <p:cNvPr id="11" name="TextBox 10"/>
          <p:cNvSpPr txBox="1"/>
          <p:nvPr/>
        </p:nvSpPr>
        <p:spPr>
          <a:xfrm>
            <a:off x="5900000" y="1700000"/>
            <a:ext cx="400000" cy="270000"/>
          </a:xfrm>
          <a:prstGeom prst="rect">
            <a:avLst/>
          </a:prstGeom>
          <a:noFill/>
        </p:spPr>
        <p:txBody>
          <a:bodyPr wrap="square" anchor="ctr" lIns="45720" rIns="45720">
            <a:spAutoFit/>
          </a:bodyPr>
          <a:lstStyle/>
          <a:p>
            <a:pPr algn="ctr"/>
            <a:r>
              <a:rPr sz="1200" b="0" i="0">
                <a:solidFill>
                  <a:srgbClr val="000000"/>
                </a:solidFill>
                <a:latin typeface="Calibri"/>
              </a:rPr>
              <a:t>24</a:t>
            </a:r>
          </a:p>
        </p:txBody>
      </p:sp>
      <p:sp>
        <p:nvSpPr>
          <p:cNvPr id="12" name="TextBox 11"/>
          <p:cNvSpPr txBox="1"/>
          <p:nvPr/>
        </p:nvSpPr>
        <p:spPr>
          <a:xfrm>
            <a:off x="6300000" y="1700000"/>
            <a:ext cx="400000" cy="270000"/>
          </a:xfrm>
          <a:prstGeom prst="rect">
            <a:avLst/>
          </a:prstGeom>
          <a:noFill/>
        </p:spPr>
        <p:txBody>
          <a:bodyPr wrap="square" anchor="ctr" lIns="45720" rIns="45720">
            <a:spAutoFit/>
          </a:bodyPr>
          <a:lstStyle/>
          <a:p>
            <a:pPr algn="ctr"/>
            <a:r>
              <a:rPr sz="1200" b="0" i="0">
                <a:solidFill>
                  <a:srgbClr val="000000"/>
                </a:solidFill>
                <a:latin typeface="Calibri"/>
              </a:rPr>
              <a:t>48</a:t>
            </a:r>
          </a:p>
        </p:txBody>
      </p:sp>
      <p:sp>
        <p:nvSpPr>
          <p:cNvPr id="13" name="Oval 12"/>
          <p:cNvSpPr/>
          <p:nvPr/>
        </p:nvSpPr>
        <p:spPr>
          <a:xfrm>
            <a:off x="3930000" y="1710000"/>
            <a:ext cx="740000" cy="250000"/>
          </a:xfrm>
          <a:prstGeom prst="ellipse">
            <a:avLst/>
          </a:prstGeom>
          <a:noFill/>
          <a:ln w="158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800000" y="1700000"/>
            <a:ext cx="2100000" cy="270000"/>
          </a:xfrm>
          <a:prstGeom prst="rect">
            <a:avLst/>
          </a:prstGeom>
          <a:noFill/>
        </p:spPr>
        <p:txBody>
          <a:bodyPr wrap="square" anchor="ctr" lIns="45720" rIns="45720">
            <a:spAutoFit/>
          </a:bodyPr>
          <a:lstStyle/>
          <a:p>
            <a:pPr algn="l"/>
            <a:r>
              <a:rPr sz="1100" b="0" i="0">
                <a:solidFill>
                  <a:srgbClr val="FF0000"/>
                </a:solidFill>
                <a:latin typeface="Calibri"/>
              </a:rPr>
              <a:t>39 &lt; 57 so swap</a:t>
            </a:r>
          </a:p>
        </p:txBody>
      </p:sp>
      <p:sp>
        <p:nvSpPr>
          <p:cNvPr id="15" name="TextBox 14"/>
          <p:cNvSpPr txBox="1"/>
          <p:nvPr/>
        </p:nvSpPr>
        <p:spPr>
          <a:xfrm>
            <a:off x="3900000" y="1970000"/>
            <a:ext cx="400000" cy="270000"/>
          </a:xfrm>
          <a:prstGeom prst="rect">
            <a:avLst/>
          </a:prstGeom>
          <a:noFill/>
        </p:spPr>
        <p:txBody>
          <a:bodyPr wrap="square" anchor="ctr" lIns="45720" rIns="45720">
            <a:spAutoFit/>
          </a:bodyPr>
          <a:lstStyle/>
          <a:p>
            <a:pPr algn="ctr"/>
            <a:r>
              <a:rPr sz="1200" b="0" i="0">
                <a:solidFill>
                  <a:srgbClr val="000000"/>
                </a:solidFill>
                <a:latin typeface="Calibri"/>
              </a:rPr>
              <a:t>57</a:t>
            </a:r>
          </a:p>
        </p:txBody>
      </p:sp>
      <p:sp>
        <p:nvSpPr>
          <p:cNvPr id="16" name="TextBox 15"/>
          <p:cNvSpPr txBox="1"/>
          <p:nvPr/>
        </p:nvSpPr>
        <p:spPr>
          <a:xfrm>
            <a:off x="4300000" y="1970000"/>
            <a:ext cx="400000" cy="270000"/>
          </a:xfrm>
          <a:prstGeom prst="rect">
            <a:avLst/>
          </a:prstGeom>
          <a:noFill/>
        </p:spPr>
        <p:txBody>
          <a:bodyPr wrap="square" anchor="ctr" lIns="45720" rIns="45720">
            <a:spAutoFit/>
          </a:bodyPr>
          <a:lstStyle/>
          <a:p>
            <a:pPr algn="ctr"/>
            <a:r>
              <a:rPr sz="1200" b="0" i="0">
                <a:solidFill>
                  <a:srgbClr val="000000"/>
                </a:solidFill>
                <a:latin typeface="Calibri"/>
              </a:rPr>
              <a:t>39</a:t>
            </a:r>
          </a:p>
        </p:txBody>
      </p:sp>
      <p:sp>
        <p:nvSpPr>
          <p:cNvPr id="17" name="TextBox 16"/>
          <p:cNvSpPr txBox="1"/>
          <p:nvPr/>
        </p:nvSpPr>
        <p:spPr>
          <a:xfrm>
            <a:off x="4700000" y="1970000"/>
            <a:ext cx="400000" cy="270000"/>
          </a:xfrm>
          <a:prstGeom prst="rect">
            <a:avLst/>
          </a:prstGeom>
          <a:noFill/>
        </p:spPr>
        <p:txBody>
          <a:bodyPr wrap="square" anchor="ctr" lIns="45720" rIns="45720">
            <a:spAutoFit/>
          </a:bodyPr>
          <a:lstStyle/>
          <a:p>
            <a:pPr algn="ctr"/>
            <a:r>
              <a:rPr sz="1200" b="0" i="0">
                <a:solidFill>
                  <a:srgbClr val="000000"/>
                </a:solidFill>
                <a:latin typeface="Calibri"/>
              </a:rPr>
              <a:t>72</a:t>
            </a:r>
          </a:p>
        </p:txBody>
      </p:sp>
      <p:sp>
        <p:nvSpPr>
          <p:cNvPr id="18" name="TextBox 17"/>
          <p:cNvSpPr txBox="1"/>
          <p:nvPr/>
        </p:nvSpPr>
        <p:spPr>
          <a:xfrm>
            <a:off x="5100000" y="1970000"/>
            <a:ext cx="400000" cy="270000"/>
          </a:xfrm>
          <a:prstGeom prst="rect">
            <a:avLst/>
          </a:prstGeom>
          <a:noFill/>
        </p:spPr>
        <p:txBody>
          <a:bodyPr wrap="square" anchor="ctr" lIns="45720" rIns="45720">
            <a:spAutoFit/>
          </a:bodyPr>
          <a:lstStyle/>
          <a:p>
            <a:pPr algn="ctr"/>
            <a:r>
              <a:rPr sz="1200" b="0" i="0">
                <a:solidFill>
                  <a:srgbClr val="000000"/>
                </a:solidFill>
                <a:latin typeface="Calibri"/>
              </a:rPr>
              <a:t>39</a:t>
            </a:r>
          </a:p>
        </p:txBody>
      </p:sp>
      <p:sp>
        <p:nvSpPr>
          <p:cNvPr id="19" name="TextBox 18"/>
          <p:cNvSpPr txBox="1"/>
          <p:nvPr/>
        </p:nvSpPr>
        <p:spPr>
          <a:xfrm>
            <a:off x="5500000" y="1970000"/>
            <a:ext cx="400000" cy="270000"/>
          </a:xfrm>
          <a:prstGeom prst="rect">
            <a:avLst/>
          </a:prstGeom>
          <a:noFill/>
        </p:spPr>
        <p:txBody>
          <a:bodyPr wrap="square" anchor="ctr" lIns="45720" rIns="45720">
            <a:spAutoFit/>
          </a:bodyPr>
          <a:lstStyle/>
          <a:p>
            <a:pPr algn="ctr"/>
            <a:r>
              <a:rPr sz="1200" b="0" i="0">
                <a:solidFill>
                  <a:srgbClr val="000000"/>
                </a:solidFill>
                <a:latin typeface="Calibri"/>
              </a:rPr>
              <a:t>17</a:t>
            </a:r>
          </a:p>
        </p:txBody>
      </p:sp>
      <p:sp>
        <p:nvSpPr>
          <p:cNvPr id="20" name="TextBox 19"/>
          <p:cNvSpPr txBox="1"/>
          <p:nvPr/>
        </p:nvSpPr>
        <p:spPr>
          <a:xfrm>
            <a:off x="5900000" y="1970000"/>
            <a:ext cx="400000" cy="270000"/>
          </a:xfrm>
          <a:prstGeom prst="rect">
            <a:avLst/>
          </a:prstGeom>
          <a:noFill/>
        </p:spPr>
        <p:txBody>
          <a:bodyPr wrap="square" anchor="ctr" lIns="45720" rIns="45720">
            <a:spAutoFit/>
          </a:bodyPr>
          <a:lstStyle/>
          <a:p>
            <a:pPr algn="ctr"/>
            <a:r>
              <a:rPr sz="1200" b="0" i="0">
                <a:solidFill>
                  <a:srgbClr val="000000"/>
                </a:solidFill>
                <a:latin typeface="Calibri"/>
              </a:rPr>
              <a:t>24</a:t>
            </a:r>
          </a:p>
        </p:txBody>
      </p:sp>
      <p:sp>
        <p:nvSpPr>
          <p:cNvPr id="21" name="TextBox 20"/>
          <p:cNvSpPr txBox="1"/>
          <p:nvPr/>
        </p:nvSpPr>
        <p:spPr>
          <a:xfrm>
            <a:off x="6300000" y="1970000"/>
            <a:ext cx="400000" cy="270000"/>
          </a:xfrm>
          <a:prstGeom prst="rect">
            <a:avLst/>
          </a:prstGeom>
          <a:noFill/>
        </p:spPr>
        <p:txBody>
          <a:bodyPr wrap="square" anchor="ctr" lIns="45720" rIns="45720">
            <a:spAutoFit/>
          </a:bodyPr>
          <a:lstStyle/>
          <a:p>
            <a:pPr algn="ctr"/>
            <a:r>
              <a:rPr sz="1200" b="0" i="0">
                <a:solidFill>
                  <a:srgbClr val="000000"/>
                </a:solidFill>
                <a:latin typeface="Calibri"/>
              </a:rPr>
              <a:t>48</a:t>
            </a:r>
          </a:p>
        </p:txBody>
      </p:sp>
      <p:sp>
        <p:nvSpPr>
          <p:cNvPr id="22" name="Oval 21"/>
          <p:cNvSpPr/>
          <p:nvPr/>
        </p:nvSpPr>
        <p:spPr>
          <a:xfrm>
            <a:off x="4330000" y="1980000"/>
            <a:ext cx="740000" cy="250000"/>
          </a:xfrm>
          <a:prstGeom prst="ellipse">
            <a:avLst/>
          </a:prstGeom>
          <a:noFill/>
          <a:ln w="158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800000" y="1970000"/>
            <a:ext cx="2100000" cy="270000"/>
          </a:xfrm>
          <a:prstGeom prst="rect">
            <a:avLst/>
          </a:prstGeom>
          <a:noFill/>
        </p:spPr>
        <p:txBody>
          <a:bodyPr wrap="square" anchor="ctr" lIns="45720" rIns="45720">
            <a:spAutoFit/>
          </a:bodyPr>
          <a:lstStyle/>
          <a:p>
            <a:pPr algn="l"/>
            <a:r>
              <a:rPr sz="1100" b="0" i="0">
                <a:solidFill>
                  <a:srgbClr val="FF0000"/>
                </a:solidFill>
                <a:latin typeface="Calibri"/>
              </a:rPr>
              <a:t>39 &lt; 72 so swap</a:t>
            </a:r>
          </a:p>
        </p:txBody>
      </p:sp>
      <p:sp>
        <p:nvSpPr>
          <p:cNvPr id="24" name="TextBox 23"/>
          <p:cNvSpPr txBox="1"/>
          <p:nvPr/>
        </p:nvSpPr>
        <p:spPr>
          <a:xfrm>
            <a:off x="3900000" y="2240000"/>
            <a:ext cx="400000" cy="270000"/>
          </a:xfrm>
          <a:prstGeom prst="rect">
            <a:avLst/>
          </a:prstGeom>
          <a:noFill/>
        </p:spPr>
        <p:txBody>
          <a:bodyPr wrap="square" anchor="ctr" lIns="45720" rIns="45720">
            <a:spAutoFit/>
          </a:bodyPr>
          <a:lstStyle/>
          <a:p>
            <a:pPr algn="ctr"/>
            <a:r>
              <a:rPr sz="1200" b="0" i="0">
                <a:solidFill>
                  <a:srgbClr val="000000"/>
                </a:solidFill>
                <a:latin typeface="Calibri"/>
              </a:rPr>
              <a:t>57</a:t>
            </a:r>
          </a:p>
        </p:txBody>
      </p:sp>
      <p:sp>
        <p:nvSpPr>
          <p:cNvPr id="25" name="TextBox 24"/>
          <p:cNvSpPr txBox="1"/>
          <p:nvPr/>
        </p:nvSpPr>
        <p:spPr>
          <a:xfrm>
            <a:off x="4300000" y="2240000"/>
            <a:ext cx="400000" cy="270000"/>
          </a:xfrm>
          <a:prstGeom prst="rect">
            <a:avLst/>
          </a:prstGeom>
          <a:noFill/>
        </p:spPr>
        <p:txBody>
          <a:bodyPr wrap="square" anchor="ctr" lIns="45720" rIns="45720">
            <a:spAutoFit/>
          </a:bodyPr>
          <a:lstStyle/>
          <a:p>
            <a:pPr algn="ctr"/>
            <a:r>
              <a:rPr sz="1200" b="0" i="0">
                <a:solidFill>
                  <a:srgbClr val="000000"/>
                </a:solidFill>
                <a:latin typeface="Calibri"/>
              </a:rPr>
              <a:t>72</a:t>
            </a:r>
          </a:p>
        </p:txBody>
      </p:sp>
      <p:sp>
        <p:nvSpPr>
          <p:cNvPr id="26" name="TextBox 25"/>
          <p:cNvSpPr txBox="1"/>
          <p:nvPr/>
        </p:nvSpPr>
        <p:spPr>
          <a:xfrm>
            <a:off x="4700000" y="2240000"/>
            <a:ext cx="400000" cy="270000"/>
          </a:xfrm>
          <a:prstGeom prst="rect">
            <a:avLst/>
          </a:prstGeom>
          <a:noFill/>
        </p:spPr>
        <p:txBody>
          <a:bodyPr wrap="square" anchor="ctr" lIns="45720" rIns="45720">
            <a:spAutoFit/>
          </a:bodyPr>
          <a:lstStyle/>
          <a:p>
            <a:pPr algn="ctr"/>
            <a:r>
              <a:rPr sz="1200" b="0" i="0">
                <a:solidFill>
                  <a:srgbClr val="000000"/>
                </a:solidFill>
                <a:latin typeface="Calibri"/>
              </a:rPr>
              <a:t>39</a:t>
            </a:r>
          </a:p>
        </p:txBody>
      </p:sp>
      <p:sp>
        <p:nvSpPr>
          <p:cNvPr id="27" name="TextBox 26"/>
          <p:cNvSpPr txBox="1"/>
          <p:nvPr/>
        </p:nvSpPr>
        <p:spPr>
          <a:xfrm>
            <a:off x="5100000" y="2240000"/>
            <a:ext cx="400000" cy="270000"/>
          </a:xfrm>
          <a:prstGeom prst="rect">
            <a:avLst/>
          </a:prstGeom>
          <a:noFill/>
        </p:spPr>
        <p:txBody>
          <a:bodyPr wrap="square" anchor="ctr" lIns="45720" rIns="45720">
            <a:spAutoFit/>
          </a:bodyPr>
          <a:lstStyle/>
          <a:p>
            <a:pPr algn="ctr"/>
            <a:r>
              <a:rPr sz="1200" b="0" i="0">
                <a:solidFill>
                  <a:srgbClr val="000000"/>
                </a:solidFill>
                <a:latin typeface="Calibri"/>
              </a:rPr>
              <a:t>39</a:t>
            </a:r>
          </a:p>
        </p:txBody>
      </p:sp>
      <p:sp>
        <p:nvSpPr>
          <p:cNvPr id="28" name="TextBox 27"/>
          <p:cNvSpPr txBox="1"/>
          <p:nvPr/>
        </p:nvSpPr>
        <p:spPr>
          <a:xfrm>
            <a:off x="5500000" y="2240000"/>
            <a:ext cx="400000" cy="270000"/>
          </a:xfrm>
          <a:prstGeom prst="rect">
            <a:avLst/>
          </a:prstGeom>
          <a:noFill/>
        </p:spPr>
        <p:txBody>
          <a:bodyPr wrap="square" anchor="ctr" lIns="45720" rIns="45720">
            <a:spAutoFit/>
          </a:bodyPr>
          <a:lstStyle/>
          <a:p>
            <a:pPr algn="ctr"/>
            <a:r>
              <a:rPr sz="1200" b="0" i="0">
                <a:solidFill>
                  <a:srgbClr val="000000"/>
                </a:solidFill>
                <a:latin typeface="Calibri"/>
              </a:rPr>
              <a:t>17</a:t>
            </a:r>
          </a:p>
        </p:txBody>
      </p:sp>
      <p:sp>
        <p:nvSpPr>
          <p:cNvPr id="29" name="TextBox 28"/>
          <p:cNvSpPr txBox="1"/>
          <p:nvPr/>
        </p:nvSpPr>
        <p:spPr>
          <a:xfrm>
            <a:off x="5900000" y="2240000"/>
            <a:ext cx="400000" cy="270000"/>
          </a:xfrm>
          <a:prstGeom prst="rect">
            <a:avLst/>
          </a:prstGeom>
          <a:noFill/>
        </p:spPr>
        <p:txBody>
          <a:bodyPr wrap="square" anchor="ctr" lIns="45720" rIns="45720">
            <a:spAutoFit/>
          </a:bodyPr>
          <a:lstStyle/>
          <a:p>
            <a:pPr algn="ctr"/>
            <a:r>
              <a:rPr sz="1200" b="0" i="0">
                <a:solidFill>
                  <a:srgbClr val="000000"/>
                </a:solidFill>
                <a:latin typeface="Calibri"/>
              </a:rPr>
              <a:t>24</a:t>
            </a:r>
          </a:p>
        </p:txBody>
      </p:sp>
      <p:sp>
        <p:nvSpPr>
          <p:cNvPr id="30" name="TextBox 29"/>
          <p:cNvSpPr txBox="1"/>
          <p:nvPr/>
        </p:nvSpPr>
        <p:spPr>
          <a:xfrm>
            <a:off x="6300000" y="2240000"/>
            <a:ext cx="400000" cy="270000"/>
          </a:xfrm>
          <a:prstGeom prst="rect">
            <a:avLst/>
          </a:prstGeom>
          <a:noFill/>
        </p:spPr>
        <p:txBody>
          <a:bodyPr wrap="square" anchor="ctr" lIns="45720" rIns="45720">
            <a:spAutoFit/>
          </a:bodyPr>
          <a:lstStyle/>
          <a:p>
            <a:pPr algn="ctr"/>
            <a:r>
              <a:rPr sz="1200" b="0" i="0">
                <a:solidFill>
                  <a:srgbClr val="000000"/>
                </a:solidFill>
                <a:latin typeface="Calibri"/>
              </a:rPr>
              <a:t>48</a:t>
            </a:r>
          </a:p>
        </p:txBody>
      </p:sp>
      <p:sp>
        <p:nvSpPr>
          <p:cNvPr id="31" name="Oval 30"/>
          <p:cNvSpPr/>
          <p:nvPr/>
        </p:nvSpPr>
        <p:spPr>
          <a:xfrm>
            <a:off x="4730000" y="2250000"/>
            <a:ext cx="740000" cy="250000"/>
          </a:xfrm>
          <a:prstGeom prst="ellipse">
            <a:avLst/>
          </a:prstGeom>
          <a:noFill/>
          <a:ln w="158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6800000" y="2240000"/>
            <a:ext cx="2100000" cy="270000"/>
          </a:xfrm>
          <a:prstGeom prst="rect">
            <a:avLst/>
          </a:prstGeom>
          <a:noFill/>
        </p:spPr>
        <p:txBody>
          <a:bodyPr wrap="square" anchor="ctr" lIns="45720" rIns="45720">
            <a:spAutoFit/>
          </a:bodyPr>
          <a:lstStyle/>
          <a:p>
            <a:pPr algn="l"/>
            <a:r>
              <a:rPr sz="1100" b="0" i="0">
                <a:solidFill>
                  <a:srgbClr val="FF0000"/>
                </a:solidFill>
                <a:latin typeface="Calibri"/>
              </a:rPr>
              <a:t>39 = 39 so leave</a:t>
            </a:r>
          </a:p>
        </p:txBody>
      </p:sp>
      <p:sp>
        <p:nvSpPr>
          <p:cNvPr id="33" name="TextBox 32"/>
          <p:cNvSpPr txBox="1"/>
          <p:nvPr/>
        </p:nvSpPr>
        <p:spPr>
          <a:xfrm>
            <a:off x="3900000" y="2510000"/>
            <a:ext cx="400000" cy="270000"/>
          </a:xfrm>
          <a:prstGeom prst="rect">
            <a:avLst/>
          </a:prstGeom>
          <a:noFill/>
        </p:spPr>
        <p:txBody>
          <a:bodyPr wrap="square" anchor="ctr" lIns="45720" rIns="45720">
            <a:spAutoFit/>
          </a:bodyPr>
          <a:lstStyle/>
          <a:p>
            <a:pPr algn="ctr"/>
            <a:r>
              <a:rPr sz="1200" b="0" i="0">
                <a:solidFill>
                  <a:srgbClr val="000000"/>
                </a:solidFill>
                <a:latin typeface="Calibri"/>
              </a:rPr>
              <a:t>57</a:t>
            </a:r>
          </a:p>
        </p:txBody>
      </p:sp>
      <p:sp>
        <p:nvSpPr>
          <p:cNvPr id="34" name="TextBox 33"/>
          <p:cNvSpPr txBox="1"/>
          <p:nvPr/>
        </p:nvSpPr>
        <p:spPr>
          <a:xfrm>
            <a:off x="4300000" y="2510000"/>
            <a:ext cx="400000" cy="270000"/>
          </a:xfrm>
          <a:prstGeom prst="rect">
            <a:avLst/>
          </a:prstGeom>
          <a:noFill/>
        </p:spPr>
        <p:txBody>
          <a:bodyPr wrap="square" anchor="ctr" lIns="45720" rIns="45720">
            <a:spAutoFit/>
          </a:bodyPr>
          <a:lstStyle/>
          <a:p>
            <a:pPr algn="ctr"/>
            <a:r>
              <a:rPr sz="1200" b="0" i="0">
                <a:solidFill>
                  <a:srgbClr val="000000"/>
                </a:solidFill>
                <a:latin typeface="Calibri"/>
              </a:rPr>
              <a:t>72</a:t>
            </a:r>
          </a:p>
        </p:txBody>
      </p:sp>
      <p:sp>
        <p:nvSpPr>
          <p:cNvPr id="35" name="TextBox 34"/>
          <p:cNvSpPr txBox="1"/>
          <p:nvPr/>
        </p:nvSpPr>
        <p:spPr>
          <a:xfrm>
            <a:off x="4700000" y="2510000"/>
            <a:ext cx="400000" cy="270000"/>
          </a:xfrm>
          <a:prstGeom prst="rect">
            <a:avLst/>
          </a:prstGeom>
          <a:noFill/>
        </p:spPr>
        <p:txBody>
          <a:bodyPr wrap="square" anchor="ctr" lIns="45720" rIns="45720">
            <a:spAutoFit/>
          </a:bodyPr>
          <a:lstStyle/>
          <a:p>
            <a:pPr algn="ctr"/>
            <a:r>
              <a:rPr sz="1200" b="0" i="0">
                <a:solidFill>
                  <a:srgbClr val="000000"/>
                </a:solidFill>
                <a:latin typeface="Calibri"/>
              </a:rPr>
              <a:t>39</a:t>
            </a:r>
          </a:p>
        </p:txBody>
      </p:sp>
      <p:sp>
        <p:nvSpPr>
          <p:cNvPr id="36" name="TextBox 35"/>
          <p:cNvSpPr txBox="1"/>
          <p:nvPr/>
        </p:nvSpPr>
        <p:spPr>
          <a:xfrm>
            <a:off x="5100000" y="2510000"/>
            <a:ext cx="400000" cy="270000"/>
          </a:xfrm>
          <a:prstGeom prst="rect">
            <a:avLst/>
          </a:prstGeom>
          <a:noFill/>
        </p:spPr>
        <p:txBody>
          <a:bodyPr wrap="square" anchor="ctr" lIns="45720" rIns="45720">
            <a:spAutoFit/>
          </a:bodyPr>
          <a:lstStyle/>
          <a:p>
            <a:pPr algn="ctr"/>
            <a:r>
              <a:rPr sz="1200" b="0" i="0">
                <a:solidFill>
                  <a:srgbClr val="000000"/>
                </a:solidFill>
                <a:latin typeface="Calibri"/>
              </a:rPr>
              <a:t>39</a:t>
            </a:r>
          </a:p>
        </p:txBody>
      </p:sp>
      <p:sp>
        <p:nvSpPr>
          <p:cNvPr id="37" name="TextBox 36"/>
          <p:cNvSpPr txBox="1"/>
          <p:nvPr/>
        </p:nvSpPr>
        <p:spPr>
          <a:xfrm>
            <a:off x="5500000" y="2510000"/>
            <a:ext cx="400000" cy="270000"/>
          </a:xfrm>
          <a:prstGeom prst="rect">
            <a:avLst/>
          </a:prstGeom>
          <a:noFill/>
        </p:spPr>
        <p:txBody>
          <a:bodyPr wrap="square" anchor="ctr" lIns="45720" rIns="45720">
            <a:spAutoFit/>
          </a:bodyPr>
          <a:lstStyle/>
          <a:p>
            <a:pPr algn="ctr"/>
            <a:r>
              <a:rPr sz="1200" b="0" i="0">
                <a:solidFill>
                  <a:srgbClr val="000000"/>
                </a:solidFill>
                <a:latin typeface="Calibri"/>
              </a:rPr>
              <a:t>17</a:t>
            </a:r>
          </a:p>
        </p:txBody>
      </p:sp>
      <p:sp>
        <p:nvSpPr>
          <p:cNvPr id="38" name="TextBox 37"/>
          <p:cNvSpPr txBox="1"/>
          <p:nvPr/>
        </p:nvSpPr>
        <p:spPr>
          <a:xfrm>
            <a:off x="5900000" y="2510000"/>
            <a:ext cx="400000" cy="270000"/>
          </a:xfrm>
          <a:prstGeom prst="rect">
            <a:avLst/>
          </a:prstGeom>
          <a:noFill/>
        </p:spPr>
        <p:txBody>
          <a:bodyPr wrap="square" anchor="ctr" lIns="45720" rIns="45720">
            <a:spAutoFit/>
          </a:bodyPr>
          <a:lstStyle/>
          <a:p>
            <a:pPr algn="ctr"/>
            <a:r>
              <a:rPr sz="1200" b="0" i="0">
                <a:solidFill>
                  <a:srgbClr val="000000"/>
                </a:solidFill>
                <a:latin typeface="Calibri"/>
              </a:rPr>
              <a:t>24</a:t>
            </a:r>
          </a:p>
        </p:txBody>
      </p:sp>
      <p:sp>
        <p:nvSpPr>
          <p:cNvPr id="39" name="TextBox 38"/>
          <p:cNvSpPr txBox="1"/>
          <p:nvPr/>
        </p:nvSpPr>
        <p:spPr>
          <a:xfrm>
            <a:off x="6300000" y="2510000"/>
            <a:ext cx="400000" cy="270000"/>
          </a:xfrm>
          <a:prstGeom prst="rect">
            <a:avLst/>
          </a:prstGeom>
          <a:noFill/>
        </p:spPr>
        <p:txBody>
          <a:bodyPr wrap="square" anchor="ctr" lIns="45720" rIns="45720">
            <a:spAutoFit/>
          </a:bodyPr>
          <a:lstStyle/>
          <a:p>
            <a:pPr algn="ctr"/>
            <a:r>
              <a:rPr sz="1200" b="0" i="0">
                <a:solidFill>
                  <a:srgbClr val="000000"/>
                </a:solidFill>
                <a:latin typeface="Calibri"/>
              </a:rPr>
              <a:t>48</a:t>
            </a:r>
          </a:p>
        </p:txBody>
      </p:sp>
      <p:sp>
        <p:nvSpPr>
          <p:cNvPr id="40" name="Oval 39"/>
          <p:cNvSpPr/>
          <p:nvPr/>
        </p:nvSpPr>
        <p:spPr>
          <a:xfrm>
            <a:off x="5130000" y="2520000"/>
            <a:ext cx="740000" cy="250000"/>
          </a:xfrm>
          <a:prstGeom prst="ellipse">
            <a:avLst/>
          </a:prstGeom>
          <a:noFill/>
          <a:ln w="158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TextBox 40"/>
          <p:cNvSpPr txBox="1"/>
          <p:nvPr/>
        </p:nvSpPr>
        <p:spPr>
          <a:xfrm>
            <a:off x="6800000" y="2510000"/>
            <a:ext cx="2100000" cy="270000"/>
          </a:xfrm>
          <a:prstGeom prst="rect">
            <a:avLst/>
          </a:prstGeom>
          <a:noFill/>
        </p:spPr>
        <p:txBody>
          <a:bodyPr wrap="square" anchor="ctr" lIns="45720" rIns="45720">
            <a:spAutoFit/>
          </a:bodyPr>
          <a:lstStyle/>
          <a:p>
            <a:pPr algn="l"/>
            <a:r>
              <a:rPr sz="1100" b="0" i="0">
                <a:solidFill>
                  <a:srgbClr val="FF0000"/>
                </a:solidFill>
                <a:latin typeface="Calibri"/>
              </a:rPr>
              <a:t>39 &gt; 17 so leave</a:t>
            </a:r>
          </a:p>
        </p:txBody>
      </p:sp>
      <p:sp>
        <p:nvSpPr>
          <p:cNvPr id="42" name="TextBox 41"/>
          <p:cNvSpPr txBox="1"/>
          <p:nvPr/>
        </p:nvSpPr>
        <p:spPr>
          <a:xfrm>
            <a:off x="3900000" y="2780000"/>
            <a:ext cx="400000" cy="270000"/>
          </a:xfrm>
          <a:prstGeom prst="rect">
            <a:avLst/>
          </a:prstGeom>
          <a:noFill/>
        </p:spPr>
        <p:txBody>
          <a:bodyPr wrap="square" anchor="ctr" lIns="45720" rIns="45720">
            <a:spAutoFit/>
          </a:bodyPr>
          <a:lstStyle/>
          <a:p>
            <a:pPr algn="ctr"/>
            <a:r>
              <a:rPr sz="1200" b="0" i="0">
                <a:solidFill>
                  <a:srgbClr val="000000"/>
                </a:solidFill>
                <a:latin typeface="Calibri"/>
              </a:rPr>
              <a:t>57</a:t>
            </a:r>
          </a:p>
        </p:txBody>
      </p:sp>
      <p:sp>
        <p:nvSpPr>
          <p:cNvPr id="43" name="TextBox 42"/>
          <p:cNvSpPr txBox="1"/>
          <p:nvPr/>
        </p:nvSpPr>
        <p:spPr>
          <a:xfrm>
            <a:off x="4300000" y="2780000"/>
            <a:ext cx="400000" cy="270000"/>
          </a:xfrm>
          <a:prstGeom prst="rect">
            <a:avLst/>
          </a:prstGeom>
          <a:noFill/>
        </p:spPr>
        <p:txBody>
          <a:bodyPr wrap="square" anchor="ctr" lIns="45720" rIns="45720">
            <a:spAutoFit/>
          </a:bodyPr>
          <a:lstStyle/>
          <a:p>
            <a:pPr algn="ctr"/>
            <a:r>
              <a:rPr sz="1200" b="0" i="0">
                <a:solidFill>
                  <a:srgbClr val="000000"/>
                </a:solidFill>
                <a:latin typeface="Calibri"/>
              </a:rPr>
              <a:t>72</a:t>
            </a:r>
          </a:p>
        </p:txBody>
      </p:sp>
      <p:sp>
        <p:nvSpPr>
          <p:cNvPr id="44" name="TextBox 43"/>
          <p:cNvSpPr txBox="1"/>
          <p:nvPr/>
        </p:nvSpPr>
        <p:spPr>
          <a:xfrm>
            <a:off x="4700000" y="2780000"/>
            <a:ext cx="400000" cy="270000"/>
          </a:xfrm>
          <a:prstGeom prst="rect">
            <a:avLst/>
          </a:prstGeom>
          <a:noFill/>
        </p:spPr>
        <p:txBody>
          <a:bodyPr wrap="square" anchor="ctr" lIns="45720" rIns="45720">
            <a:spAutoFit/>
          </a:bodyPr>
          <a:lstStyle/>
          <a:p>
            <a:pPr algn="ctr"/>
            <a:r>
              <a:rPr sz="1200" b="0" i="0">
                <a:solidFill>
                  <a:srgbClr val="000000"/>
                </a:solidFill>
                <a:latin typeface="Calibri"/>
              </a:rPr>
              <a:t>39</a:t>
            </a:r>
          </a:p>
        </p:txBody>
      </p:sp>
      <p:sp>
        <p:nvSpPr>
          <p:cNvPr id="45" name="TextBox 44"/>
          <p:cNvSpPr txBox="1"/>
          <p:nvPr/>
        </p:nvSpPr>
        <p:spPr>
          <a:xfrm>
            <a:off x="5100000" y="2780000"/>
            <a:ext cx="400000" cy="270000"/>
          </a:xfrm>
          <a:prstGeom prst="rect">
            <a:avLst/>
          </a:prstGeom>
          <a:noFill/>
        </p:spPr>
        <p:txBody>
          <a:bodyPr wrap="square" anchor="ctr" lIns="45720" rIns="45720">
            <a:spAutoFit/>
          </a:bodyPr>
          <a:lstStyle/>
          <a:p>
            <a:pPr algn="ctr"/>
            <a:r>
              <a:rPr sz="1200" b="0" i="0">
                <a:solidFill>
                  <a:srgbClr val="000000"/>
                </a:solidFill>
                <a:latin typeface="Calibri"/>
              </a:rPr>
              <a:t>39</a:t>
            </a:r>
          </a:p>
        </p:txBody>
      </p:sp>
      <p:sp>
        <p:nvSpPr>
          <p:cNvPr id="46" name="TextBox 45"/>
          <p:cNvSpPr txBox="1"/>
          <p:nvPr/>
        </p:nvSpPr>
        <p:spPr>
          <a:xfrm>
            <a:off x="5500000" y="2780000"/>
            <a:ext cx="400000" cy="270000"/>
          </a:xfrm>
          <a:prstGeom prst="rect">
            <a:avLst/>
          </a:prstGeom>
          <a:noFill/>
        </p:spPr>
        <p:txBody>
          <a:bodyPr wrap="square" anchor="ctr" lIns="45720" rIns="45720">
            <a:spAutoFit/>
          </a:bodyPr>
          <a:lstStyle/>
          <a:p>
            <a:pPr algn="ctr"/>
            <a:r>
              <a:rPr sz="1200" b="0" i="0">
                <a:solidFill>
                  <a:srgbClr val="000000"/>
                </a:solidFill>
                <a:latin typeface="Calibri"/>
              </a:rPr>
              <a:t>17</a:t>
            </a:r>
          </a:p>
        </p:txBody>
      </p:sp>
      <p:sp>
        <p:nvSpPr>
          <p:cNvPr id="47" name="TextBox 46"/>
          <p:cNvSpPr txBox="1"/>
          <p:nvPr/>
        </p:nvSpPr>
        <p:spPr>
          <a:xfrm>
            <a:off x="5900000" y="2780000"/>
            <a:ext cx="400000" cy="270000"/>
          </a:xfrm>
          <a:prstGeom prst="rect">
            <a:avLst/>
          </a:prstGeom>
          <a:noFill/>
        </p:spPr>
        <p:txBody>
          <a:bodyPr wrap="square" anchor="ctr" lIns="45720" rIns="45720">
            <a:spAutoFit/>
          </a:bodyPr>
          <a:lstStyle/>
          <a:p>
            <a:pPr algn="ctr"/>
            <a:r>
              <a:rPr sz="1200" b="0" i="0">
                <a:solidFill>
                  <a:srgbClr val="000000"/>
                </a:solidFill>
                <a:latin typeface="Calibri"/>
              </a:rPr>
              <a:t>24</a:t>
            </a:r>
          </a:p>
        </p:txBody>
      </p:sp>
      <p:sp>
        <p:nvSpPr>
          <p:cNvPr id="48" name="TextBox 47"/>
          <p:cNvSpPr txBox="1"/>
          <p:nvPr/>
        </p:nvSpPr>
        <p:spPr>
          <a:xfrm>
            <a:off x="6300000" y="2780000"/>
            <a:ext cx="400000" cy="270000"/>
          </a:xfrm>
          <a:prstGeom prst="rect">
            <a:avLst/>
          </a:prstGeom>
          <a:noFill/>
        </p:spPr>
        <p:txBody>
          <a:bodyPr wrap="square" anchor="ctr" lIns="45720" rIns="45720">
            <a:spAutoFit/>
          </a:bodyPr>
          <a:lstStyle/>
          <a:p>
            <a:pPr algn="ctr"/>
            <a:r>
              <a:rPr sz="1200" b="0" i="0">
                <a:solidFill>
                  <a:srgbClr val="000000"/>
                </a:solidFill>
                <a:latin typeface="Calibri"/>
              </a:rPr>
              <a:t>48</a:t>
            </a:r>
          </a:p>
        </p:txBody>
      </p:sp>
      <p:sp>
        <p:nvSpPr>
          <p:cNvPr id="49" name="Oval 48"/>
          <p:cNvSpPr/>
          <p:nvPr/>
        </p:nvSpPr>
        <p:spPr>
          <a:xfrm>
            <a:off x="5530000" y="2790000"/>
            <a:ext cx="740000" cy="250000"/>
          </a:xfrm>
          <a:prstGeom prst="ellipse">
            <a:avLst/>
          </a:prstGeom>
          <a:noFill/>
          <a:ln w="158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0" name="TextBox 49"/>
          <p:cNvSpPr txBox="1"/>
          <p:nvPr/>
        </p:nvSpPr>
        <p:spPr>
          <a:xfrm>
            <a:off x="6800000" y="2780000"/>
            <a:ext cx="2100000" cy="270000"/>
          </a:xfrm>
          <a:prstGeom prst="rect">
            <a:avLst/>
          </a:prstGeom>
          <a:noFill/>
        </p:spPr>
        <p:txBody>
          <a:bodyPr wrap="square" anchor="ctr" lIns="45720" rIns="45720">
            <a:spAutoFit/>
          </a:bodyPr>
          <a:lstStyle/>
          <a:p>
            <a:pPr algn="l"/>
            <a:r>
              <a:rPr sz="1100" b="0" i="0">
                <a:solidFill>
                  <a:srgbClr val="FF0000"/>
                </a:solidFill>
                <a:latin typeface="Calibri"/>
              </a:rPr>
              <a:t>17 &lt; 24 so swap</a:t>
            </a:r>
          </a:p>
        </p:txBody>
      </p:sp>
      <p:sp>
        <p:nvSpPr>
          <p:cNvPr id="51" name="TextBox 50"/>
          <p:cNvSpPr txBox="1"/>
          <p:nvPr/>
        </p:nvSpPr>
        <p:spPr>
          <a:xfrm>
            <a:off x="3900000" y="3050000"/>
            <a:ext cx="400000" cy="270000"/>
          </a:xfrm>
          <a:prstGeom prst="rect">
            <a:avLst/>
          </a:prstGeom>
          <a:noFill/>
        </p:spPr>
        <p:txBody>
          <a:bodyPr wrap="square" anchor="ctr" lIns="45720" rIns="45720">
            <a:spAutoFit/>
          </a:bodyPr>
          <a:lstStyle/>
          <a:p>
            <a:pPr algn="ctr"/>
            <a:r>
              <a:rPr sz="1200" b="0" i="0">
                <a:solidFill>
                  <a:srgbClr val="000000"/>
                </a:solidFill>
                <a:latin typeface="Calibri"/>
              </a:rPr>
              <a:t>57</a:t>
            </a:r>
          </a:p>
        </p:txBody>
      </p:sp>
      <p:sp>
        <p:nvSpPr>
          <p:cNvPr id="52" name="TextBox 51"/>
          <p:cNvSpPr txBox="1"/>
          <p:nvPr/>
        </p:nvSpPr>
        <p:spPr>
          <a:xfrm>
            <a:off x="4300000" y="3050000"/>
            <a:ext cx="400000" cy="270000"/>
          </a:xfrm>
          <a:prstGeom prst="rect">
            <a:avLst/>
          </a:prstGeom>
          <a:noFill/>
        </p:spPr>
        <p:txBody>
          <a:bodyPr wrap="square" anchor="ctr" lIns="45720" rIns="45720">
            <a:spAutoFit/>
          </a:bodyPr>
          <a:lstStyle/>
          <a:p>
            <a:pPr algn="ctr"/>
            <a:r>
              <a:rPr sz="1200" b="0" i="0">
                <a:solidFill>
                  <a:srgbClr val="000000"/>
                </a:solidFill>
                <a:latin typeface="Calibri"/>
              </a:rPr>
              <a:t>72</a:t>
            </a:r>
          </a:p>
        </p:txBody>
      </p:sp>
      <p:sp>
        <p:nvSpPr>
          <p:cNvPr id="53" name="TextBox 52"/>
          <p:cNvSpPr txBox="1"/>
          <p:nvPr/>
        </p:nvSpPr>
        <p:spPr>
          <a:xfrm>
            <a:off x="4700000" y="3050000"/>
            <a:ext cx="400000" cy="270000"/>
          </a:xfrm>
          <a:prstGeom prst="rect">
            <a:avLst/>
          </a:prstGeom>
          <a:noFill/>
        </p:spPr>
        <p:txBody>
          <a:bodyPr wrap="square" anchor="ctr" lIns="45720" rIns="45720">
            <a:spAutoFit/>
          </a:bodyPr>
          <a:lstStyle/>
          <a:p>
            <a:pPr algn="ctr"/>
            <a:r>
              <a:rPr sz="1200" b="0" i="0">
                <a:solidFill>
                  <a:srgbClr val="000000"/>
                </a:solidFill>
                <a:latin typeface="Calibri"/>
              </a:rPr>
              <a:t>39</a:t>
            </a:r>
          </a:p>
        </p:txBody>
      </p:sp>
      <p:sp>
        <p:nvSpPr>
          <p:cNvPr id="54" name="TextBox 53"/>
          <p:cNvSpPr txBox="1"/>
          <p:nvPr/>
        </p:nvSpPr>
        <p:spPr>
          <a:xfrm>
            <a:off x="5100000" y="3050000"/>
            <a:ext cx="400000" cy="270000"/>
          </a:xfrm>
          <a:prstGeom prst="rect">
            <a:avLst/>
          </a:prstGeom>
          <a:noFill/>
        </p:spPr>
        <p:txBody>
          <a:bodyPr wrap="square" anchor="ctr" lIns="45720" rIns="45720">
            <a:spAutoFit/>
          </a:bodyPr>
          <a:lstStyle/>
          <a:p>
            <a:pPr algn="ctr"/>
            <a:r>
              <a:rPr sz="1200" b="0" i="0">
                <a:solidFill>
                  <a:srgbClr val="000000"/>
                </a:solidFill>
                <a:latin typeface="Calibri"/>
              </a:rPr>
              <a:t>39</a:t>
            </a:r>
          </a:p>
        </p:txBody>
      </p:sp>
      <p:sp>
        <p:nvSpPr>
          <p:cNvPr id="55" name="TextBox 54"/>
          <p:cNvSpPr txBox="1"/>
          <p:nvPr/>
        </p:nvSpPr>
        <p:spPr>
          <a:xfrm>
            <a:off x="5500000" y="3050000"/>
            <a:ext cx="400000" cy="270000"/>
          </a:xfrm>
          <a:prstGeom prst="rect">
            <a:avLst/>
          </a:prstGeom>
          <a:noFill/>
        </p:spPr>
        <p:txBody>
          <a:bodyPr wrap="square" anchor="ctr" lIns="45720" rIns="45720">
            <a:spAutoFit/>
          </a:bodyPr>
          <a:lstStyle/>
          <a:p>
            <a:pPr algn="ctr"/>
            <a:r>
              <a:rPr sz="1200" b="0" i="0">
                <a:solidFill>
                  <a:srgbClr val="000000"/>
                </a:solidFill>
                <a:latin typeface="Calibri"/>
              </a:rPr>
              <a:t>24</a:t>
            </a:r>
          </a:p>
        </p:txBody>
      </p:sp>
      <p:sp>
        <p:nvSpPr>
          <p:cNvPr id="56" name="TextBox 55"/>
          <p:cNvSpPr txBox="1"/>
          <p:nvPr/>
        </p:nvSpPr>
        <p:spPr>
          <a:xfrm>
            <a:off x="5900000" y="3050000"/>
            <a:ext cx="400000" cy="270000"/>
          </a:xfrm>
          <a:prstGeom prst="rect">
            <a:avLst/>
          </a:prstGeom>
          <a:noFill/>
        </p:spPr>
        <p:txBody>
          <a:bodyPr wrap="square" anchor="ctr" lIns="45720" rIns="45720">
            <a:spAutoFit/>
          </a:bodyPr>
          <a:lstStyle/>
          <a:p>
            <a:pPr algn="ctr"/>
            <a:r>
              <a:rPr sz="1200" b="0" i="0">
                <a:solidFill>
                  <a:srgbClr val="000000"/>
                </a:solidFill>
                <a:latin typeface="Calibri"/>
              </a:rPr>
              <a:t>17</a:t>
            </a:r>
          </a:p>
        </p:txBody>
      </p:sp>
      <p:sp>
        <p:nvSpPr>
          <p:cNvPr id="57" name="TextBox 56"/>
          <p:cNvSpPr txBox="1"/>
          <p:nvPr/>
        </p:nvSpPr>
        <p:spPr>
          <a:xfrm>
            <a:off x="6300000" y="3050000"/>
            <a:ext cx="400000" cy="270000"/>
          </a:xfrm>
          <a:prstGeom prst="rect">
            <a:avLst/>
          </a:prstGeom>
          <a:noFill/>
        </p:spPr>
        <p:txBody>
          <a:bodyPr wrap="square" anchor="ctr" lIns="45720" rIns="45720">
            <a:spAutoFit/>
          </a:bodyPr>
          <a:lstStyle/>
          <a:p>
            <a:pPr algn="ctr"/>
            <a:r>
              <a:rPr sz="1200" b="0" i="0">
                <a:solidFill>
                  <a:srgbClr val="000000"/>
                </a:solidFill>
                <a:latin typeface="Calibri"/>
              </a:rPr>
              <a:t>48</a:t>
            </a:r>
          </a:p>
        </p:txBody>
      </p:sp>
      <p:sp>
        <p:nvSpPr>
          <p:cNvPr id="58" name="Oval 57"/>
          <p:cNvSpPr/>
          <p:nvPr/>
        </p:nvSpPr>
        <p:spPr>
          <a:xfrm>
            <a:off x="5930000" y="3060000"/>
            <a:ext cx="740000" cy="250000"/>
          </a:xfrm>
          <a:prstGeom prst="ellipse">
            <a:avLst/>
          </a:prstGeom>
          <a:noFill/>
          <a:ln w="158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9" name="TextBox 58"/>
          <p:cNvSpPr txBox="1"/>
          <p:nvPr/>
        </p:nvSpPr>
        <p:spPr>
          <a:xfrm>
            <a:off x="6800000" y="3050000"/>
            <a:ext cx="2100000" cy="270000"/>
          </a:xfrm>
          <a:prstGeom prst="rect">
            <a:avLst/>
          </a:prstGeom>
          <a:noFill/>
        </p:spPr>
        <p:txBody>
          <a:bodyPr wrap="square" anchor="ctr" lIns="45720" rIns="45720">
            <a:spAutoFit/>
          </a:bodyPr>
          <a:lstStyle/>
          <a:p>
            <a:pPr algn="l"/>
            <a:r>
              <a:rPr sz="1100" b="0" i="0">
                <a:solidFill>
                  <a:srgbClr val="FF0000"/>
                </a:solidFill>
                <a:latin typeface="Calibri"/>
              </a:rPr>
              <a:t>17 &lt; 48 so swap</a:t>
            </a:r>
          </a:p>
        </p:txBody>
      </p:sp>
      <p:sp>
        <p:nvSpPr>
          <p:cNvPr id="60" name="TextBox 59"/>
          <p:cNvSpPr txBox="1"/>
          <p:nvPr/>
        </p:nvSpPr>
        <p:spPr>
          <a:xfrm>
            <a:off x="3900000" y="3320000"/>
            <a:ext cx="400000" cy="270000"/>
          </a:xfrm>
          <a:prstGeom prst="rect">
            <a:avLst/>
          </a:prstGeom>
          <a:noFill/>
        </p:spPr>
        <p:txBody>
          <a:bodyPr wrap="square" anchor="ctr" lIns="45720" rIns="45720">
            <a:spAutoFit/>
          </a:bodyPr>
          <a:lstStyle/>
          <a:p>
            <a:pPr algn="ctr"/>
            <a:r>
              <a:rPr sz="1200" b="0" i="0">
                <a:solidFill>
                  <a:srgbClr val="000000"/>
                </a:solidFill>
                <a:latin typeface="Calibri"/>
              </a:rPr>
              <a:t>57</a:t>
            </a:r>
          </a:p>
        </p:txBody>
      </p:sp>
      <p:sp>
        <p:nvSpPr>
          <p:cNvPr id="61" name="TextBox 60"/>
          <p:cNvSpPr txBox="1"/>
          <p:nvPr/>
        </p:nvSpPr>
        <p:spPr>
          <a:xfrm>
            <a:off x="4300000" y="3320000"/>
            <a:ext cx="400000" cy="270000"/>
          </a:xfrm>
          <a:prstGeom prst="rect">
            <a:avLst/>
          </a:prstGeom>
          <a:noFill/>
        </p:spPr>
        <p:txBody>
          <a:bodyPr wrap="square" anchor="ctr" lIns="45720" rIns="45720">
            <a:spAutoFit/>
          </a:bodyPr>
          <a:lstStyle/>
          <a:p>
            <a:pPr algn="ctr"/>
            <a:r>
              <a:rPr sz="1200" b="0" i="0">
                <a:solidFill>
                  <a:srgbClr val="000000"/>
                </a:solidFill>
                <a:latin typeface="Calibri"/>
              </a:rPr>
              <a:t>72</a:t>
            </a:r>
          </a:p>
        </p:txBody>
      </p:sp>
      <p:sp>
        <p:nvSpPr>
          <p:cNvPr id="62" name="TextBox 61"/>
          <p:cNvSpPr txBox="1"/>
          <p:nvPr/>
        </p:nvSpPr>
        <p:spPr>
          <a:xfrm>
            <a:off x="4700000" y="3320000"/>
            <a:ext cx="400000" cy="270000"/>
          </a:xfrm>
          <a:prstGeom prst="rect">
            <a:avLst/>
          </a:prstGeom>
          <a:noFill/>
        </p:spPr>
        <p:txBody>
          <a:bodyPr wrap="square" anchor="ctr" lIns="45720" rIns="45720">
            <a:spAutoFit/>
          </a:bodyPr>
          <a:lstStyle/>
          <a:p>
            <a:pPr algn="ctr"/>
            <a:r>
              <a:rPr sz="1200" b="0" i="0">
                <a:solidFill>
                  <a:srgbClr val="000000"/>
                </a:solidFill>
                <a:latin typeface="Calibri"/>
              </a:rPr>
              <a:t>39</a:t>
            </a:r>
          </a:p>
        </p:txBody>
      </p:sp>
      <p:sp>
        <p:nvSpPr>
          <p:cNvPr id="63" name="TextBox 62"/>
          <p:cNvSpPr txBox="1"/>
          <p:nvPr/>
        </p:nvSpPr>
        <p:spPr>
          <a:xfrm>
            <a:off x="5100000" y="3320000"/>
            <a:ext cx="400000" cy="270000"/>
          </a:xfrm>
          <a:prstGeom prst="rect">
            <a:avLst/>
          </a:prstGeom>
          <a:noFill/>
        </p:spPr>
        <p:txBody>
          <a:bodyPr wrap="square" anchor="ctr" lIns="45720" rIns="45720">
            <a:spAutoFit/>
          </a:bodyPr>
          <a:lstStyle/>
          <a:p>
            <a:pPr algn="ctr"/>
            <a:r>
              <a:rPr sz="1200" b="0" i="0">
                <a:solidFill>
                  <a:srgbClr val="000000"/>
                </a:solidFill>
                <a:latin typeface="Calibri"/>
              </a:rPr>
              <a:t>39</a:t>
            </a:r>
          </a:p>
        </p:txBody>
      </p:sp>
      <p:sp>
        <p:nvSpPr>
          <p:cNvPr id="64" name="TextBox 63"/>
          <p:cNvSpPr txBox="1"/>
          <p:nvPr/>
        </p:nvSpPr>
        <p:spPr>
          <a:xfrm>
            <a:off x="5500000" y="3320000"/>
            <a:ext cx="400000" cy="270000"/>
          </a:xfrm>
          <a:prstGeom prst="rect">
            <a:avLst/>
          </a:prstGeom>
          <a:noFill/>
        </p:spPr>
        <p:txBody>
          <a:bodyPr wrap="square" anchor="ctr" lIns="45720" rIns="45720">
            <a:spAutoFit/>
          </a:bodyPr>
          <a:lstStyle/>
          <a:p>
            <a:pPr algn="ctr"/>
            <a:r>
              <a:rPr sz="1200" b="0" i="0">
                <a:solidFill>
                  <a:srgbClr val="000000"/>
                </a:solidFill>
                <a:latin typeface="Calibri"/>
              </a:rPr>
              <a:t>24</a:t>
            </a:r>
          </a:p>
        </p:txBody>
      </p:sp>
      <p:sp>
        <p:nvSpPr>
          <p:cNvPr id="65" name="TextBox 64"/>
          <p:cNvSpPr txBox="1"/>
          <p:nvPr/>
        </p:nvSpPr>
        <p:spPr>
          <a:xfrm>
            <a:off x="5900000" y="3320000"/>
            <a:ext cx="400000" cy="270000"/>
          </a:xfrm>
          <a:prstGeom prst="rect">
            <a:avLst/>
          </a:prstGeom>
          <a:noFill/>
        </p:spPr>
        <p:txBody>
          <a:bodyPr wrap="square" anchor="ctr" lIns="45720" rIns="45720">
            <a:spAutoFit/>
          </a:bodyPr>
          <a:lstStyle/>
          <a:p>
            <a:pPr algn="ctr"/>
            <a:r>
              <a:rPr sz="1200" b="0" i="0">
                <a:solidFill>
                  <a:srgbClr val="000000"/>
                </a:solidFill>
                <a:latin typeface="Calibri"/>
              </a:rPr>
              <a:t>48</a:t>
            </a:r>
          </a:p>
        </p:txBody>
      </p:sp>
      <p:sp>
        <p:nvSpPr>
          <p:cNvPr id="66" name="TextBox 65"/>
          <p:cNvSpPr txBox="1"/>
          <p:nvPr/>
        </p:nvSpPr>
        <p:spPr>
          <a:xfrm>
            <a:off x="6300000" y="3320000"/>
            <a:ext cx="400000" cy="270000"/>
          </a:xfrm>
          <a:prstGeom prst="rect">
            <a:avLst/>
          </a:prstGeom>
          <a:noFill/>
        </p:spPr>
        <p:txBody>
          <a:bodyPr wrap="square" anchor="ctr" lIns="45720" rIns="45720">
            <a:spAutoFit/>
          </a:bodyPr>
          <a:lstStyle/>
          <a:p>
            <a:pPr algn="ctr"/>
            <a:r>
              <a:rPr sz="1200" b="0" i="0">
                <a:solidFill>
                  <a:srgbClr val="FF0000"/>
                </a:solidFill>
                <a:latin typeface="Calibri"/>
              </a:rPr>
              <a:t>17</a:t>
            </a:r>
          </a:p>
        </p:txBody>
      </p:sp>
      <p:sp>
        <p:nvSpPr>
          <p:cNvPr id="67" name="TextBox 66"/>
          <p:cNvSpPr txBox="1"/>
          <p:nvPr/>
        </p:nvSpPr>
        <p:spPr>
          <a:xfrm>
            <a:off x="6800000" y="3320000"/>
            <a:ext cx="2100000" cy="270000"/>
          </a:xfrm>
          <a:prstGeom prst="rect">
            <a:avLst/>
          </a:prstGeom>
          <a:noFill/>
        </p:spPr>
        <p:txBody>
          <a:bodyPr wrap="square" anchor="ctr" lIns="45720" rIns="45720">
            <a:spAutoFit/>
          </a:bodyPr>
          <a:lstStyle/>
          <a:p>
            <a:pPr algn="l"/>
            <a:r>
              <a:rPr sz="1100" b="0" i="0">
                <a:solidFill>
                  <a:srgbClr val="FF0000"/>
                </a:solidFill>
                <a:latin typeface="Calibri"/>
              </a:rPr>
              <a:t>After 1st pass</a:t>
            </a:r>
          </a:p>
        </p:txBody>
      </p:sp>
      <p:sp>
        <p:nvSpPr>
          <p:cNvPr id="68" name="TextBox 67"/>
          <p:cNvSpPr txBox="1"/>
          <p:nvPr/>
        </p:nvSpPr>
        <p:spPr>
          <a:xfrm>
            <a:off x="3900000" y="3590000"/>
            <a:ext cx="400000" cy="270000"/>
          </a:xfrm>
          <a:prstGeom prst="rect">
            <a:avLst/>
          </a:prstGeom>
          <a:noFill/>
        </p:spPr>
        <p:txBody>
          <a:bodyPr wrap="square" anchor="ctr" lIns="45720" rIns="45720">
            <a:spAutoFit/>
          </a:bodyPr>
          <a:lstStyle/>
          <a:p>
            <a:pPr algn="ctr"/>
            <a:r>
              <a:rPr sz="1200" b="0" i="0">
                <a:solidFill>
                  <a:srgbClr val="000000"/>
                </a:solidFill>
                <a:latin typeface="Calibri"/>
              </a:rPr>
              <a:t>72</a:t>
            </a:r>
          </a:p>
        </p:txBody>
      </p:sp>
      <p:sp>
        <p:nvSpPr>
          <p:cNvPr id="69" name="TextBox 68"/>
          <p:cNvSpPr txBox="1"/>
          <p:nvPr/>
        </p:nvSpPr>
        <p:spPr>
          <a:xfrm>
            <a:off x="4300000" y="3590000"/>
            <a:ext cx="400000" cy="270000"/>
          </a:xfrm>
          <a:prstGeom prst="rect">
            <a:avLst/>
          </a:prstGeom>
          <a:noFill/>
        </p:spPr>
        <p:txBody>
          <a:bodyPr wrap="square" anchor="ctr" lIns="45720" rIns="45720">
            <a:spAutoFit/>
          </a:bodyPr>
          <a:lstStyle/>
          <a:p>
            <a:pPr algn="ctr"/>
            <a:r>
              <a:rPr sz="1200" b="0" i="0">
                <a:solidFill>
                  <a:srgbClr val="000000"/>
                </a:solidFill>
                <a:latin typeface="Calibri"/>
              </a:rPr>
              <a:t>57</a:t>
            </a:r>
          </a:p>
        </p:txBody>
      </p:sp>
      <p:sp>
        <p:nvSpPr>
          <p:cNvPr id="70" name="TextBox 69"/>
          <p:cNvSpPr txBox="1"/>
          <p:nvPr/>
        </p:nvSpPr>
        <p:spPr>
          <a:xfrm>
            <a:off x="4700000" y="3590000"/>
            <a:ext cx="400000" cy="270000"/>
          </a:xfrm>
          <a:prstGeom prst="rect">
            <a:avLst/>
          </a:prstGeom>
          <a:noFill/>
        </p:spPr>
        <p:txBody>
          <a:bodyPr wrap="square" anchor="ctr" lIns="45720" rIns="45720">
            <a:spAutoFit/>
          </a:bodyPr>
          <a:lstStyle/>
          <a:p>
            <a:pPr algn="ctr"/>
            <a:r>
              <a:rPr sz="1200" b="0" i="0">
                <a:solidFill>
                  <a:srgbClr val="000000"/>
                </a:solidFill>
                <a:latin typeface="Calibri"/>
              </a:rPr>
              <a:t>39</a:t>
            </a:r>
          </a:p>
        </p:txBody>
      </p:sp>
      <p:sp>
        <p:nvSpPr>
          <p:cNvPr id="71" name="TextBox 70"/>
          <p:cNvSpPr txBox="1"/>
          <p:nvPr/>
        </p:nvSpPr>
        <p:spPr>
          <a:xfrm>
            <a:off x="5100000" y="3590000"/>
            <a:ext cx="400000" cy="270000"/>
          </a:xfrm>
          <a:prstGeom prst="rect">
            <a:avLst/>
          </a:prstGeom>
          <a:noFill/>
        </p:spPr>
        <p:txBody>
          <a:bodyPr wrap="square" anchor="ctr" lIns="45720" rIns="45720">
            <a:spAutoFit/>
          </a:bodyPr>
          <a:lstStyle/>
          <a:p>
            <a:pPr algn="ctr"/>
            <a:r>
              <a:rPr sz="1200" b="0" i="0">
                <a:solidFill>
                  <a:srgbClr val="000000"/>
                </a:solidFill>
                <a:latin typeface="Calibri"/>
              </a:rPr>
              <a:t>39</a:t>
            </a:r>
          </a:p>
        </p:txBody>
      </p:sp>
      <p:sp>
        <p:nvSpPr>
          <p:cNvPr id="72" name="TextBox 71"/>
          <p:cNvSpPr txBox="1"/>
          <p:nvPr/>
        </p:nvSpPr>
        <p:spPr>
          <a:xfrm>
            <a:off x="5500000" y="3590000"/>
            <a:ext cx="400000" cy="270000"/>
          </a:xfrm>
          <a:prstGeom prst="rect">
            <a:avLst/>
          </a:prstGeom>
          <a:noFill/>
        </p:spPr>
        <p:txBody>
          <a:bodyPr wrap="square" anchor="ctr" lIns="45720" rIns="45720">
            <a:spAutoFit/>
          </a:bodyPr>
          <a:lstStyle/>
          <a:p>
            <a:pPr algn="ctr"/>
            <a:r>
              <a:rPr sz="1200" b="0" i="0">
                <a:solidFill>
                  <a:srgbClr val="000000"/>
                </a:solidFill>
                <a:latin typeface="Calibri"/>
              </a:rPr>
              <a:t>48</a:t>
            </a:r>
          </a:p>
        </p:txBody>
      </p:sp>
      <p:sp>
        <p:nvSpPr>
          <p:cNvPr id="73" name="TextBox 72"/>
          <p:cNvSpPr txBox="1"/>
          <p:nvPr/>
        </p:nvSpPr>
        <p:spPr>
          <a:xfrm>
            <a:off x="5900000" y="3590000"/>
            <a:ext cx="400000" cy="270000"/>
          </a:xfrm>
          <a:prstGeom prst="rect">
            <a:avLst/>
          </a:prstGeom>
          <a:noFill/>
        </p:spPr>
        <p:txBody>
          <a:bodyPr wrap="square" anchor="ctr" lIns="45720" rIns="45720">
            <a:spAutoFit/>
          </a:bodyPr>
          <a:lstStyle/>
          <a:p>
            <a:pPr algn="ctr"/>
            <a:r>
              <a:rPr sz="1200" b="0" i="0">
                <a:solidFill>
                  <a:srgbClr val="FF0000"/>
                </a:solidFill>
                <a:latin typeface="Calibri"/>
              </a:rPr>
              <a:t>24</a:t>
            </a:r>
          </a:p>
        </p:txBody>
      </p:sp>
      <p:sp>
        <p:nvSpPr>
          <p:cNvPr id="74" name="TextBox 73"/>
          <p:cNvSpPr txBox="1"/>
          <p:nvPr/>
        </p:nvSpPr>
        <p:spPr>
          <a:xfrm>
            <a:off x="6300000" y="3590000"/>
            <a:ext cx="400000" cy="270000"/>
          </a:xfrm>
          <a:prstGeom prst="rect">
            <a:avLst/>
          </a:prstGeom>
          <a:noFill/>
        </p:spPr>
        <p:txBody>
          <a:bodyPr wrap="square" anchor="ctr" lIns="45720" rIns="45720">
            <a:spAutoFit/>
          </a:bodyPr>
          <a:lstStyle/>
          <a:p>
            <a:pPr algn="ctr"/>
            <a:r>
              <a:rPr sz="1200" b="0" i="0">
                <a:solidFill>
                  <a:srgbClr val="FF0000"/>
                </a:solidFill>
                <a:latin typeface="Calibri"/>
              </a:rPr>
              <a:t>17</a:t>
            </a:r>
          </a:p>
        </p:txBody>
      </p:sp>
      <p:sp>
        <p:nvSpPr>
          <p:cNvPr id="75" name="TextBox 74"/>
          <p:cNvSpPr txBox="1"/>
          <p:nvPr/>
        </p:nvSpPr>
        <p:spPr>
          <a:xfrm>
            <a:off x="6800000" y="3590000"/>
            <a:ext cx="2100000" cy="270000"/>
          </a:xfrm>
          <a:prstGeom prst="rect">
            <a:avLst/>
          </a:prstGeom>
          <a:noFill/>
        </p:spPr>
        <p:txBody>
          <a:bodyPr wrap="square" anchor="ctr" lIns="45720" rIns="45720">
            <a:spAutoFit/>
          </a:bodyPr>
          <a:lstStyle/>
          <a:p>
            <a:pPr algn="l"/>
            <a:r>
              <a:rPr sz="1100" b="0" i="0">
                <a:solidFill>
                  <a:srgbClr val="FF0000"/>
                </a:solidFill>
                <a:latin typeface="Calibri"/>
              </a:rPr>
              <a:t>After 2nd pass</a:t>
            </a:r>
          </a:p>
        </p:txBody>
      </p:sp>
      <p:sp>
        <p:nvSpPr>
          <p:cNvPr id="76" name="TextBox 75"/>
          <p:cNvSpPr txBox="1"/>
          <p:nvPr/>
        </p:nvSpPr>
        <p:spPr>
          <a:xfrm>
            <a:off x="3900000" y="3860000"/>
            <a:ext cx="400000" cy="270000"/>
          </a:xfrm>
          <a:prstGeom prst="rect">
            <a:avLst/>
          </a:prstGeom>
          <a:noFill/>
        </p:spPr>
        <p:txBody>
          <a:bodyPr wrap="square" anchor="ctr" lIns="45720" rIns="45720">
            <a:spAutoFit/>
          </a:bodyPr>
          <a:lstStyle/>
          <a:p>
            <a:pPr algn="ctr"/>
            <a:r>
              <a:rPr sz="1200" b="0" i="0">
                <a:solidFill>
                  <a:srgbClr val="000000"/>
                </a:solidFill>
                <a:latin typeface="Calibri"/>
              </a:rPr>
              <a:t>72</a:t>
            </a:r>
          </a:p>
        </p:txBody>
      </p:sp>
      <p:sp>
        <p:nvSpPr>
          <p:cNvPr id="77" name="TextBox 76"/>
          <p:cNvSpPr txBox="1"/>
          <p:nvPr/>
        </p:nvSpPr>
        <p:spPr>
          <a:xfrm>
            <a:off x="4300000" y="3860000"/>
            <a:ext cx="400000" cy="270000"/>
          </a:xfrm>
          <a:prstGeom prst="rect">
            <a:avLst/>
          </a:prstGeom>
          <a:noFill/>
        </p:spPr>
        <p:txBody>
          <a:bodyPr wrap="square" anchor="ctr" lIns="45720" rIns="45720">
            <a:spAutoFit/>
          </a:bodyPr>
          <a:lstStyle/>
          <a:p>
            <a:pPr algn="ctr"/>
            <a:r>
              <a:rPr sz="1200" b="0" i="0">
                <a:solidFill>
                  <a:srgbClr val="000000"/>
                </a:solidFill>
                <a:latin typeface="Calibri"/>
              </a:rPr>
              <a:t>57</a:t>
            </a:r>
          </a:p>
        </p:txBody>
      </p:sp>
      <p:sp>
        <p:nvSpPr>
          <p:cNvPr id="78" name="TextBox 77"/>
          <p:cNvSpPr txBox="1"/>
          <p:nvPr/>
        </p:nvSpPr>
        <p:spPr>
          <a:xfrm>
            <a:off x="4700000" y="3860000"/>
            <a:ext cx="400000" cy="270000"/>
          </a:xfrm>
          <a:prstGeom prst="rect">
            <a:avLst/>
          </a:prstGeom>
          <a:noFill/>
        </p:spPr>
        <p:txBody>
          <a:bodyPr wrap="square" anchor="ctr" lIns="45720" rIns="45720">
            <a:spAutoFit/>
          </a:bodyPr>
          <a:lstStyle/>
          <a:p>
            <a:pPr algn="ctr"/>
            <a:r>
              <a:rPr sz="1200" b="0" i="0">
                <a:solidFill>
                  <a:srgbClr val="000000"/>
                </a:solidFill>
                <a:latin typeface="Calibri"/>
              </a:rPr>
              <a:t>39</a:t>
            </a:r>
          </a:p>
        </p:txBody>
      </p:sp>
      <p:sp>
        <p:nvSpPr>
          <p:cNvPr id="79" name="TextBox 78"/>
          <p:cNvSpPr txBox="1"/>
          <p:nvPr/>
        </p:nvSpPr>
        <p:spPr>
          <a:xfrm>
            <a:off x="5100000" y="3860000"/>
            <a:ext cx="400000" cy="270000"/>
          </a:xfrm>
          <a:prstGeom prst="rect">
            <a:avLst/>
          </a:prstGeom>
          <a:noFill/>
        </p:spPr>
        <p:txBody>
          <a:bodyPr wrap="square" anchor="ctr" lIns="45720" rIns="45720">
            <a:spAutoFit/>
          </a:bodyPr>
          <a:lstStyle/>
          <a:p>
            <a:pPr algn="ctr"/>
            <a:r>
              <a:rPr sz="1200" b="0" i="0">
                <a:solidFill>
                  <a:srgbClr val="000000"/>
                </a:solidFill>
                <a:latin typeface="Calibri"/>
              </a:rPr>
              <a:t>48</a:t>
            </a:r>
          </a:p>
        </p:txBody>
      </p:sp>
      <p:sp>
        <p:nvSpPr>
          <p:cNvPr id="80" name="TextBox 79"/>
          <p:cNvSpPr txBox="1"/>
          <p:nvPr/>
        </p:nvSpPr>
        <p:spPr>
          <a:xfrm>
            <a:off x="5500000" y="3860000"/>
            <a:ext cx="400000" cy="270000"/>
          </a:xfrm>
          <a:prstGeom prst="rect">
            <a:avLst/>
          </a:prstGeom>
          <a:noFill/>
        </p:spPr>
        <p:txBody>
          <a:bodyPr wrap="square" anchor="ctr" lIns="45720" rIns="45720">
            <a:spAutoFit/>
          </a:bodyPr>
          <a:lstStyle/>
          <a:p>
            <a:pPr algn="ctr"/>
            <a:r>
              <a:rPr sz="1200" b="0" i="0">
                <a:solidFill>
                  <a:srgbClr val="FF0000"/>
                </a:solidFill>
                <a:latin typeface="Calibri"/>
              </a:rPr>
              <a:t>39</a:t>
            </a:r>
          </a:p>
        </p:txBody>
      </p:sp>
      <p:sp>
        <p:nvSpPr>
          <p:cNvPr id="81" name="TextBox 80"/>
          <p:cNvSpPr txBox="1"/>
          <p:nvPr/>
        </p:nvSpPr>
        <p:spPr>
          <a:xfrm>
            <a:off x="5900000" y="3860000"/>
            <a:ext cx="400000" cy="270000"/>
          </a:xfrm>
          <a:prstGeom prst="rect">
            <a:avLst/>
          </a:prstGeom>
          <a:noFill/>
        </p:spPr>
        <p:txBody>
          <a:bodyPr wrap="square" anchor="ctr" lIns="45720" rIns="45720">
            <a:spAutoFit/>
          </a:bodyPr>
          <a:lstStyle/>
          <a:p>
            <a:pPr algn="ctr"/>
            <a:r>
              <a:rPr sz="1200" b="0" i="0">
                <a:solidFill>
                  <a:srgbClr val="FF0000"/>
                </a:solidFill>
                <a:latin typeface="Calibri"/>
              </a:rPr>
              <a:t>24</a:t>
            </a:r>
          </a:p>
        </p:txBody>
      </p:sp>
      <p:sp>
        <p:nvSpPr>
          <p:cNvPr id="82" name="TextBox 81"/>
          <p:cNvSpPr txBox="1"/>
          <p:nvPr/>
        </p:nvSpPr>
        <p:spPr>
          <a:xfrm>
            <a:off x="6300000" y="3860000"/>
            <a:ext cx="400000" cy="270000"/>
          </a:xfrm>
          <a:prstGeom prst="rect">
            <a:avLst/>
          </a:prstGeom>
          <a:noFill/>
        </p:spPr>
        <p:txBody>
          <a:bodyPr wrap="square" anchor="ctr" lIns="45720" rIns="45720">
            <a:spAutoFit/>
          </a:bodyPr>
          <a:lstStyle/>
          <a:p>
            <a:pPr algn="ctr"/>
            <a:r>
              <a:rPr sz="1200" b="0" i="0">
                <a:solidFill>
                  <a:srgbClr val="FF0000"/>
                </a:solidFill>
                <a:latin typeface="Calibri"/>
              </a:rPr>
              <a:t>17</a:t>
            </a:r>
          </a:p>
        </p:txBody>
      </p:sp>
      <p:sp>
        <p:nvSpPr>
          <p:cNvPr id="83" name="TextBox 82"/>
          <p:cNvSpPr txBox="1"/>
          <p:nvPr/>
        </p:nvSpPr>
        <p:spPr>
          <a:xfrm>
            <a:off x="6800000" y="3860000"/>
            <a:ext cx="2100000" cy="270000"/>
          </a:xfrm>
          <a:prstGeom prst="rect">
            <a:avLst/>
          </a:prstGeom>
          <a:noFill/>
        </p:spPr>
        <p:txBody>
          <a:bodyPr wrap="square" anchor="ctr" lIns="45720" rIns="45720">
            <a:spAutoFit/>
          </a:bodyPr>
          <a:lstStyle/>
          <a:p>
            <a:pPr algn="l"/>
            <a:r>
              <a:rPr sz="1100" b="0" i="0">
                <a:solidFill>
                  <a:srgbClr val="FF0000"/>
                </a:solidFill>
                <a:latin typeface="Calibri"/>
              </a:rPr>
              <a:t>After 3rd pass</a:t>
            </a:r>
          </a:p>
        </p:txBody>
      </p:sp>
      <p:sp>
        <p:nvSpPr>
          <p:cNvPr id="84" name="TextBox 83"/>
          <p:cNvSpPr txBox="1"/>
          <p:nvPr/>
        </p:nvSpPr>
        <p:spPr>
          <a:xfrm>
            <a:off x="3900000" y="4130000"/>
            <a:ext cx="400000" cy="270000"/>
          </a:xfrm>
          <a:prstGeom prst="rect">
            <a:avLst/>
          </a:prstGeom>
          <a:noFill/>
        </p:spPr>
        <p:txBody>
          <a:bodyPr wrap="square" anchor="ctr" lIns="45720" rIns="45720">
            <a:spAutoFit/>
          </a:bodyPr>
          <a:lstStyle/>
          <a:p>
            <a:pPr algn="ctr"/>
            <a:r>
              <a:rPr sz="1200" b="0" i="0">
                <a:solidFill>
                  <a:srgbClr val="000000"/>
                </a:solidFill>
                <a:latin typeface="Calibri"/>
              </a:rPr>
              <a:t>72</a:t>
            </a:r>
          </a:p>
        </p:txBody>
      </p:sp>
      <p:sp>
        <p:nvSpPr>
          <p:cNvPr id="85" name="TextBox 84"/>
          <p:cNvSpPr txBox="1"/>
          <p:nvPr/>
        </p:nvSpPr>
        <p:spPr>
          <a:xfrm>
            <a:off x="4300000" y="4130000"/>
            <a:ext cx="400000" cy="270000"/>
          </a:xfrm>
          <a:prstGeom prst="rect">
            <a:avLst/>
          </a:prstGeom>
          <a:noFill/>
        </p:spPr>
        <p:txBody>
          <a:bodyPr wrap="square" anchor="ctr" lIns="45720" rIns="45720">
            <a:spAutoFit/>
          </a:bodyPr>
          <a:lstStyle/>
          <a:p>
            <a:pPr algn="ctr"/>
            <a:r>
              <a:rPr sz="1200" b="0" i="0">
                <a:solidFill>
                  <a:srgbClr val="000000"/>
                </a:solidFill>
                <a:latin typeface="Calibri"/>
              </a:rPr>
              <a:t>57</a:t>
            </a:r>
          </a:p>
        </p:txBody>
      </p:sp>
      <p:sp>
        <p:nvSpPr>
          <p:cNvPr id="86" name="TextBox 85"/>
          <p:cNvSpPr txBox="1"/>
          <p:nvPr/>
        </p:nvSpPr>
        <p:spPr>
          <a:xfrm>
            <a:off x="4700000" y="4130000"/>
            <a:ext cx="400000" cy="270000"/>
          </a:xfrm>
          <a:prstGeom prst="rect">
            <a:avLst/>
          </a:prstGeom>
          <a:noFill/>
        </p:spPr>
        <p:txBody>
          <a:bodyPr wrap="square" anchor="ctr" lIns="45720" rIns="45720">
            <a:spAutoFit/>
          </a:bodyPr>
          <a:lstStyle/>
          <a:p>
            <a:pPr algn="ctr"/>
            <a:r>
              <a:rPr sz="1200" b="0" i="0">
                <a:solidFill>
                  <a:srgbClr val="000000"/>
                </a:solidFill>
                <a:latin typeface="Calibri"/>
              </a:rPr>
              <a:t>48</a:t>
            </a:r>
          </a:p>
        </p:txBody>
      </p:sp>
      <p:sp>
        <p:nvSpPr>
          <p:cNvPr id="87" name="TextBox 86"/>
          <p:cNvSpPr txBox="1"/>
          <p:nvPr/>
        </p:nvSpPr>
        <p:spPr>
          <a:xfrm>
            <a:off x="5100000" y="4130000"/>
            <a:ext cx="400000" cy="270000"/>
          </a:xfrm>
          <a:prstGeom prst="rect">
            <a:avLst/>
          </a:prstGeom>
          <a:noFill/>
        </p:spPr>
        <p:txBody>
          <a:bodyPr wrap="square" anchor="ctr" lIns="45720" rIns="45720">
            <a:spAutoFit/>
          </a:bodyPr>
          <a:lstStyle/>
          <a:p>
            <a:pPr algn="ctr"/>
            <a:r>
              <a:rPr sz="1200" b="0" i="0">
                <a:solidFill>
                  <a:srgbClr val="FF0000"/>
                </a:solidFill>
                <a:latin typeface="Calibri"/>
              </a:rPr>
              <a:t>39</a:t>
            </a:r>
          </a:p>
        </p:txBody>
      </p:sp>
      <p:sp>
        <p:nvSpPr>
          <p:cNvPr id="88" name="TextBox 87"/>
          <p:cNvSpPr txBox="1"/>
          <p:nvPr/>
        </p:nvSpPr>
        <p:spPr>
          <a:xfrm>
            <a:off x="5500000" y="4130000"/>
            <a:ext cx="400000" cy="270000"/>
          </a:xfrm>
          <a:prstGeom prst="rect">
            <a:avLst/>
          </a:prstGeom>
          <a:noFill/>
        </p:spPr>
        <p:txBody>
          <a:bodyPr wrap="square" anchor="ctr" lIns="45720" rIns="45720">
            <a:spAutoFit/>
          </a:bodyPr>
          <a:lstStyle/>
          <a:p>
            <a:pPr algn="ctr"/>
            <a:r>
              <a:rPr sz="1200" b="0" i="0">
                <a:solidFill>
                  <a:srgbClr val="FF0000"/>
                </a:solidFill>
                <a:latin typeface="Calibri"/>
              </a:rPr>
              <a:t>39</a:t>
            </a:r>
          </a:p>
        </p:txBody>
      </p:sp>
      <p:sp>
        <p:nvSpPr>
          <p:cNvPr id="89" name="TextBox 88"/>
          <p:cNvSpPr txBox="1"/>
          <p:nvPr/>
        </p:nvSpPr>
        <p:spPr>
          <a:xfrm>
            <a:off x="5900000" y="4130000"/>
            <a:ext cx="400000" cy="270000"/>
          </a:xfrm>
          <a:prstGeom prst="rect">
            <a:avLst/>
          </a:prstGeom>
          <a:noFill/>
        </p:spPr>
        <p:txBody>
          <a:bodyPr wrap="square" anchor="ctr" lIns="45720" rIns="45720">
            <a:spAutoFit/>
          </a:bodyPr>
          <a:lstStyle/>
          <a:p>
            <a:pPr algn="ctr"/>
            <a:r>
              <a:rPr sz="1200" b="0" i="0">
                <a:solidFill>
                  <a:srgbClr val="FF0000"/>
                </a:solidFill>
                <a:latin typeface="Calibri"/>
              </a:rPr>
              <a:t>24</a:t>
            </a:r>
          </a:p>
        </p:txBody>
      </p:sp>
      <p:sp>
        <p:nvSpPr>
          <p:cNvPr id="90" name="TextBox 89"/>
          <p:cNvSpPr txBox="1"/>
          <p:nvPr/>
        </p:nvSpPr>
        <p:spPr>
          <a:xfrm>
            <a:off x="6300000" y="4130000"/>
            <a:ext cx="400000" cy="270000"/>
          </a:xfrm>
          <a:prstGeom prst="rect">
            <a:avLst/>
          </a:prstGeom>
          <a:noFill/>
        </p:spPr>
        <p:txBody>
          <a:bodyPr wrap="square" anchor="ctr" lIns="45720" rIns="45720">
            <a:spAutoFit/>
          </a:bodyPr>
          <a:lstStyle/>
          <a:p>
            <a:pPr algn="ctr"/>
            <a:r>
              <a:rPr sz="1200" b="0" i="0">
                <a:solidFill>
                  <a:srgbClr val="FF0000"/>
                </a:solidFill>
                <a:latin typeface="Calibri"/>
              </a:rPr>
              <a:t>17</a:t>
            </a:r>
          </a:p>
        </p:txBody>
      </p:sp>
      <p:sp>
        <p:nvSpPr>
          <p:cNvPr id="91" name="TextBox 90"/>
          <p:cNvSpPr txBox="1"/>
          <p:nvPr/>
        </p:nvSpPr>
        <p:spPr>
          <a:xfrm>
            <a:off x="6800000" y="4130000"/>
            <a:ext cx="2100000" cy="270000"/>
          </a:xfrm>
          <a:prstGeom prst="rect">
            <a:avLst/>
          </a:prstGeom>
          <a:noFill/>
        </p:spPr>
        <p:txBody>
          <a:bodyPr wrap="square" anchor="ctr" lIns="45720" rIns="45720">
            <a:spAutoFit/>
          </a:bodyPr>
          <a:lstStyle/>
          <a:p>
            <a:pPr algn="l"/>
            <a:r>
              <a:rPr sz="1100" b="0" i="0">
                <a:solidFill>
                  <a:srgbClr val="FF0000"/>
                </a:solidFill>
                <a:latin typeface="Calibri"/>
              </a:rPr>
              <a:t>After 4th pass</a:t>
            </a:r>
          </a:p>
        </p:txBody>
      </p:sp>
      <p:sp>
        <p:nvSpPr>
          <p:cNvPr id="92" name="TextBox 91"/>
          <p:cNvSpPr txBox="1"/>
          <p:nvPr/>
        </p:nvSpPr>
        <p:spPr>
          <a:xfrm>
            <a:off x="3900000" y="4400000"/>
            <a:ext cx="400000" cy="270000"/>
          </a:xfrm>
          <a:prstGeom prst="rect">
            <a:avLst/>
          </a:prstGeom>
          <a:noFill/>
        </p:spPr>
        <p:txBody>
          <a:bodyPr wrap="square" anchor="ctr" lIns="45720" rIns="45720">
            <a:spAutoFit/>
          </a:bodyPr>
          <a:lstStyle/>
          <a:p>
            <a:pPr algn="ctr"/>
            <a:r>
              <a:rPr sz="1200" b="0" i="0">
                <a:solidFill>
                  <a:srgbClr val="000000"/>
                </a:solidFill>
                <a:latin typeface="Calibri"/>
              </a:rPr>
              <a:t>72</a:t>
            </a:r>
          </a:p>
        </p:txBody>
      </p:sp>
      <p:sp>
        <p:nvSpPr>
          <p:cNvPr id="93" name="TextBox 92"/>
          <p:cNvSpPr txBox="1"/>
          <p:nvPr/>
        </p:nvSpPr>
        <p:spPr>
          <a:xfrm>
            <a:off x="4300000" y="4400000"/>
            <a:ext cx="400000" cy="270000"/>
          </a:xfrm>
          <a:prstGeom prst="rect">
            <a:avLst/>
          </a:prstGeom>
          <a:noFill/>
        </p:spPr>
        <p:txBody>
          <a:bodyPr wrap="square" anchor="ctr" lIns="45720" rIns="45720">
            <a:spAutoFit/>
          </a:bodyPr>
          <a:lstStyle/>
          <a:p>
            <a:pPr algn="ctr"/>
            <a:r>
              <a:rPr sz="1200" b="0" i="0">
                <a:solidFill>
                  <a:srgbClr val="000000"/>
                </a:solidFill>
                <a:latin typeface="Calibri"/>
              </a:rPr>
              <a:t>57</a:t>
            </a:r>
          </a:p>
        </p:txBody>
      </p:sp>
      <p:sp>
        <p:nvSpPr>
          <p:cNvPr id="94" name="TextBox 93"/>
          <p:cNvSpPr txBox="1"/>
          <p:nvPr/>
        </p:nvSpPr>
        <p:spPr>
          <a:xfrm>
            <a:off x="4700000" y="4400000"/>
            <a:ext cx="400000" cy="270000"/>
          </a:xfrm>
          <a:prstGeom prst="rect">
            <a:avLst/>
          </a:prstGeom>
          <a:noFill/>
        </p:spPr>
        <p:txBody>
          <a:bodyPr wrap="square" anchor="ctr" lIns="45720" rIns="45720">
            <a:spAutoFit/>
          </a:bodyPr>
          <a:lstStyle/>
          <a:p>
            <a:pPr algn="ctr"/>
            <a:r>
              <a:rPr sz="1200" b="0" i="0">
                <a:solidFill>
                  <a:srgbClr val="FF0000"/>
                </a:solidFill>
                <a:latin typeface="Calibri"/>
              </a:rPr>
              <a:t>48</a:t>
            </a:r>
          </a:p>
        </p:txBody>
      </p:sp>
      <p:sp>
        <p:nvSpPr>
          <p:cNvPr id="95" name="TextBox 94"/>
          <p:cNvSpPr txBox="1"/>
          <p:nvPr/>
        </p:nvSpPr>
        <p:spPr>
          <a:xfrm>
            <a:off x="5100000" y="4400000"/>
            <a:ext cx="400000" cy="270000"/>
          </a:xfrm>
          <a:prstGeom prst="rect">
            <a:avLst/>
          </a:prstGeom>
          <a:noFill/>
        </p:spPr>
        <p:txBody>
          <a:bodyPr wrap="square" anchor="ctr" lIns="45720" rIns="45720">
            <a:spAutoFit/>
          </a:bodyPr>
          <a:lstStyle/>
          <a:p>
            <a:pPr algn="ctr"/>
            <a:r>
              <a:rPr sz="1200" b="0" i="0">
                <a:solidFill>
                  <a:srgbClr val="FF0000"/>
                </a:solidFill>
                <a:latin typeface="Calibri"/>
              </a:rPr>
              <a:t>39</a:t>
            </a:r>
          </a:p>
        </p:txBody>
      </p:sp>
      <p:sp>
        <p:nvSpPr>
          <p:cNvPr id="96" name="TextBox 95"/>
          <p:cNvSpPr txBox="1"/>
          <p:nvPr/>
        </p:nvSpPr>
        <p:spPr>
          <a:xfrm>
            <a:off x="5500000" y="4400000"/>
            <a:ext cx="400000" cy="270000"/>
          </a:xfrm>
          <a:prstGeom prst="rect">
            <a:avLst/>
          </a:prstGeom>
          <a:noFill/>
        </p:spPr>
        <p:txBody>
          <a:bodyPr wrap="square" anchor="ctr" lIns="45720" rIns="45720">
            <a:spAutoFit/>
          </a:bodyPr>
          <a:lstStyle/>
          <a:p>
            <a:pPr algn="ctr"/>
            <a:r>
              <a:rPr sz="1200" b="0" i="0">
                <a:solidFill>
                  <a:srgbClr val="FF0000"/>
                </a:solidFill>
                <a:latin typeface="Calibri"/>
              </a:rPr>
              <a:t>39</a:t>
            </a:r>
          </a:p>
        </p:txBody>
      </p:sp>
      <p:sp>
        <p:nvSpPr>
          <p:cNvPr id="97" name="TextBox 96"/>
          <p:cNvSpPr txBox="1"/>
          <p:nvPr/>
        </p:nvSpPr>
        <p:spPr>
          <a:xfrm>
            <a:off x="5900000" y="4400000"/>
            <a:ext cx="400000" cy="270000"/>
          </a:xfrm>
          <a:prstGeom prst="rect">
            <a:avLst/>
          </a:prstGeom>
          <a:noFill/>
        </p:spPr>
        <p:txBody>
          <a:bodyPr wrap="square" anchor="ctr" lIns="45720" rIns="45720">
            <a:spAutoFit/>
          </a:bodyPr>
          <a:lstStyle/>
          <a:p>
            <a:pPr algn="ctr"/>
            <a:r>
              <a:rPr sz="1200" b="0" i="0">
                <a:solidFill>
                  <a:srgbClr val="FF0000"/>
                </a:solidFill>
                <a:latin typeface="Calibri"/>
              </a:rPr>
              <a:t>24</a:t>
            </a:r>
          </a:p>
        </p:txBody>
      </p:sp>
      <p:sp>
        <p:nvSpPr>
          <p:cNvPr id="98" name="TextBox 97"/>
          <p:cNvSpPr txBox="1"/>
          <p:nvPr/>
        </p:nvSpPr>
        <p:spPr>
          <a:xfrm>
            <a:off x="6300000" y="4400000"/>
            <a:ext cx="400000" cy="270000"/>
          </a:xfrm>
          <a:prstGeom prst="rect">
            <a:avLst/>
          </a:prstGeom>
          <a:noFill/>
        </p:spPr>
        <p:txBody>
          <a:bodyPr wrap="square" anchor="ctr" lIns="45720" rIns="45720">
            <a:spAutoFit/>
          </a:bodyPr>
          <a:lstStyle/>
          <a:p>
            <a:pPr algn="ctr"/>
            <a:r>
              <a:rPr sz="1200" b="0" i="0">
                <a:solidFill>
                  <a:srgbClr val="FF0000"/>
                </a:solidFill>
                <a:latin typeface="Calibri"/>
              </a:rPr>
              <a:t>17</a:t>
            </a:r>
          </a:p>
        </p:txBody>
      </p:sp>
      <p:sp>
        <p:nvSpPr>
          <p:cNvPr id="99" name="TextBox 98"/>
          <p:cNvSpPr txBox="1"/>
          <p:nvPr/>
        </p:nvSpPr>
        <p:spPr>
          <a:xfrm>
            <a:off x="6800000" y="4400000"/>
            <a:ext cx="2100000" cy="270000"/>
          </a:xfrm>
          <a:prstGeom prst="rect">
            <a:avLst/>
          </a:prstGeom>
          <a:noFill/>
        </p:spPr>
        <p:txBody>
          <a:bodyPr wrap="square" anchor="ctr" lIns="45720" rIns="45720">
            <a:spAutoFit/>
          </a:bodyPr>
          <a:lstStyle/>
          <a:p>
            <a:pPr algn="l"/>
            <a:r>
              <a:rPr sz="1100" b="0" i="0">
                <a:solidFill>
                  <a:srgbClr val="FF0000"/>
                </a:solidFill>
                <a:latin typeface="Calibri"/>
              </a:rPr>
              <a:t>After 5th pass</a:t>
            </a:r>
          </a:p>
        </p:txBody>
      </p:sp>
      <p:sp>
        <p:nvSpPr>
          <p:cNvPr id="100" name="TextBox 99"/>
          <p:cNvSpPr txBox="1"/>
          <p:nvPr/>
        </p:nvSpPr>
        <p:spPr>
          <a:xfrm>
            <a:off x="3900000" y="4730000"/>
            <a:ext cx="4900000" cy="300000"/>
          </a:xfrm>
          <a:prstGeom prst="rect">
            <a:avLst/>
          </a:prstGeom>
          <a:noFill/>
        </p:spPr>
        <p:txBody>
          <a:bodyPr wrap="square" anchor="t" lIns="45720" rIns="45720">
            <a:spAutoFit/>
          </a:bodyPr>
          <a:lstStyle/>
          <a:p>
            <a:pPr algn="l"/>
            <a:r>
              <a:rPr sz="1200" b="1" i="0">
                <a:solidFill>
                  <a:srgbClr val="FF0000"/>
                </a:solidFill>
                <a:latin typeface="Calibri"/>
              </a:rPr>
              <a:t>No swaps in 5th pass, so the list is in order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8"/>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9"/>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0"/>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1"/>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2"/>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33"/>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4"/>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35"/>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6"/>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7"/>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38"/>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39"/>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40"/>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41"/>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42"/>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43"/>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44"/>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45"/>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46"/>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47"/>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48"/>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49"/>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50"/>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51"/>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52"/>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53"/>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54"/>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55"/>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56"/>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57"/>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58"/>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59"/>
                                        </p:tgtEl>
                                        <p:attrNameLst>
                                          <p:attrName>style.visibility</p:attrName>
                                        </p:attrNameLst>
                                      </p:cBhvr>
                                      <p:to>
                                        <p:strVal val="visible"/>
                                      </p:to>
                                    </p:set>
                                  </p:childTnLst>
                                </p:cTn>
                              </p:par>
                            </p:childTnLst>
                          </p:cTn>
                        </p:par>
                      </p:childTnLst>
                    </p:cTn>
                  </p:par>
                  <p:par>
                    <p:cTn id="123" fill="hold">
                      <p:stCondLst>
                        <p:cond delay="indefinite"/>
                      </p:stCondLst>
                      <p:childTnLst>
                        <p:par>
                          <p:cTn id="124" fill="hold">
                            <p:stCondLst>
                              <p:cond delay="0"/>
                            </p:stCondLst>
                            <p:childTnLst>
                              <p:par>
                                <p:cTn id="125" presetID="1" presetClass="entr" presetSubtype="0" fill="hold" grpId="0" nodeType="clickEffect">
                                  <p:stCondLst>
                                    <p:cond delay="0"/>
                                  </p:stCondLst>
                                  <p:childTnLst>
                                    <p:set>
                                      <p:cBhvr>
                                        <p:cTn id="126" dur="1" fill="hold">
                                          <p:stCondLst>
                                            <p:cond delay="0"/>
                                          </p:stCondLst>
                                        </p:cTn>
                                        <p:tgtEl>
                                          <p:spTgt spid="60"/>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61"/>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62"/>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63"/>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64"/>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65"/>
                                        </p:tgtEl>
                                        <p:attrNameLst>
                                          <p:attrName>style.visibility</p:attrName>
                                        </p:attrNameLst>
                                      </p:cBhvr>
                                      <p:to>
                                        <p:strVal val="visible"/>
                                      </p:to>
                                    </p:set>
                                  </p:childTnLst>
                                </p:cTn>
                              </p:par>
                              <p:par>
                                <p:cTn id="137" presetID="1" presetClass="entr" presetSubtype="0" fill="hold" grpId="0" nodeType="withEffect">
                                  <p:stCondLst>
                                    <p:cond delay="0"/>
                                  </p:stCondLst>
                                  <p:childTnLst>
                                    <p:set>
                                      <p:cBhvr>
                                        <p:cTn id="138" dur="1" fill="hold">
                                          <p:stCondLst>
                                            <p:cond delay="0"/>
                                          </p:stCondLst>
                                        </p:cTn>
                                        <p:tgtEl>
                                          <p:spTgt spid="66"/>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67"/>
                                        </p:tgtEl>
                                        <p:attrNameLst>
                                          <p:attrName>style.visibility</p:attrName>
                                        </p:attrNameLst>
                                      </p:cBhvr>
                                      <p:to>
                                        <p:strVal val="visible"/>
                                      </p:to>
                                    </p:set>
                                  </p:childTnLst>
                                </p:cTn>
                              </p:par>
                            </p:childTnLst>
                          </p:cTn>
                        </p:par>
                      </p:childTnLst>
                    </p:cTn>
                  </p:par>
                  <p:par>
                    <p:cTn id="141" fill="hold">
                      <p:stCondLst>
                        <p:cond delay="indefinite"/>
                      </p:stCondLst>
                      <p:childTnLst>
                        <p:par>
                          <p:cTn id="142" fill="hold">
                            <p:stCondLst>
                              <p:cond delay="0"/>
                            </p:stCondLst>
                            <p:childTnLst>
                              <p:par>
                                <p:cTn id="143" presetID="1" presetClass="entr" presetSubtype="0" fill="hold" grpId="0" nodeType="clickEffect">
                                  <p:stCondLst>
                                    <p:cond delay="0"/>
                                  </p:stCondLst>
                                  <p:childTnLst>
                                    <p:set>
                                      <p:cBhvr>
                                        <p:cTn id="144" dur="1" fill="hold">
                                          <p:stCondLst>
                                            <p:cond delay="0"/>
                                          </p:stCondLst>
                                        </p:cTn>
                                        <p:tgtEl>
                                          <p:spTgt spid="68"/>
                                        </p:tgtEl>
                                        <p:attrNameLst>
                                          <p:attrName>style.visibility</p:attrName>
                                        </p:attrNameLst>
                                      </p:cBhvr>
                                      <p:to>
                                        <p:strVal val="visible"/>
                                      </p:to>
                                    </p:set>
                                  </p:childTnLst>
                                </p:cTn>
                              </p:par>
                              <p:par>
                                <p:cTn id="145" presetID="1" presetClass="entr" presetSubtype="0" fill="hold" grpId="0" nodeType="withEffect">
                                  <p:stCondLst>
                                    <p:cond delay="0"/>
                                  </p:stCondLst>
                                  <p:childTnLst>
                                    <p:set>
                                      <p:cBhvr>
                                        <p:cTn id="146" dur="1" fill="hold">
                                          <p:stCondLst>
                                            <p:cond delay="0"/>
                                          </p:stCondLst>
                                        </p:cTn>
                                        <p:tgtEl>
                                          <p:spTgt spid="69"/>
                                        </p:tgtEl>
                                        <p:attrNameLst>
                                          <p:attrName>style.visibility</p:attrName>
                                        </p:attrNameLst>
                                      </p:cBhvr>
                                      <p:to>
                                        <p:strVal val="visible"/>
                                      </p:to>
                                    </p:set>
                                  </p:childTnLst>
                                </p:cTn>
                              </p:par>
                              <p:par>
                                <p:cTn id="147" presetID="1" presetClass="entr" presetSubtype="0" fill="hold" grpId="0" nodeType="withEffect">
                                  <p:stCondLst>
                                    <p:cond delay="0"/>
                                  </p:stCondLst>
                                  <p:childTnLst>
                                    <p:set>
                                      <p:cBhvr>
                                        <p:cTn id="148" dur="1" fill="hold">
                                          <p:stCondLst>
                                            <p:cond delay="0"/>
                                          </p:stCondLst>
                                        </p:cTn>
                                        <p:tgtEl>
                                          <p:spTgt spid="70"/>
                                        </p:tgtEl>
                                        <p:attrNameLst>
                                          <p:attrName>style.visibility</p:attrName>
                                        </p:attrNameLst>
                                      </p:cBhvr>
                                      <p:to>
                                        <p:strVal val="visible"/>
                                      </p:to>
                                    </p:set>
                                  </p:childTnLst>
                                </p:cTn>
                              </p:par>
                              <p:par>
                                <p:cTn id="149" presetID="1" presetClass="entr" presetSubtype="0" fill="hold" grpId="0" nodeType="withEffect">
                                  <p:stCondLst>
                                    <p:cond delay="0"/>
                                  </p:stCondLst>
                                  <p:childTnLst>
                                    <p:set>
                                      <p:cBhvr>
                                        <p:cTn id="150" dur="1" fill="hold">
                                          <p:stCondLst>
                                            <p:cond delay="0"/>
                                          </p:stCondLst>
                                        </p:cTn>
                                        <p:tgtEl>
                                          <p:spTgt spid="71"/>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72"/>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73"/>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74"/>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75"/>
                                        </p:tgtEl>
                                        <p:attrNameLst>
                                          <p:attrName>style.visibility</p:attrName>
                                        </p:attrNameLst>
                                      </p:cBhvr>
                                      <p:to>
                                        <p:strVal val="visible"/>
                                      </p:to>
                                    </p:set>
                                  </p:childTnLst>
                                </p:cTn>
                              </p:par>
                            </p:childTnLst>
                          </p:cTn>
                        </p:par>
                      </p:childTnLst>
                    </p:cTn>
                  </p:par>
                  <p:par>
                    <p:cTn id="159" fill="hold">
                      <p:stCondLst>
                        <p:cond delay="indefinite"/>
                      </p:stCondLst>
                      <p:childTnLst>
                        <p:par>
                          <p:cTn id="160" fill="hold">
                            <p:stCondLst>
                              <p:cond delay="0"/>
                            </p:stCondLst>
                            <p:childTnLst>
                              <p:par>
                                <p:cTn id="161" presetID="1" presetClass="entr" presetSubtype="0" fill="hold" grpId="0" nodeType="clickEffect">
                                  <p:stCondLst>
                                    <p:cond delay="0"/>
                                  </p:stCondLst>
                                  <p:childTnLst>
                                    <p:set>
                                      <p:cBhvr>
                                        <p:cTn id="162" dur="1" fill="hold">
                                          <p:stCondLst>
                                            <p:cond delay="0"/>
                                          </p:stCondLst>
                                        </p:cTn>
                                        <p:tgtEl>
                                          <p:spTgt spid="76"/>
                                        </p:tgtEl>
                                        <p:attrNameLst>
                                          <p:attrName>style.visibility</p:attrName>
                                        </p:attrNameLst>
                                      </p:cBhvr>
                                      <p:to>
                                        <p:strVal val="visible"/>
                                      </p:to>
                                    </p:set>
                                  </p:childTnLst>
                                </p:cTn>
                              </p:par>
                              <p:par>
                                <p:cTn id="163" presetID="1" presetClass="entr" presetSubtype="0" fill="hold" grpId="0" nodeType="withEffect">
                                  <p:stCondLst>
                                    <p:cond delay="0"/>
                                  </p:stCondLst>
                                  <p:childTnLst>
                                    <p:set>
                                      <p:cBhvr>
                                        <p:cTn id="164" dur="1" fill="hold">
                                          <p:stCondLst>
                                            <p:cond delay="0"/>
                                          </p:stCondLst>
                                        </p:cTn>
                                        <p:tgtEl>
                                          <p:spTgt spid="77"/>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78"/>
                                        </p:tgtEl>
                                        <p:attrNameLst>
                                          <p:attrName>style.visibility</p:attrName>
                                        </p:attrNameLst>
                                      </p:cBhvr>
                                      <p:to>
                                        <p:strVal val="visible"/>
                                      </p:to>
                                    </p:set>
                                  </p:childTnLst>
                                </p:cTn>
                              </p:par>
                              <p:par>
                                <p:cTn id="167" presetID="1" presetClass="entr" presetSubtype="0" fill="hold" grpId="0" nodeType="withEffect">
                                  <p:stCondLst>
                                    <p:cond delay="0"/>
                                  </p:stCondLst>
                                  <p:childTnLst>
                                    <p:set>
                                      <p:cBhvr>
                                        <p:cTn id="168" dur="1" fill="hold">
                                          <p:stCondLst>
                                            <p:cond delay="0"/>
                                          </p:stCondLst>
                                        </p:cTn>
                                        <p:tgtEl>
                                          <p:spTgt spid="79"/>
                                        </p:tgtEl>
                                        <p:attrNameLst>
                                          <p:attrName>style.visibility</p:attrName>
                                        </p:attrNameLst>
                                      </p:cBhvr>
                                      <p:to>
                                        <p:strVal val="visible"/>
                                      </p:to>
                                    </p:set>
                                  </p:childTnLst>
                                </p:cTn>
                              </p:par>
                              <p:par>
                                <p:cTn id="169" presetID="1" presetClass="entr" presetSubtype="0" fill="hold" grpId="0" nodeType="withEffect">
                                  <p:stCondLst>
                                    <p:cond delay="0"/>
                                  </p:stCondLst>
                                  <p:childTnLst>
                                    <p:set>
                                      <p:cBhvr>
                                        <p:cTn id="170" dur="1" fill="hold">
                                          <p:stCondLst>
                                            <p:cond delay="0"/>
                                          </p:stCondLst>
                                        </p:cTn>
                                        <p:tgtEl>
                                          <p:spTgt spid="80"/>
                                        </p:tgtEl>
                                        <p:attrNameLst>
                                          <p:attrName>style.visibility</p:attrName>
                                        </p:attrNameLst>
                                      </p:cBhvr>
                                      <p:to>
                                        <p:strVal val="visible"/>
                                      </p:to>
                                    </p:set>
                                  </p:childTnLst>
                                </p:cTn>
                              </p:par>
                              <p:par>
                                <p:cTn id="171" presetID="1" presetClass="entr" presetSubtype="0" fill="hold" grpId="0" nodeType="withEffect">
                                  <p:stCondLst>
                                    <p:cond delay="0"/>
                                  </p:stCondLst>
                                  <p:childTnLst>
                                    <p:set>
                                      <p:cBhvr>
                                        <p:cTn id="172" dur="1" fill="hold">
                                          <p:stCondLst>
                                            <p:cond delay="0"/>
                                          </p:stCondLst>
                                        </p:cTn>
                                        <p:tgtEl>
                                          <p:spTgt spid="81"/>
                                        </p:tgtEl>
                                        <p:attrNameLst>
                                          <p:attrName>style.visibility</p:attrName>
                                        </p:attrNameLst>
                                      </p:cBhvr>
                                      <p:to>
                                        <p:strVal val="visible"/>
                                      </p:to>
                                    </p:set>
                                  </p:childTnLst>
                                </p:cTn>
                              </p:par>
                              <p:par>
                                <p:cTn id="173" presetID="1" presetClass="entr" presetSubtype="0" fill="hold" grpId="0" nodeType="withEffect">
                                  <p:stCondLst>
                                    <p:cond delay="0"/>
                                  </p:stCondLst>
                                  <p:childTnLst>
                                    <p:set>
                                      <p:cBhvr>
                                        <p:cTn id="174" dur="1" fill="hold">
                                          <p:stCondLst>
                                            <p:cond delay="0"/>
                                          </p:stCondLst>
                                        </p:cTn>
                                        <p:tgtEl>
                                          <p:spTgt spid="82"/>
                                        </p:tgtEl>
                                        <p:attrNameLst>
                                          <p:attrName>style.visibility</p:attrName>
                                        </p:attrNameLst>
                                      </p:cBhvr>
                                      <p:to>
                                        <p:strVal val="visible"/>
                                      </p:to>
                                    </p:set>
                                  </p:childTnLst>
                                </p:cTn>
                              </p:par>
                              <p:par>
                                <p:cTn id="175" presetID="1" presetClass="entr" presetSubtype="0" fill="hold" grpId="0" nodeType="withEffect">
                                  <p:stCondLst>
                                    <p:cond delay="0"/>
                                  </p:stCondLst>
                                  <p:childTnLst>
                                    <p:set>
                                      <p:cBhvr>
                                        <p:cTn id="176" dur="1" fill="hold">
                                          <p:stCondLst>
                                            <p:cond delay="0"/>
                                          </p:stCondLst>
                                        </p:cTn>
                                        <p:tgtEl>
                                          <p:spTgt spid="83"/>
                                        </p:tgtEl>
                                        <p:attrNameLst>
                                          <p:attrName>style.visibility</p:attrName>
                                        </p:attrNameLst>
                                      </p:cBhvr>
                                      <p:to>
                                        <p:strVal val="visible"/>
                                      </p:to>
                                    </p:set>
                                  </p:childTnLst>
                                </p:cTn>
                              </p:par>
                            </p:childTnLst>
                          </p:cTn>
                        </p:par>
                      </p:childTnLst>
                    </p:cTn>
                  </p:par>
                  <p:par>
                    <p:cTn id="177" fill="hold">
                      <p:stCondLst>
                        <p:cond delay="indefinite"/>
                      </p:stCondLst>
                      <p:childTnLst>
                        <p:par>
                          <p:cTn id="178" fill="hold">
                            <p:stCondLst>
                              <p:cond delay="0"/>
                            </p:stCondLst>
                            <p:childTnLst>
                              <p:par>
                                <p:cTn id="179" presetID="1" presetClass="entr" presetSubtype="0" fill="hold" grpId="0" nodeType="clickEffect">
                                  <p:stCondLst>
                                    <p:cond delay="0"/>
                                  </p:stCondLst>
                                  <p:childTnLst>
                                    <p:set>
                                      <p:cBhvr>
                                        <p:cTn id="180" dur="1" fill="hold">
                                          <p:stCondLst>
                                            <p:cond delay="0"/>
                                          </p:stCondLst>
                                        </p:cTn>
                                        <p:tgtEl>
                                          <p:spTgt spid="84"/>
                                        </p:tgtEl>
                                        <p:attrNameLst>
                                          <p:attrName>style.visibility</p:attrName>
                                        </p:attrNameLst>
                                      </p:cBhvr>
                                      <p:to>
                                        <p:strVal val="visible"/>
                                      </p:to>
                                    </p:set>
                                  </p:childTnLst>
                                </p:cTn>
                              </p:par>
                              <p:par>
                                <p:cTn id="181" presetID="1" presetClass="entr" presetSubtype="0" fill="hold" grpId="0" nodeType="withEffect">
                                  <p:stCondLst>
                                    <p:cond delay="0"/>
                                  </p:stCondLst>
                                  <p:childTnLst>
                                    <p:set>
                                      <p:cBhvr>
                                        <p:cTn id="182" dur="1" fill="hold">
                                          <p:stCondLst>
                                            <p:cond delay="0"/>
                                          </p:stCondLst>
                                        </p:cTn>
                                        <p:tgtEl>
                                          <p:spTgt spid="85"/>
                                        </p:tgtEl>
                                        <p:attrNameLst>
                                          <p:attrName>style.visibility</p:attrName>
                                        </p:attrNameLst>
                                      </p:cBhvr>
                                      <p:to>
                                        <p:strVal val="visible"/>
                                      </p:to>
                                    </p:set>
                                  </p:childTnLst>
                                </p:cTn>
                              </p:par>
                              <p:par>
                                <p:cTn id="183" presetID="1" presetClass="entr" presetSubtype="0" fill="hold" grpId="0" nodeType="withEffect">
                                  <p:stCondLst>
                                    <p:cond delay="0"/>
                                  </p:stCondLst>
                                  <p:childTnLst>
                                    <p:set>
                                      <p:cBhvr>
                                        <p:cTn id="184" dur="1" fill="hold">
                                          <p:stCondLst>
                                            <p:cond delay="0"/>
                                          </p:stCondLst>
                                        </p:cTn>
                                        <p:tgtEl>
                                          <p:spTgt spid="86"/>
                                        </p:tgtEl>
                                        <p:attrNameLst>
                                          <p:attrName>style.visibility</p:attrName>
                                        </p:attrNameLst>
                                      </p:cBhvr>
                                      <p:to>
                                        <p:strVal val="visible"/>
                                      </p:to>
                                    </p:set>
                                  </p:childTnLst>
                                </p:cTn>
                              </p:par>
                              <p:par>
                                <p:cTn id="185" presetID="1" presetClass="entr" presetSubtype="0" fill="hold" grpId="0" nodeType="withEffect">
                                  <p:stCondLst>
                                    <p:cond delay="0"/>
                                  </p:stCondLst>
                                  <p:childTnLst>
                                    <p:set>
                                      <p:cBhvr>
                                        <p:cTn id="186" dur="1" fill="hold">
                                          <p:stCondLst>
                                            <p:cond delay="0"/>
                                          </p:stCondLst>
                                        </p:cTn>
                                        <p:tgtEl>
                                          <p:spTgt spid="87"/>
                                        </p:tgtEl>
                                        <p:attrNameLst>
                                          <p:attrName>style.visibility</p:attrName>
                                        </p:attrNameLst>
                                      </p:cBhvr>
                                      <p:to>
                                        <p:strVal val="visible"/>
                                      </p:to>
                                    </p:set>
                                  </p:childTnLst>
                                </p:cTn>
                              </p:par>
                              <p:par>
                                <p:cTn id="187" presetID="1" presetClass="entr" presetSubtype="0" fill="hold" grpId="0" nodeType="withEffect">
                                  <p:stCondLst>
                                    <p:cond delay="0"/>
                                  </p:stCondLst>
                                  <p:childTnLst>
                                    <p:set>
                                      <p:cBhvr>
                                        <p:cTn id="188" dur="1" fill="hold">
                                          <p:stCondLst>
                                            <p:cond delay="0"/>
                                          </p:stCondLst>
                                        </p:cTn>
                                        <p:tgtEl>
                                          <p:spTgt spid="88"/>
                                        </p:tgtEl>
                                        <p:attrNameLst>
                                          <p:attrName>style.visibility</p:attrName>
                                        </p:attrNameLst>
                                      </p:cBhvr>
                                      <p:to>
                                        <p:strVal val="visible"/>
                                      </p:to>
                                    </p:set>
                                  </p:childTnLst>
                                </p:cTn>
                              </p:par>
                              <p:par>
                                <p:cTn id="189" presetID="1" presetClass="entr" presetSubtype="0" fill="hold" grpId="0" nodeType="withEffect">
                                  <p:stCondLst>
                                    <p:cond delay="0"/>
                                  </p:stCondLst>
                                  <p:childTnLst>
                                    <p:set>
                                      <p:cBhvr>
                                        <p:cTn id="190" dur="1" fill="hold">
                                          <p:stCondLst>
                                            <p:cond delay="0"/>
                                          </p:stCondLst>
                                        </p:cTn>
                                        <p:tgtEl>
                                          <p:spTgt spid="89"/>
                                        </p:tgtEl>
                                        <p:attrNameLst>
                                          <p:attrName>style.visibility</p:attrName>
                                        </p:attrNameLst>
                                      </p:cBhvr>
                                      <p:to>
                                        <p:strVal val="visible"/>
                                      </p:to>
                                    </p:set>
                                  </p:childTnLst>
                                </p:cTn>
                              </p:par>
                              <p:par>
                                <p:cTn id="191" presetID="1" presetClass="entr" presetSubtype="0" fill="hold" grpId="0" nodeType="withEffect">
                                  <p:stCondLst>
                                    <p:cond delay="0"/>
                                  </p:stCondLst>
                                  <p:childTnLst>
                                    <p:set>
                                      <p:cBhvr>
                                        <p:cTn id="192" dur="1" fill="hold">
                                          <p:stCondLst>
                                            <p:cond delay="0"/>
                                          </p:stCondLst>
                                        </p:cTn>
                                        <p:tgtEl>
                                          <p:spTgt spid="90"/>
                                        </p:tgtEl>
                                        <p:attrNameLst>
                                          <p:attrName>style.visibility</p:attrName>
                                        </p:attrNameLst>
                                      </p:cBhvr>
                                      <p:to>
                                        <p:strVal val="visible"/>
                                      </p:to>
                                    </p:set>
                                  </p:childTnLst>
                                </p:cTn>
                              </p:par>
                              <p:par>
                                <p:cTn id="193" presetID="1" presetClass="entr" presetSubtype="0" fill="hold" grpId="0" nodeType="withEffect">
                                  <p:stCondLst>
                                    <p:cond delay="0"/>
                                  </p:stCondLst>
                                  <p:childTnLst>
                                    <p:set>
                                      <p:cBhvr>
                                        <p:cTn id="194" dur="1" fill="hold">
                                          <p:stCondLst>
                                            <p:cond delay="0"/>
                                          </p:stCondLst>
                                        </p:cTn>
                                        <p:tgtEl>
                                          <p:spTgt spid="91"/>
                                        </p:tgtEl>
                                        <p:attrNameLst>
                                          <p:attrName>style.visibility</p:attrName>
                                        </p:attrNameLst>
                                      </p:cBhvr>
                                      <p:to>
                                        <p:strVal val="visible"/>
                                      </p:to>
                                    </p:set>
                                  </p:childTnLst>
                                </p:cTn>
                              </p:par>
                            </p:childTnLst>
                          </p:cTn>
                        </p:par>
                      </p:childTnLst>
                    </p:cTn>
                  </p:par>
                  <p:par>
                    <p:cTn id="195" fill="hold">
                      <p:stCondLst>
                        <p:cond delay="indefinite"/>
                      </p:stCondLst>
                      <p:childTnLst>
                        <p:par>
                          <p:cTn id="196" fill="hold">
                            <p:stCondLst>
                              <p:cond delay="0"/>
                            </p:stCondLst>
                            <p:childTnLst>
                              <p:par>
                                <p:cTn id="197" presetID="1" presetClass="entr" presetSubtype="0" fill="hold" grpId="0" nodeType="clickEffect">
                                  <p:stCondLst>
                                    <p:cond delay="0"/>
                                  </p:stCondLst>
                                  <p:childTnLst>
                                    <p:set>
                                      <p:cBhvr>
                                        <p:cTn id="198" dur="1" fill="hold">
                                          <p:stCondLst>
                                            <p:cond delay="0"/>
                                          </p:stCondLst>
                                        </p:cTn>
                                        <p:tgtEl>
                                          <p:spTgt spid="92"/>
                                        </p:tgtEl>
                                        <p:attrNameLst>
                                          <p:attrName>style.visibility</p:attrName>
                                        </p:attrNameLst>
                                      </p:cBhvr>
                                      <p:to>
                                        <p:strVal val="visible"/>
                                      </p:to>
                                    </p:set>
                                  </p:childTnLst>
                                </p:cTn>
                              </p:par>
                              <p:par>
                                <p:cTn id="199" presetID="1" presetClass="entr" presetSubtype="0" fill="hold" grpId="0" nodeType="withEffect">
                                  <p:stCondLst>
                                    <p:cond delay="0"/>
                                  </p:stCondLst>
                                  <p:childTnLst>
                                    <p:set>
                                      <p:cBhvr>
                                        <p:cTn id="200" dur="1" fill="hold">
                                          <p:stCondLst>
                                            <p:cond delay="0"/>
                                          </p:stCondLst>
                                        </p:cTn>
                                        <p:tgtEl>
                                          <p:spTgt spid="93"/>
                                        </p:tgtEl>
                                        <p:attrNameLst>
                                          <p:attrName>style.visibility</p:attrName>
                                        </p:attrNameLst>
                                      </p:cBhvr>
                                      <p:to>
                                        <p:strVal val="visible"/>
                                      </p:to>
                                    </p:set>
                                  </p:childTnLst>
                                </p:cTn>
                              </p:par>
                              <p:par>
                                <p:cTn id="201" presetID="1" presetClass="entr" presetSubtype="0" fill="hold" grpId="0" nodeType="withEffect">
                                  <p:stCondLst>
                                    <p:cond delay="0"/>
                                  </p:stCondLst>
                                  <p:childTnLst>
                                    <p:set>
                                      <p:cBhvr>
                                        <p:cTn id="202" dur="1" fill="hold">
                                          <p:stCondLst>
                                            <p:cond delay="0"/>
                                          </p:stCondLst>
                                        </p:cTn>
                                        <p:tgtEl>
                                          <p:spTgt spid="94"/>
                                        </p:tgtEl>
                                        <p:attrNameLst>
                                          <p:attrName>style.visibility</p:attrName>
                                        </p:attrNameLst>
                                      </p:cBhvr>
                                      <p:to>
                                        <p:strVal val="visible"/>
                                      </p:to>
                                    </p:set>
                                  </p:childTnLst>
                                </p:cTn>
                              </p:par>
                              <p:par>
                                <p:cTn id="203" presetID="1" presetClass="entr" presetSubtype="0" fill="hold" grpId="0" nodeType="withEffect">
                                  <p:stCondLst>
                                    <p:cond delay="0"/>
                                  </p:stCondLst>
                                  <p:childTnLst>
                                    <p:set>
                                      <p:cBhvr>
                                        <p:cTn id="204" dur="1" fill="hold">
                                          <p:stCondLst>
                                            <p:cond delay="0"/>
                                          </p:stCondLst>
                                        </p:cTn>
                                        <p:tgtEl>
                                          <p:spTgt spid="95"/>
                                        </p:tgtEl>
                                        <p:attrNameLst>
                                          <p:attrName>style.visibility</p:attrName>
                                        </p:attrNameLst>
                                      </p:cBhvr>
                                      <p:to>
                                        <p:strVal val="visible"/>
                                      </p:to>
                                    </p:set>
                                  </p:childTnLst>
                                </p:cTn>
                              </p:par>
                              <p:par>
                                <p:cTn id="205" presetID="1" presetClass="entr" presetSubtype="0" fill="hold" grpId="0" nodeType="withEffect">
                                  <p:stCondLst>
                                    <p:cond delay="0"/>
                                  </p:stCondLst>
                                  <p:childTnLst>
                                    <p:set>
                                      <p:cBhvr>
                                        <p:cTn id="206" dur="1" fill="hold">
                                          <p:stCondLst>
                                            <p:cond delay="0"/>
                                          </p:stCondLst>
                                        </p:cTn>
                                        <p:tgtEl>
                                          <p:spTgt spid="96"/>
                                        </p:tgtEl>
                                        <p:attrNameLst>
                                          <p:attrName>style.visibility</p:attrName>
                                        </p:attrNameLst>
                                      </p:cBhvr>
                                      <p:to>
                                        <p:strVal val="visible"/>
                                      </p:to>
                                    </p:set>
                                  </p:childTnLst>
                                </p:cTn>
                              </p:par>
                              <p:par>
                                <p:cTn id="207" presetID="1" presetClass="entr" presetSubtype="0" fill="hold" grpId="0" nodeType="withEffect">
                                  <p:stCondLst>
                                    <p:cond delay="0"/>
                                  </p:stCondLst>
                                  <p:childTnLst>
                                    <p:set>
                                      <p:cBhvr>
                                        <p:cTn id="208" dur="1" fill="hold">
                                          <p:stCondLst>
                                            <p:cond delay="0"/>
                                          </p:stCondLst>
                                        </p:cTn>
                                        <p:tgtEl>
                                          <p:spTgt spid="97"/>
                                        </p:tgtEl>
                                        <p:attrNameLst>
                                          <p:attrName>style.visibility</p:attrName>
                                        </p:attrNameLst>
                                      </p:cBhvr>
                                      <p:to>
                                        <p:strVal val="visible"/>
                                      </p:to>
                                    </p:set>
                                  </p:childTnLst>
                                </p:cTn>
                              </p:par>
                              <p:par>
                                <p:cTn id="209" presetID="1" presetClass="entr" presetSubtype="0" fill="hold" grpId="0" nodeType="withEffect">
                                  <p:stCondLst>
                                    <p:cond delay="0"/>
                                  </p:stCondLst>
                                  <p:childTnLst>
                                    <p:set>
                                      <p:cBhvr>
                                        <p:cTn id="210" dur="1" fill="hold">
                                          <p:stCondLst>
                                            <p:cond delay="0"/>
                                          </p:stCondLst>
                                        </p:cTn>
                                        <p:tgtEl>
                                          <p:spTgt spid="98"/>
                                        </p:tgtEl>
                                        <p:attrNameLst>
                                          <p:attrName>style.visibility</p:attrName>
                                        </p:attrNameLst>
                                      </p:cBhvr>
                                      <p:to>
                                        <p:strVal val="visible"/>
                                      </p:to>
                                    </p:set>
                                  </p:childTnLst>
                                </p:cTn>
                              </p:par>
                              <p:par>
                                <p:cTn id="211" presetID="1" presetClass="entr" presetSubtype="0" fill="hold" grpId="0" nodeType="withEffect">
                                  <p:stCondLst>
                                    <p:cond delay="0"/>
                                  </p:stCondLst>
                                  <p:childTnLst>
                                    <p:set>
                                      <p:cBhvr>
                                        <p:cTn id="212" dur="1" fill="hold">
                                          <p:stCondLst>
                                            <p:cond delay="0"/>
                                          </p:stCondLst>
                                        </p:cTn>
                                        <p:tgtEl>
                                          <p:spTgt spid="99"/>
                                        </p:tgtEl>
                                        <p:attrNameLst>
                                          <p:attrName>style.visibility</p:attrName>
                                        </p:attrNameLst>
                                      </p:cBhvr>
                                      <p:to>
                                        <p:strVal val="visible"/>
                                      </p:to>
                                    </p:set>
                                  </p:childTnLst>
                                </p:cTn>
                              </p:par>
                            </p:childTnLst>
                          </p:cTn>
                        </p:par>
                      </p:childTnLst>
                    </p:cTn>
                  </p:par>
                  <p:par>
                    <p:cTn id="213" fill="hold">
                      <p:stCondLst>
                        <p:cond delay="indefinite"/>
                      </p:stCondLst>
                      <p:childTnLst>
                        <p:par>
                          <p:cTn id="214" fill="hold">
                            <p:stCondLst>
                              <p:cond delay="0"/>
                            </p:stCondLst>
                            <p:childTnLst>
                              <p:par>
                                <p:cTn id="215" presetID="1" presetClass="entr" presetSubtype="0" fill="hold" grpId="0" nodeType="clickEffect">
                                  <p:stCondLst>
                                    <p:cond delay="0"/>
                                  </p:stCondLst>
                                  <p:childTnLst>
                                    <p:set>
                                      <p:cBhvr>
                                        <p:cTn id="216" dur="1" fill="hold">
                                          <p:stCondLst>
                                            <p:cond delay="0"/>
                                          </p:stCondLst>
                                        </p:cTn>
                                        <p:tgtEl>
                                          <p:spTgt spid="1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