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5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a flow chart, the shape of each box tells you about its function</a:t>
            </a:r>
          </a:p>
        </p:txBody>
      </p:sp>
      <p:pic>
        <p:nvPicPr>
          <p:cNvPr id="5" name="Picture 4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550000"/>
            <a:ext cx="3000000" cy="4536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00" y="2050000"/>
            <a:ext cx="33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boxes are linked by arrowed lines. Follow each step in order</a:t>
            </a:r>
          </a:p>
        </p:txBody>
      </p:sp>
      <p:pic>
        <p:nvPicPr>
          <p:cNvPr id="7" name="Picture 6" descr="ex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00" y="2600000"/>
            <a:ext cx="2647436" cy="35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1000000"/>
            <a:ext cx="5100000" cy="8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flow chart describes an algorithm.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Implement this algorithm using a trace table.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Alter box 4 to read ‘Let E = 3n’ and implement the algorithm again. How does this alter the algorithm?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00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0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5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5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00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10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5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0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5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0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0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5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0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0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5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0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5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0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10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5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0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0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5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0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0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5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0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0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5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0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0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5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0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46" name="Right Brace 45"/>
          <p:cNvSpPr/>
          <p:nvPr/>
        </p:nvSpPr>
        <p:spPr>
          <a:xfrm>
            <a:off x="5480000" y="2480000"/>
            <a:ext cx="90000" cy="24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590000" y="3500000"/>
            <a:ext cx="8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 is a counter: it stops the algorithm after the loop has run 10 times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00000" y="4940000"/>
            <a:ext cx="23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Output is 2, 4, 6, 8, 10, 12, 14, 16, 18, 20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50000" y="2000000"/>
            <a:ext cx="3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5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00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450000" y="20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5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0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7450000" y="22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655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00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450000" y="24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55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0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50000" y="27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55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00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450000" y="29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55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0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7450000" y="32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55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00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50000" y="34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55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0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450000" y="368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55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00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450000" y="392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55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0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450000" y="416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55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00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50000" y="440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55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0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50000" y="4640000"/>
            <a:ext cx="45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250000" y="4940000"/>
            <a:ext cx="23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Output is 3, 6, 9, 12, 15, 18, 21, 24, 27, 30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This gives the first ten multiples of 3 rather than the first ten multiples of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1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decision box contains a question whose answer is either ‘yes’ or ‘no’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Follow the arrow that matches the answer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should recognise d = b² − 4ac as the discriminant of the equation</a:t>
            </a:r>
          </a:p>
        </p:txBody>
      </p:sp>
      <p:pic>
        <p:nvPicPr>
          <p:cNvPr id="5" name="Picture 4" descr="ex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" y="2950000"/>
            <a:ext cx="3300000" cy="29971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This flow chart can be used to find the roots of an equation of the form ax² + bx + c = 0.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Demonstrate this algorithm for these equations: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6x² − 5x − 11 = 0        b) x² − 6x + 9 = 0        c) 4x² + 3x + 8 =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00000"/>
            <a:ext cx="3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8" name="Rectangle 7"/>
          <p:cNvSpPr/>
          <p:nvPr/>
        </p:nvSpPr>
        <p:spPr>
          <a:xfrm>
            <a:off x="415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7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3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9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 &lt; 0?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95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 = 0?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1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0000" y="200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5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1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7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3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289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9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5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51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11/6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70000" y="225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50000" y="2520000"/>
            <a:ext cx="4750000" cy="4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 = (−5)² − 4 × 6 × (−11) = 25 + 264 = 289,   x₁ = (5 + 17) ÷ 12 = 11/6,   x₂ = (5 − 17) ÷ 12 = −1</a:t>
            </a:r>
          </a:p>
          <a:p>
            <a:pPr algn="l"/>
            <a:r>
              <a:rPr sz="1000" b="1" i="0">
                <a:solidFill>
                  <a:srgbClr val="FF0000"/>
                </a:solidFill>
                <a:latin typeface="Calibri"/>
              </a:rPr>
              <a:t>Roots are 11/6 and −1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00000" y="3170000"/>
            <a:ext cx="3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5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1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7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3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9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 &lt; 0?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5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 = 0?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10000" y="317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5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71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27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3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9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95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10000" y="342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50000" y="3690000"/>
            <a:ext cx="4750000" cy="4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 = (−6)² − 4 × 1 × 9 = 36 − 36 = 0,   x = 6 ÷ 2 = 3</a:t>
            </a:r>
          </a:p>
          <a:p>
            <a:pPr algn="l"/>
            <a:r>
              <a:rPr sz="1000" b="1" i="0">
                <a:solidFill>
                  <a:srgbClr val="FF0000"/>
                </a:solidFill>
                <a:latin typeface="Calibri"/>
              </a:rPr>
              <a:t>Equal roots are 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800000" y="4340000"/>
            <a:ext cx="3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50000" y="434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10000" y="434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270000" y="434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830000" y="434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390000" y="434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 &lt; 0?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50000" y="459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10000" y="459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270000" y="459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830000" y="459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−119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90000" y="4590000"/>
            <a:ext cx="56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50000" y="4860000"/>
            <a:ext cx="4750000" cy="4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 = 3² − 4 × 4 × 8 = 9 − 128 = −119</a:t>
            </a:r>
          </a:p>
          <a:p>
            <a:pPr algn="l"/>
            <a:r>
              <a:rPr sz="1000" b="1" i="0">
                <a:solidFill>
                  <a:srgbClr val="FF0000"/>
                </a:solidFill>
                <a:latin typeface="Calibri"/>
              </a:rPr>
              <a:t>No real roots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Flow Charts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00000"/>
            <a:ext cx="3300000" cy="6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Tackle a flow chart one box at a time, recording every step in a trace table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0000" y="1650000"/>
            <a:ext cx="3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Apply the algorithm shown by the flow chart to the data: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u₁ = 10, u₂ = 15, u₃ = 9, u₄ = 7, u₅ = 11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What does the algorithm do?</a:t>
            </a:r>
          </a:p>
        </p:txBody>
      </p:sp>
      <p:pic>
        <p:nvPicPr>
          <p:cNvPr id="6" name="Picture 5" descr="ex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2450000"/>
            <a:ext cx="2092929" cy="37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50000" y="1000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900000" y="100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</a:t>
            </a:r>
          </a:p>
        </p:txBody>
      </p:sp>
      <p:sp>
        <p:nvSpPr>
          <p:cNvPr id="9" name="Rectangle 8"/>
          <p:cNvSpPr/>
          <p:nvPr/>
        </p:nvSpPr>
        <p:spPr>
          <a:xfrm>
            <a:off x="5460000" y="100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20000" y="100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0000" y="100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T &lt; 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40000" y="100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n &lt; 5?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50000" y="1222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00000" y="122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60000" y="122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20000" y="122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580000" y="122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140000" y="122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4250000" y="1444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0000" y="144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60000" y="144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020000" y="144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580000" y="144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7140000" y="144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4250000" y="1666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900000" y="166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460000" y="166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020000" y="166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80000" y="166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140000" y="166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4250000" y="1888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900000" y="188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5460000" y="188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6020000" y="188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6580000" y="188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140000" y="188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4250000" y="2110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900000" y="211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5460000" y="211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6020000" y="211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6580000" y="211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7140000" y="211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50000" y="2332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900000" y="233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60000" y="233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6020000" y="233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6580000" y="233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7140000" y="233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4250000" y="2554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3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900000" y="255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5460000" y="255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6020000" y="255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80000" y="255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7140000" y="255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4250000" y="2776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900000" y="277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460000" y="277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020000" y="277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580000" y="277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140000" y="277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4250000" y="2998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5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900000" y="299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460000" y="299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020000" y="299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580000" y="299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7140000" y="299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4250000" y="3220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900000" y="322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5460000" y="322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6020000" y="322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6580000" y="322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7140000" y="322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250000" y="3442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900000" y="344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460000" y="344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6" name="Rectangle 75"/>
          <p:cNvSpPr/>
          <p:nvPr/>
        </p:nvSpPr>
        <p:spPr>
          <a:xfrm>
            <a:off x="6020000" y="344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6580000" y="344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7140000" y="344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9" name="Rectangle 78"/>
          <p:cNvSpPr/>
          <p:nvPr/>
        </p:nvSpPr>
        <p:spPr>
          <a:xfrm>
            <a:off x="4250000" y="3664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900000" y="366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1" name="Rectangle 80"/>
          <p:cNvSpPr/>
          <p:nvPr/>
        </p:nvSpPr>
        <p:spPr>
          <a:xfrm>
            <a:off x="5460000" y="366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6020000" y="366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580000" y="366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4" name="Rectangle 83"/>
          <p:cNvSpPr/>
          <p:nvPr/>
        </p:nvSpPr>
        <p:spPr>
          <a:xfrm>
            <a:off x="7140000" y="366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5" name="Rectangle 84"/>
          <p:cNvSpPr/>
          <p:nvPr/>
        </p:nvSpPr>
        <p:spPr>
          <a:xfrm>
            <a:off x="4250000" y="3886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4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900000" y="388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5460000" y="388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6020000" y="388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9" name="Rectangle 88"/>
          <p:cNvSpPr/>
          <p:nvPr/>
        </p:nvSpPr>
        <p:spPr>
          <a:xfrm>
            <a:off x="6580000" y="388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140000" y="388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1" name="Rectangle 90"/>
          <p:cNvSpPr/>
          <p:nvPr/>
        </p:nvSpPr>
        <p:spPr>
          <a:xfrm>
            <a:off x="4250000" y="4108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5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900000" y="410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5460000" y="410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020000" y="410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6580000" y="410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6" name="Rectangle 95"/>
          <p:cNvSpPr/>
          <p:nvPr/>
        </p:nvSpPr>
        <p:spPr>
          <a:xfrm>
            <a:off x="7140000" y="410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7" name="Rectangle 96"/>
          <p:cNvSpPr/>
          <p:nvPr/>
        </p:nvSpPr>
        <p:spPr>
          <a:xfrm>
            <a:off x="4250000" y="4330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98" name="Rectangle 97"/>
          <p:cNvSpPr/>
          <p:nvPr/>
        </p:nvSpPr>
        <p:spPr>
          <a:xfrm>
            <a:off x="4900000" y="433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5460000" y="433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020000" y="433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6580000" y="433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7140000" y="4330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Yes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250000" y="4552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4900000" y="455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460000" y="455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6020000" y="455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6580000" y="455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8" name="Rectangle 107"/>
          <p:cNvSpPr/>
          <p:nvPr/>
        </p:nvSpPr>
        <p:spPr>
          <a:xfrm>
            <a:off x="7140000" y="4552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9" name="Rectangle 108"/>
          <p:cNvSpPr/>
          <p:nvPr/>
        </p:nvSpPr>
        <p:spPr>
          <a:xfrm>
            <a:off x="4250000" y="4774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3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900000" y="477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1" name="Rectangle 110"/>
          <p:cNvSpPr/>
          <p:nvPr/>
        </p:nvSpPr>
        <p:spPr>
          <a:xfrm>
            <a:off x="5460000" y="477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2" name="Rectangle 111"/>
          <p:cNvSpPr/>
          <p:nvPr/>
        </p:nvSpPr>
        <p:spPr>
          <a:xfrm>
            <a:off x="6020000" y="477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580000" y="477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4" name="Rectangle 113"/>
          <p:cNvSpPr/>
          <p:nvPr/>
        </p:nvSpPr>
        <p:spPr>
          <a:xfrm>
            <a:off x="7140000" y="4774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5" name="Rectangle 114"/>
          <p:cNvSpPr/>
          <p:nvPr/>
        </p:nvSpPr>
        <p:spPr>
          <a:xfrm>
            <a:off x="4250000" y="4996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4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4900000" y="499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7" name="Rectangle 116"/>
          <p:cNvSpPr/>
          <p:nvPr/>
        </p:nvSpPr>
        <p:spPr>
          <a:xfrm>
            <a:off x="5460000" y="499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8" name="Rectangle 117"/>
          <p:cNvSpPr/>
          <p:nvPr/>
        </p:nvSpPr>
        <p:spPr>
          <a:xfrm>
            <a:off x="6020000" y="499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9" name="Rectangle 118"/>
          <p:cNvSpPr/>
          <p:nvPr/>
        </p:nvSpPr>
        <p:spPr>
          <a:xfrm>
            <a:off x="6580000" y="499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140000" y="4996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1" name="Rectangle 120"/>
          <p:cNvSpPr/>
          <p:nvPr/>
        </p:nvSpPr>
        <p:spPr>
          <a:xfrm>
            <a:off x="4250000" y="5218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6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900000" y="521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3" name="Rectangle 122"/>
          <p:cNvSpPr/>
          <p:nvPr/>
        </p:nvSpPr>
        <p:spPr>
          <a:xfrm>
            <a:off x="5460000" y="521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4" name="Rectangle 123"/>
          <p:cNvSpPr/>
          <p:nvPr/>
        </p:nvSpPr>
        <p:spPr>
          <a:xfrm>
            <a:off x="6020000" y="521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5" name="Rectangle 124"/>
          <p:cNvSpPr/>
          <p:nvPr/>
        </p:nvSpPr>
        <p:spPr>
          <a:xfrm>
            <a:off x="6580000" y="521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6" name="Rectangle 125"/>
          <p:cNvSpPr/>
          <p:nvPr/>
        </p:nvSpPr>
        <p:spPr>
          <a:xfrm>
            <a:off x="7140000" y="5218000"/>
            <a:ext cx="56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No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250000" y="5440000"/>
            <a:ext cx="65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Box 7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4900000" y="5440000"/>
            <a:ext cx="2800000" cy="222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Output is 7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250000" y="5712000"/>
            <a:ext cx="34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FF0000"/>
                </a:solidFill>
                <a:latin typeface="Calibri"/>
              </a:rPr>
              <a:t>The algorithm selects the smallest number from a list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