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0" r:id="rId14"/>
    <p:sldId id="279" r:id="rId15"/>
    <p:sldId id="280" r:id="rId16"/>
    <p:sldId id="281" r:id="rId17"/>
    <p:sldId id="282" r:id="rId18"/>
    <p:sldId id="283" r:id="rId19"/>
    <p:sldId id="26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64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66" r:id="rId36"/>
    <p:sldId id="303" r:id="rId37"/>
    <p:sldId id="304" r:id="rId38"/>
    <p:sldId id="305" r:id="rId39"/>
    <p:sldId id="306" r:id="rId40"/>
    <p:sldId id="307" r:id="rId41"/>
    <p:sldId id="308" r:id="rId42"/>
    <p:sldId id="268" r:id="rId43"/>
    <p:sldId id="328" r:id="rId44"/>
    <p:sldId id="329" r:id="rId45"/>
    <p:sldId id="330" r:id="rId46"/>
    <p:sldId id="331" r:id="rId47"/>
    <p:sldId id="332" r:id="rId48"/>
    <p:sldId id="334" r:id="rId49"/>
    <p:sldId id="333" r:id="rId50"/>
    <p:sldId id="335" r:id="rId51"/>
    <p:sldId id="33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7" autoAdjust="0"/>
  </p:normalViewPr>
  <p:slideViewPr>
    <p:cSldViewPr snapToGrid="0">
      <p:cViewPr varScale="1">
        <p:scale>
          <a:sx n="107" d="100"/>
          <a:sy n="107" d="100"/>
        </p:scale>
        <p:origin x="17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DDDB4-0AC1-496B-AA93-203801B6EF0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FA5C6-CF0B-4F17-A101-65DFB65EC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9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3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7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9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5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9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5.png"/><Relationship Id="rId7" Type="http://schemas.openxmlformats.org/officeDocument/2006/relationships/image" Target="../media/image4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4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0.png"/><Relationship Id="rId7" Type="http://schemas.openxmlformats.org/officeDocument/2006/relationships/image" Target="../media/image9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40.png"/><Relationship Id="rId7" Type="http://schemas.openxmlformats.org/officeDocument/2006/relationships/image" Target="../media/image10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01.png"/><Relationship Id="rId10" Type="http://schemas.openxmlformats.org/officeDocument/2006/relationships/image" Target="../media/image52.png"/><Relationship Id="rId4" Type="http://schemas.openxmlformats.org/officeDocument/2006/relationships/image" Target="../media/image105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66.png"/><Relationship Id="rId3" Type="http://schemas.openxmlformats.org/officeDocument/2006/relationships/image" Target="../media/image840.png"/><Relationship Id="rId7" Type="http://schemas.openxmlformats.org/officeDocument/2006/relationships/image" Target="../media/image107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65.png"/><Relationship Id="rId5" Type="http://schemas.openxmlformats.org/officeDocument/2006/relationships/image" Target="../media/image1050.png"/><Relationship Id="rId10" Type="http://schemas.openxmlformats.org/officeDocument/2006/relationships/image" Target="../media/image1100.png"/><Relationship Id="rId4" Type="http://schemas.openxmlformats.org/officeDocument/2006/relationships/image" Target="../media/image1040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69.png"/><Relationship Id="rId5" Type="http://schemas.openxmlformats.org/officeDocument/2006/relationships/image" Target="../media/image800.png"/><Relationship Id="rId10" Type="http://schemas.openxmlformats.org/officeDocument/2006/relationships/image" Target="../media/image68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1.png"/><Relationship Id="rId7" Type="http://schemas.openxmlformats.org/officeDocument/2006/relationships/image" Target="../media/image119.png"/><Relationship Id="rId12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68.png"/><Relationship Id="rId5" Type="http://schemas.openxmlformats.org/officeDocument/2006/relationships/image" Target="../media/image800.png"/><Relationship Id="rId10" Type="http://schemas.openxmlformats.org/officeDocument/2006/relationships/image" Target="../media/image122.png"/><Relationship Id="rId4" Type="http://schemas.openxmlformats.org/officeDocument/2006/relationships/image" Target="../media/image112.png"/><Relationship Id="rId9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04.png"/><Relationship Id="rId3" Type="http://schemas.openxmlformats.org/officeDocument/2006/relationships/image" Target="../media/image111.png"/><Relationship Id="rId7" Type="http://schemas.openxmlformats.org/officeDocument/2006/relationships/image" Target="../media/image75.png"/><Relationship Id="rId12" Type="http://schemas.openxmlformats.org/officeDocument/2006/relationships/image" Target="../media/image1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112.png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27.png"/><Relationship Id="rId3" Type="http://schemas.openxmlformats.org/officeDocument/2006/relationships/image" Target="../media/image111.png"/><Relationship Id="rId7" Type="http://schemas.openxmlformats.org/officeDocument/2006/relationships/image" Target="../media/image123.png"/><Relationship Id="rId12" Type="http://schemas.openxmlformats.org/officeDocument/2006/relationships/image" Target="../media/image12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5.png"/><Relationship Id="rId5" Type="http://schemas.openxmlformats.org/officeDocument/2006/relationships/image" Target="../media/image73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2.png"/><Relationship Id="rId9" Type="http://schemas.openxmlformats.org/officeDocument/2006/relationships/image" Target="../media/image104.png"/><Relationship Id="rId14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1.jpeg"/><Relationship Id="rId7" Type="http://schemas.openxmlformats.org/officeDocument/2006/relationships/image" Target="../media/image660.png"/><Relationship Id="rId12" Type="http://schemas.openxmlformats.org/officeDocument/2006/relationships/image" Target="../media/image1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5" Type="http://schemas.openxmlformats.org/officeDocument/2006/relationships/image" Target="../media/image640.png"/><Relationship Id="rId10" Type="http://schemas.openxmlformats.org/officeDocument/2006/relationships/image" Target="../media/image690.png"/><Relationship Id="rId9" Type="http://schemas.openxmlformats.org/officeDocument/2006/relationships/image" Target="../media/image6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134.png"/><Relationship Id="rId3" Type="http://schemas.openxmlformats.org/officeDocument/2006/relationships/image" Target="../media/image1.jpeg"/><Relationship Id="rId7" Type="http://schemas.openxmlformats.org/officeDocument/2006/relationships/image" Target="../media/image730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20.png"/><Relationship Id="rId11" Type="http://schemas.openxmlformats.org/officeDocument/2006/relationships/image" Target="../media/image131.png"/><Relationship Id="rId10" Type="http://schemas.openxmlformats.org/officeDocument/2006/relationships/image" Target="../media/image133.png"/><Relationship Id="rId9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133.png"/><Relationship Id="rId3" Type="http://schemas.openxmlformats.org/officeDocument/2006/relationships/image" Target="../media/image1.jpeg"/><Relationship Id="rId12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image" Target="../media/image801.png"/><Relationship Id="rId10" Type="http://schemas.openxmlformats.org/officeDocument/2006/relationships/image" Target="../media/image790.png"/><Relationship Id="rId9" Type="http://schemas.openxmlformats.org/officeDocument/2006/relationships/image" Target="../media/image780.png"/><Relationship Id="rId1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900.png"/><Relationship Id="rId7" Type="http://schemas.openxmlformats.org/officeDocument/2006/relationships/image" Target="../media/image841.png"/><Relationship Id="rId12" Type="http://schemas.openxmlformats.org/officeDocument/2006/relationships/image" Target="../media/image8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30.png"/><Relationship Id="rId11" Type="http://schemas.openxmlformats.org/officeDocument/2006/relationships/image" Target="../media/image880.png"/><Relationship Id="rId5" Type="http://schemas.openxmlformats.org/officeDocument/2006/relationships/image" Target="../media/image820.png"/><Relationship Id="rId15" Type="http://schemas.openxmlformats.org/officeDocument/2006/relationships/image" Target="../media/image920.png"/><Relationship Id="rId10" Type="http://schemas.openxmlformats.org/officeDocument/2006/relationships/image" Target="../media/image870.png"/><Relationship Id="rId4" Type="http://schemas.openxmlformats.org/officeDocument/2006/relationships/image" Target="../media/image810.png"/><Relationship Id="rId9" Type="http://schemas.openxmlformats.org/officeDocument/2006/relationships/image" Target="../media/image860.png"/><Relationship Id="rId14" Type="http://schemas.openxmlformats.org/officeDocument/2006/relationships/image" Target="../media/image9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7" Type="http://schemas.openxmlformats.org/officeDocument/2006/relationships/image" Target="../media/image9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50.png"/><Relationship Id="rId5" Type="http://schemas.openxmlformats.org/officeDocument/2006/relationships/image" Target="../media/image941.png"/><Relationship Id="rId4" Type="http://schemas.openxmlformats.org/officeDocument/2006/relationships/image" Target="../media/image9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7" Type="http://schemas.openxmlformats.org/officeDocument/2006/relationships/image" Target="../media/image9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60.png"/><Relationship Id="rId5" Type="http://schemas.openxmlformats.org/officeDocument/2006/relationships/image" Target="../media/image970.png"/><Relationship Id="rId4" Type="http://schemas.openxmlformats.org/officeDocument/2006/relationships/image" Target="../media/image930.png"/><Relationship Id="rId9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7" Type="http://schemas.openxmlformats.org/officeDocument/2006/relationships/image" Target="../media/image10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90.png"/><Relationship Id="rId11" Type="http://schemas.openxmlformats.org/officeDocument/2006/relationships/image" Target="../media/image1041.png"/><Relationship Id="rId5" Type="http://schemas.openxmlformats.org/officeDocument/2006/relationships/image" Target="../media/image960.png"/><Relationship Id="rId10" Type="http://schemas.openxmlformats.org/officeDocument/2006/relationships/image" Target="../media/image1030.png"/><Relationship Id="rId4" Type="http://schemas.openxmlformats.org/officeDocument/2006/relationships/image" Target="../media/image930.png"/><Relationship Id="rId9" Type="http://schemas.openxmlformats.org/officeDocument/2006/relationships/image" Target="../media/image10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110.png"/><Relationship Id="rId4" Type="http://schemas.openxmlformats.org/officeDocument/2006/relationships/image" Target="../media/image1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7" Type="http://schemas.openxmlformats.org/officeDocument/2006/relationships/image" Target="../media/image138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7" Type="http://schemas.openxmlformats.org/officeDocument/2006/relationships/image" Target="../media/image14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2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9.png"/><Relationship Id="rId7" Type="http://schemas.openxmlformats.org/officeDocument/2006/relationships/image" Target="../media/image222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221.png"/><Relationship Id="rId10" Type="http://schemas.openxmlformats.org/officeDocument/2006/relationships/image" Target="../media/image144.png"/><Relationship Id="rId4" Type="http://schemas.openxmlformats.org/officeDocument/2006/relationships/image" Target="../media/image220.png"/><Relationship Id="rId9" Type="http://schemas.openxmlformats.org/officeDocument/2006/relationships/image" Target="../media/image1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45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1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9" Type="http://schemas.openxmlformats.org/officeDocument/2006/relationships/image" Target="../media/image16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61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59.png"/><Relationship Id="rId10" Type="http://schemas.openxmlformats.org/officeDocument/2006/relationships/image" Target="../media/image166.png"/><Relationship Id="rId4" Type="http://schemas.openxmlformats.org/officeDocument/2006/relationships/image" Target="../media/image158.png"/><Relationship Id="rId9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4.png"/><Relationship Id="rId7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520910" y="2191045"/>
            <a:ext cx="83912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u="sng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Applications of Forces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47532" y="4796135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038600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86400" y="4343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343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038600" y="4724400"/>
                <a:ext cx="21419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30−8=0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724400"/>
                <a:ext cx="2141997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4038600" y="54102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486400" y="5715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7150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038600" y="6096000"/>
                <a:ext cx="21419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+2−5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96000"/>
                <a:ext cx="214199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105400" y="51054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105400"/>
                <a:ext cx="182819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155721" y="64770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21" y="6477000"/>
                <a:ext cx="18281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Arc 114"/>
          <p:cNvSpPr/>
          <p:nvPr/>
        </p:nvSpPr>
        <p:spPr>
          <a:xfrm>
            <a:off x="6096000" y="4495801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77000" y="44196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Use P as the positive direction and sub in values</a:t>
            </a:r>
          </a:p>
        </p:txBody>
      </p:sp>
      <p:sp>
        <p:nvSpPr>
          <p:cNvPr id="117" name="Arc 116"/>
          <p:cNvSpPr/>
          <p:nvPr/>
        </p:nvSpPr>
        <p:spPr>
          <a:xfrm>
            <a:off x="6705600" y="4876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7086600" y="4876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 to leave </a:t>
            </a:r>
            <a:r>
              <a:rPr lang="en-GB" sz="11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9" name="Arc 118"/>
          <p:cNvSpPr/>
          <p:nvPr/>
        </p:nvSpPr>
        <p:spPr>
          <a:xfrm>
            <a:off x="6096000" y="5867401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Arc 119"/>
          <p:cNvSpPr/>
          <p:nvPr/>
        </p:nvSpPr>
        <p:spPr>
          <a:xfrm>
            <a:off x="6705600" y="6248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6400800" y="58674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Use P as the positive direction and sub in values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086600" y="62484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 to leave </a:t>
            </a:r>
            <a:r>
              <a:rPr lang="en-GB" sz="11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1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647BAF0B-003A-4B5E-81FB-EF118989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コンテンツ プレースホルダー 2">
            <a:extLst>
              <a:ext uri="{FF2B5EF4-FFF2-40B4-BE49-F238E27FC236}">
                <a16:creationId xmlns:a16="http://schemas.microsoft.com/office/drawing/2014/main" id="{D3328DDB-B6EF-4803-BA1C-4DCDF6E29F2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0E0F8D4D-81D6-4E4E-830E-50212B4EA3D8}"/>
                  </a:ext>
                </a:extLst>
              </p:cNvPr>
              <p:cNvSpPr txBox="1"/>
              <p:nvPr/>
            </p:nvSpPr>
            <p:spPr>
              <a:xfrm>
                <a:off x="5455327" y="4074850"/>
                <a:ext cx="423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0E0F8D4D-81D6-4E4E-830E-50212B4EA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327" y="4074850"/>
                <a:ext cx="423642" cy="215444"/>
              </a:xfrm>
              <a:prstGeom prst="rect">
                <a:avLst/>
              </a:prstGeom>
              <a:blipFill>
                <a:blip r:embed="rId8"/>
                <a:stretch>
                  <a:fillRect l="-10145" r="-1449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83E3B69-B57F-4261-9945-648EA7383AF8}"/>
                  </a:ext>
                </a:extLst>
              </p:cNvPr>
              <p:cNvSpPr txBox="1"/>
              <p:nvPr/>
            </p:nvSpPr>
            <p:spPr>
              <a:xfrm>
                <a:off x="5872578" y="5450887"/>
                <a:ext cx="423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83E3B69-B57F-4261-9945-648EA7383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78" y="5450887"/>
                <a:ext cx="423642" cy="215444"/>
              </a:xfrm>
              <a:prstGeom prst="rect">
                <a:avLst/>
              </a:prstGeom>
              <a:blipFill>
                <a:blip r:embed="rId9"/>
                <a:stretch>
                  <a:fillRect l="-10000" r="-1428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3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4" grpId="0"/>
      <p:bldP spid="94" grpId="0"/>
      <p:bldP spid="95" grpId="0" animBg="1"/>
      <p:bldP spid="96" grpId="0"/>
      <p:bldP spid="97" grpId="0"/>
      <p:bldP spid="101" grpId="0"/>
      <p:bldP spid="102" grpId="0"/>
      <p:bldP spid="31" grpId="0"/>
      <p:bldP spid="32" grpId="0"/>
      <p:bldP spid="103" grpId="0"/>
      <p:bldP spid="105" grpId="0"/>
      <p:bldP spid="108" grpId="0"/>
      <p:bldP spid="109" grpId="0"/>
      <p:bldP spid="110" grpId="0"/>
      <p:bldP spid="111" grpId="0"/>
      <p:bldP spid="33" grpId="0"/>
      <p:bldP spid="112" grpId="0"/>
      <p:bldP spid="113" grpId="0"/>
      <p:bldP spid="114" grpId="0"/>
      <p:bldP spid="115" grpId="0" animBg="1"/>
      <p:bldP spid="116" grpId="0"/>
      <p:bldP spid="117" grpId="0" animBg="1"/>
      <p:bldP spid="118" grpId="0"/>
      <p:bldP spid="119" grpId="0" animBg="1"/>
      <p:bldP spid="120" grpId="0" animBg="1"/>
      <p:bldP spid="121" grpId="0"/>
      <p:bldP spid="122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114800" y="41910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076700" y="4495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4495800"/>
                <a:ext cx="182819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886200" y="4495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86200" y="41910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91000" y="4953000"/>
                <a:ext cx="8249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953000"/>
                <a:ext cx="82490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76800" y="4857750"/>
                <a:ext cx="1123641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30−2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30+8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57750"/>
                <a:ext cx="1123641" cy="505010"/>
              </a:xfrm>
              <a:prstGeom prst="rect">
                <a:avLst/>
              </a:prstGeom>
              <a:blipFill rotWithShape="1"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81475" y="5562600"/>
                <a:ext cx="15731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=0.2219…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75" y="5562600"/>
                <a:ext cx="157318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95800" y="5991225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991225"/>
                <a:ext cx="96776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867400" y="4648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238875" y="44196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>
                <a:solidFill>
                  <a:srgbClr val="FF0000"/>
                </a:solidFill>
                <a:latin typeface="Comic Sans MS" pitchFamily="66" charset="0"/>
              </a:rPr>
              <a:t>Divide equation 2 by equation 1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Each side must be divided as a </a:t>
            </a:r>
            <a:r>
              <a:rPr lang="en-GB" sz="11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whole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not individual parts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P’s cancel, Sin/Cos = Tan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48400" y="52578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Work out the fraction</a:t>
            </a:r>
          </a:p>
        </p:txBody>
      </p:sp>
      <p:sp>
        <p:nvSpPr>
          <p:cNvPr id="67" name="Arc 66"/>
          <p:cNvSpPr/>
          <p:nvPr/>
        </p:nvSpPr>
        <p:spPr>
          <a:xfrm>
            <a:off x="5867400" y="5105400"/>
            <a:ext cx="4572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5562600" y="5715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019800" y="58674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Use inverse 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191000" y="4267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191000" y="45720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タイトル 1">
            <a:extLst>
              <a:ext uri="{FF2B5EF4-FFF2-40B4-BE49-F238E27FC236}">
                <a16:creationId xmlns:a16="http://schemas.microsoft.com/office/drawing/2014/main" id="{361A6440-47CB-4058-A24E-095990FA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1" name="コンテンツ プレースホルダー 2">
            <a:extLst>
              <a:ext uri="{FF2B5EF4-FFF2-40B4-BE49-F238E27FC236}">
                <a16:creationId xmlns:a16="http://schemas.microsoft.com/office/drawing/2014/main" id="{F02E8849-4FDC-4718-8364-19CBD4EE654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2" name="TextBox 93">
            <a:extLst>
              <a:ext uri="{FF2B5EF4-FFF2-40B4-BE49-F238E27FC236}">
                <a16:creationId xmlns:a16="http://schemas.microsoft.com/office/drawing/2014/main" id="{DA2FA2C8-653B-4B90-B463-E46089079FEF}"/>
              </a:ext>
            </a:extLst>
          </p:cNvPr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</p:spTree>
    <p:extLst>
      <p:ext uri="{BB962C8B-B14F-4D97-AF65-F5344CB8AC3E}">
        <p14:creationId xmlns:p14="http://schemas.microsoft.com/office/powerpoint/2010/main" val="22039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7" grpId="0"/>
      <p:bldP spid="58" grpId="0"/>
      <p:bldP spid="59" grpId="0"/>
      <p:bldP spid="60" grpId="0"/>
      <p:bldP spid="61" grpId="0"/>
      <p:bldP spid="62" grpId="0"/>
      <p:bldP spid="64" grpId="0" animBg="1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267200" y="42672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182819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4038600" y="42672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648200" y="4648200"/>
                <a:ext cx="1479444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30+8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l-GR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479444" cy="500009"/>
              </a:xfrm>
              <a:prstGeom prst="rect">
                <a:avLst/>
              </a:prstGeom>
              <a:blipFill rotWithShape="1"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648200" y="5257800"/>
                <a:ext cx="1479444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30+8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12.5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1479444" cy="500009"/>
              </a:xfrm>
              <a:prstGeom prst="rect">
                <a:avLst/>
              </a:prstGeom>
              <a:blipFill rotWithShape="1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648200" y="5943600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=10.8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943600"/>
                <a:ext cx="104496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943600" y="4419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6324600" y="4495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Arc 87"/>
          <p:cNvSpPr/>
          <p:nvPr/>
        </p:nvSpPr>
        <p:spPr>
          <a:xfrm>
            <a:off x="5943600" y="49530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5943600" y="5562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6400800" y="50292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the exact value for 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24600" y="57150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52400" y="6019800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=10.8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19800"/>
                <a:ext cx="1044966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タイトル 1">
            <a:extLst>
              <a:ext uri="{FF2B5EF4-FFF2-40B4-BE49-F238E27FC236}">
                <a16:creationId xmlns:a16="http://schemas.microsoft.com/office/drawing/2014/main" id="{CA3F0A7D-C57C-459D-BBDE-F69842D6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C8D963CA-60C3-4AAF-945B-F009DE2992C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7" name="TextBox 93">
            <a:extLst>
              <a:ext uri="{FF2B5EF4-FFF2-40B4-BE49-F238E27FC236}">
                <a16:creationId xmlns:a16="http://schemas.microsoft.com/office/drawing/2014/main" id="{EEC999AE-655F-4229-9ADD-7C3373C0BED8}"/>
              </a:ext>
            </a:extLst>
          </p:cNvPr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</p:spTree>
    <p:extLst>
      <p:ext uri="{BB962C8B-B14F-4D97-AF65-F5344CB8AC3E}">
        <p14:creationId xmlns:p14="http://schemas.microsoft.com/office/powerpoint/2010/main" val="31763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/>
      <p:bldP spid="82" grpId="0"/>
      <p:bldP spid="83" grpId="0"/>
      <p:bldP spid="85" grpId="0"/>
      <p:bldP spid="86" grpId="0" animBg="1"/>
      <p:bldP spid="87" grpId="0"/>
      <p:bldP spid="88" grpId="0" animBg="1"/>
      <p:bldP spid="89" grpId="0" animBg="1"/>
      <p:bldP spid="90" grpId="0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25173" y="2707093"/>
            <a:ext cx="87292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7B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smooth bead, Y, is threaded on a light inextensible string. The ends of the string are attached to two fixed points X and Z on the same horizontal level. The bead is held in equilibrium by a horizontal force of 8N acting in the direction ZX. Bead Y hangs vertically below X and angle XZY = 30°.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tension in the string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weight of the bead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1600200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24400" y="16002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724400" y="1600200"/>
            <a:ext cx="21336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056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4400" y="24384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</a:t>
            </a:r>
          </a:p>
        </p:txBody>
      </p:sp>
      <p:sp>
        <p:nvSpPr>
          <p:cNvPr id="32" name="Arc 31"/>
          <p:cNvSpPr/>
          <p:nvPr/>
        </p:nvSpPr>
        <p:spPr>
          <a:xfrm>
            <a:off x="6400800" y="1143000"/>
            <a:ext cx="914400" cy="914400"/>
          </a:xfrm>
          <a:prstGeom prst="arc">
            <a:avLst>
              <a:gd name="adj1" fmla="val 9138032"/>
              <a:gd name="adj2" fmla="val 10851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19800" y="16002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724400" y="2743200"/>
            <a:ext cx="0" cy="457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95800" y="3200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724400" y="1953158"/>
            <a:ext cx="1489862" cy="790043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724400" y="19050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14800" y="2743200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86200" y="2590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8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724400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81600" y="24384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70" name="Arc 69"/>
          <p:cNvSpPr/>
          <p:nvPr/>
        </p:nvSpPr>
        <p:spPr>
          <a:xfrm>
            <a:off x="4343400" y="2209800"/>
            <a:ext cx="914400" cy="914400"/>
          </a:xfrm>
          <a:prstGeom prst="arc">
            <a:avLst>
              <a:gd name="adj1" fmla="val 20108681"/>
              <a:gd name="adj2" fmla="val 4705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391025" y="18478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5000" y="1828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67600" y="14478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62800" y="1828800"/>
            <a:ext cx="1904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Since this is only one string and it is inextensible, the tension in it will be the same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Call the mass m, since we do not know it…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724400" y="2743200"/>
            <a:ext cx="14478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172200" y="1981200"/>
            <a:ext cx="0" cy="762000"/>
          </a:xfrm>
          <a:prstGeom prst="lin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181600" y="2743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TCos30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72200" y="2286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TSin30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0" y="266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3886200" y="36576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648200" y="4114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114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90"/>
          <p:cNvSpPr/>
          <p:nvPr/>
        </p:nvSpPr>
        <p:spPr>
          <a:xfrm>
            <a:off x="5257800" y="4267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638800" y="4191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values, choosing T as the positive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886200" y="4495800"/>
                <a:ext cx="14654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30−8=0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146546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191000" y="4876800"/>
                <a:ext cx="11516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76800"/>
                <a:ext cx="115166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94"/>
          <p:cNvSpPr/>
          <p:nvPr/>
        </p:nvSpPr>
        <p:spPr>
          <a:xfrm>
            <a:off x="5257800" y="4648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648200" y="5181600"/>
                <a:ext cx="1056250" cy="497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181600"/>
                <a:ext cx="1056250" cy="4971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rc 96"/>
          <p:cNvSpPr/>
          <p:nvPr/>
        </p:nvSpPr>
        <p:spPr>
          <a:xfrm>
            <a:off x="5562600" y="50292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5638800" y="47244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9800" y="51054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4648200" y="5791200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91200"/>
                <a:ext cx="104137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Arc 100"/>
          <p:cNvSpPr/>
          <p:nvPr/>
        </p:nvSpPr>
        <p:spPr>
          <a:xfrm>
            <a:off x="5562600" y="54864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5943600" y="55626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タイトル 1">
            <a:extLst>
              <a:ext uri="{FF2B5EF4-FFF2-40B4-BE49-F238E27FC236}">
                <a16:creationId xmlns:a16="http://schemas.microsoft.com/office/drawing/2014/main" id="{D4CB4B74-9986-4CE7-AEEA-74E6A818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85F8F52B-CF18-4766-BFF2-ECF1F5D14D8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BA58E0B6-3CD3-4AD7-BA8D-6D14F5836003}"/>
                  </a:ext>
                </a:extLst>
              </p:cNvPr>
              <p:cNvSpPr txBox="1"/>
              <p:nvPr/>
            </p:nvSpPr>
            <p:spPr>
              <a:xfrm>
                <a:off x="5774924" y="3693111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BA58E0B6-3CD3-4AD7-BA8D-6D14F5836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24" y="3693111"/>
                <a:ext cx="525400" cy="246221"/>
              </a:xfrm>
              <a:prstGeom prst="rect">
                <a:avLst/>
              </a:prstGeom>
              <a:blipFill>
                <a:blip r:embed="rId8"/>
                <a:stretch>
                  <a:fillRect l="-8046" r="-1264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2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0" grpId="0"/>
      <p:bldP spid="61" grpId="0"/>
      <p:bldP spid="32" grpId="0" animBg="1"/>
      <p:bldP spid="33" grpId="0"/>
      <p:bldP spid="63" grpId="0"/>
      <p:bldP spid="67" grpId="0"/>
      <p:bldP spid="67" grpId="1"/>
      <p:bldP spid="69" grpId="0"/>
      <p:bldP spid="70" grpId="0" animBg="1"/>
      <p:bldP spid="75" grpId="0"/>
      <p:bldP spid="76" grpId="0"/>
      <p:bldP spid="86" grpId="0"/>
      <p:bldP spid="87" grpId="0"/>
      <p:bldP spid="24" grpId="0" animBg="1"/>
      <p:bldP spid="89" grpId="0"/>
      <p:bldP spid="90" grpId="0"/>
      <p:bldP spid="91" grpId="0" animBg="1"/>
      <p:bldP spid="92" grpId="0"/>
      <p:bldP spid="93" grpId="0"/>
      <p:bldP spid="94" grpId="0"/>
      <p:bldP spid="95" grpId="0" animBg="1"/>
      <p:bldP spid="96" grpId="0"/>
      <p:bldP spid="97" grpId="0" animBg="1"/>
      <p:bldP spid="98" grpId="0"/>
      <p:bldP spid="99" grpId="0"/>
      <p:bldP spid="100" grpId="0"/>
      <p:bldP spid="101" grpId="0" animBg="1"/>
      <p:bldP spid="102" grpId="0"/>
      <p:bldP spid="103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smooth bead, Y, is threaded on a light inextensible string. The ends of the string are attached to two fixed points X and Z on the same horizontal level. The bead is held in equilibrium by a horizontal force of 8N acting in the direction ZX. Bead Y hangs vertically below X and angle XZY = 30°.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tension in the string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weight of the bead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1600200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24400" y="16002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724400" y="1600200"/>
            <a:ext cx="21336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056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4400" y="24384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</a:t>
            </a:r>
          </a:p>
        </p:txBody>
      </p:sp>
      <p:sp>
        <p:nvSpPr>
          <p:cNvPr id="32" name="Arc 31"/>
          <p:cNvSpPr/>
          <p:nvPr/>
        </p:nvSpPr>
        <p:spPr>
          <a:xfrm>
            <a:off x="6400800" y="1143000"/>
            <a:ext cx="914400" cy="914400"/>
          </a:xfrm>
          <a:prstGeom prst="arc">
            <a:avLst>
              <a:gd name="adj1" fmla="val 9138032"/>
              <a:gd name="adj2" fmla="val 10851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19800" y="16002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724400" y="2743200"/>
            <a:ext cx="0" cy="457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95800" y="3200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724400" y="1953158"/>
            <a:ext cx="1489862" cy="790043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724400" y="19050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14800" y="2743200"/>
            <a:ext cx="6096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86200" y="2590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724400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81600" y="24384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70" name="Arc 69"/>
          <p:cNvSpPr/>
          <p:nvPr/>
        </p:nvSpPr>
        <p:spPr>
          <a:xfrm>
            <a:off x="4343400" y="2209800"/>
            <a:ext cx="914400" cy="914400"/>
          </a:xfrm>
          <a:prstGeom prst="arc">
            <a:avLst>
              <a:gd name="adj1" fmla="val 20108681"/>
              <a:gd name="adj2" fmla="val 4705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391025" y="18478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5000" y="1828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67600" y="14478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62800" y="1828800"/>
            <a:ext cx="1904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Since this is only one string and it is inextensible, the tension in it will be the same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Call the mass m, since we do not know it…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724400" y="2743200"/>
            <a:ext cx="14478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172200" y="1981200"/>
            <a:ext cx="0" cy="762000"/>
          </a:xfrm>
          <a:prstGeom prst="lin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181600" y="2743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TCos30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72200" y="2286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TSin30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0" y="266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3886200" y="36576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105400" y="4114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114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90"/>
          <p:cNvSpPr/>
          <p:nvPr/>
        </p:nvSpPr>
        <p:spPr>
          <a:xfrm>
            <a:off x="5791200" y="4267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6172200" y="4191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values, choosing T as the positive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886200" y="4495800"/>
                <a:ext cx="1922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1922578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94"/>
          <p:cNvSpPr/>
          <p:nvPr/>
        </p:nvSpPr>
        <p:spPr>
          <a:xfrm>
            <a:off x="5791200" y="4648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Arc 96"/>
          <p:cNvSpPr/>
          <p:nvPr/>
        </p:nvSpPr>
        <p:spPr>
          <a:xfrm>
            <a:off x="5791200" y="50292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6248400" y="47244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Add mg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43400" y="4876800"/>
                <a:ext cx="16087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76800"/>
                <a:ext cx="1608774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86200" y="5334000"/>
                <a:ext cx="20600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9.24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30+9.24=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334000"/>
                <a:ext cx="2060051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791200" y="54864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00600" y="5791200"/>
                <a:ext cx="1157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13.86=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91200"/>
                <a:ext cx="115794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248400" y="51054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the value of 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55626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This is all we need!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71800" y="6172200"/>
            <a:ext cx="548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The question asked for the </a:t>
            </a:r>
            <a:r>
              <a:rPr lang="en-GB" sz="1100" u="sng" dirty="0">
                <a:solidFill>
                  <a:srgbClr val="0000FF"/>
                </a:solidFill>
                <a:latin typeface="Comic Sans MS" pitchFamily="66" charset="0"/>
              </a:rPr>
              <a:t>weight</a:t>
            </a:r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, not the mass! (weight being mass x gravity…)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2400" y="6096000"/>
            <a:ext cx="2819400" cy="600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Be careful on this type of question. If particle is held by 2 different strings, the tensions may be different in each!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02">
                <a:extLst>
                  <a:ext uri="{FF2B5EF4-FFF2-40B4-BE49-F238E27FC236}">
                    <a16:creationId xmlns:a16="http://schemas.microsoft.com/office/drawing/2014/main" id="{C231A064-80C0-43C2-810C-CA983BB1526B}"/>
                  </a:ext>
                </a:extLst>
              </p:cNvPr>
              <p:cNvSpPr txBox="1"/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102">
                <a:extLst>
                  <a:ext uri="{FF2B5EF4-FFF2-40B4-BE49-F238E27FC236}">
                    <a16:creationId xmlns:a16="http://schemas.microsoft.com/office/drawing/2014/main" id="{C231A064-80C0-43C2-810C-CA983BB15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タイトル 1">
            <a:extLst>
              <a:ext uri="{FF2B5EF4-FFF2-40B4-BE49-F238E27FC236}">
                <a16:creationId xmlns:a16="http://schemas.microsoft.com/office/drawing/2014/main" id="{8C99A404-DC21-4A1C-A49C-F71DC5B9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2" name="コンテンツ プレースホルダー 2">
            <a:extLst>
              <a:ext uri="{FF2B5EF4-FFF2-40B4-BE49-F238E27FC236}">
                <a16:creationId xmlns:a16="http://schemas.microsoft.com/office/drawing/2014/main" id="{E21AEDCB-37EF-425C-B6D7-2B5C388EED3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3CDEE13E-F05C-4FBB-BC8F-215C6D4485D4}"/>
                  </a:ext>
                </a:extLst>
              </p:cNvPr>
              <p:cNvSpPr txBox="1"/>
              <p:nvPr/>
            </p:nvSpPr>
            <p:spPr>
              <a:xfrm>
                <a:off x="5561861" y="3666477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3CDEE13E-F05C-4FBB-BC8F-215C6D448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61" y="3666477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9459" r="-1621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5" grpId="0"/>
      <p:bldP spid="89" grpId="0"/>
      <p:bldP spid="90" grpId="0"/>
      <p:bldP spid="91" grpId="0" animBg="1"/>
      <p:bldP spid="92" grpId="0"/>
      <p:bldP spid="93" grpId="0"/>
      <p:bldP spid="95" grpId="0" animBg="1"/>
      <p:bldP spid="97" grpId="0" animBg="1"/>
      <p:bldP spid="98" grpId="0"/>
      <p:bldP spid="46" grpId="0"/>
      <p:bldP spid="51" grpId="0"/>
      <p:bldP spid="52" grpId="0" animBg="1"/>
      <p:bldP spid="53" grpId="0"/>
      <p:bldP spid="54" grpId="0"/>
      <p:bldP spid="55" grpId="0"/>
      <p:bldP spid="56" grpId="0"/>
      <p:bldP spid="57" grpId="0" animBg="1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62800" y="16002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24600" y="12954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3137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 the tension using the 1kg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800600" y="3657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657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370695" y="4038600"/>
                <a:ext cx="10974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−1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95" y="4038600"/>
                <a:ext cx="109741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800600" y="4419600"/>
                <a:ext cx="7836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419600"/>
                <a:ext cx="78361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5486400" y="3810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943600" y="37338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8000"/>
                </a:solidFill>
                <a:latin typeface="Comic Sans MS" pitchFamily="66" charset="0"/>
              </a:rPr>
              <a:t>Resolve in the direction of T and sub in values</a:t>
            </a:r>
            <a:endParaRPr lang="en-GB" sz="1100" baseline="-25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9" name="Arc 68"/>
          <p:cNvSpPr/>
          <p:nvPr/>
        </p:nvSpPr>
        <p:spPr>
          <a:xfrm>
            <a:off x="5486400" y="4191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867400" y="42672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8000"/>
                </a:solidFill>
                <a:latin typeface="Comic Sans MS" pitchFamily="66" charset="0"/>
              </a:rPr>
              <a:t>Add 1g</a:t>
            </a:r>
            <a:endParaRPr lang="en-GB" sz="1100" baseline="-25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00600" y="4800600"/>
                <a:ext cx="941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00600"/>
                <a:ext cx="94198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5486400" y="4572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タイトル 1">
            <a:extLst>
              <a:ext uri="{FF2B5EF4-FFF2-40B4-BE49-F238E27FC236}">
                <a16:creationId xmlns:a16="http://schemas.microsoft.com/office/drawing/2014/main" id="{C2F0DFA5-326B-4841-9B30-82153791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5D3F9F7C-AF4C-4FBA-9B50-FF92B9FF46F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79" name="Straight Connector 42">
            <a:extLst>
              <a:ext uri="{FF2B5EF4-FFF2-40B4-BE49-F238E27FC236}">
                <a16:creationId xmlns:a16="http://schemas.microsoft.com/office/drawing/2014/main" id="{801AEE88-1EE8-44CA-A9B1-B8C74BBA3F1D}"/>
              </a:ext>
            </a:extLst>
          </p:cNvPr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FD821C-5F5F-4595-969D-778662AC829B}"/>
                  </a:ext>
                </a:extLst>
              </p:cNvPr>
              <p:cNvSpPr txBox="1"/>
              <p:nvPr/>
            </p:nvSpPr>
            <p:spPr>
              <a:xfrm>
                <a:off x="7381783" y="3240349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FD821C-5F5F-4595-969D-778662AC8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783" y="3240349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9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8" grpId="0" animBg="1"/>
      <p:bldP spid="29" grpId="0" animBg="1"/>
      <p:bldP spid="50" grpId="0"/>
      <p:bldP spid="51" grpId="0"/>
      <p:bldP spid="52" grpId="0"/>
      <p:bldP spid="53" grpId="0"/>
      <p:bldP spid="54" grpId="0"/>
      <p:bldP spid="54" grpId="1"/>
      <p:bldP spid="54" grpId="2"/>
      <p:bldP spid="55" grpId="0"/>
      <p:bldP spid="55" grpId="1"/>
      <p:bldP spid="56" grpId="0"/>
      <p:bldP spid="56" grpId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  <p:bldP spid="73" grpId="0"/>
      <p:bldP spid="74" grpId="0"/>
      <p:bldP spid="39" grpId="0" animBg="1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Parallel to find 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81330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330" y="3581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86200" y="3962400"/>
                <a:ext cx="24813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45+9.8−3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62400"/>
                <a:ext cx="248138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202866" y="4354032"/>
                <a:ext cx="2167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45=3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866" y="4354032"/>
                <a:ext cx="216758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91963" y="4745665"/>
                <a:ext cx="1726306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𝑔𝑆𝑖𝑛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45−9.8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63" y="4745665"/>
                <a:ext cx="1726306" cy="500009"/>
              </a:xfrm>
              <a:prstGeom prst="rect">
                <a:avLst/>
              </a:prstGeom>
              <a:blipFill rotWithShape="1"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/>
          <p:cNvSpPr/>
          <p:nvPr/>
        </p:nvSpPr>
        <p:spPr>
          <a:xfrm>
            <a:off x="63246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6781800" y="36576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Choose P as the positive direction and sub in values</a:t>
            </a:r>
          </a:p>
        </p:txBody>
      </p:sp>
      <p:sp>
        <p:nvSpPr>
          <p:cNvPr id="80" name="Arc 79"/>
          <p:cNvSpPr/>
          <p:nvPr/>
        </p:nvSpPr>
        <p:spPr>
          <a:xfrm>
            <a:off x="7162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/>
          <p:cNvSpPr/>
          <p:nvPr/>
        </p:nvSpPr>
        <p:spPr>
          <a:xfrm>
            <a:off x="7162800" y="44958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7620000" y="4191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20000" y="46482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715000" y="53340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334000"/>
                <a:ext cx="114435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>
            <a:off x="7162800" y="5029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543800" y="5105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45B36153-1ED7-4FA2-A705-5F6EED0B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id="{2F41E33F-DB8F-4293-AA9C-0CC9BA30A52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68048D-AC16-48C7-BBE9-53A7FA073C13}"/>
                  </a:ext>
                </a:extLst>
              </p:cNvPr>
              <p:cNvSpPr txBox="1"/>
              <p:nvPr/>
            </p:nvSpPr>
            <p:spPr>
              <a:xfrm>
                <a:off x="6502892" y="3240350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68048D-AC16-48C7-BBE9-53A7FA073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892" y="3240350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1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4" grpId="0"/>
      <p:bldP spid="6" grpId="0"/>
      <p:bldP spid="75" grpId="0"/>
      <p:bldP spid="76" grpId="0"/>
      <p:bldP spid="77" grpId="0"/>
      <p:bldP spid="78" grpId="0" animBg="1"/>
      <p:bldP spid="79" grpId="0"/>
      <p:bldP spid="80" grpId="0" animBg="1"/>
      <p:bldP spid="81" grpId="0" animBg="1"/>
      <p:bldP spid="82" grpId="0"/>
      <p:bldP spid="83" grpId="0"/>
      <p:bldP spid="84" grpId="0"/>
      <p:bldP spid="85" grpId="0" animBg="1"/>
      <p:bldP spid="86" grpId="0"/>
      <p:bldP spid="87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Perpendicular to find 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86400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12967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553200" y="36576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Choose R as the positive direction and sub in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43670" y="3962400"/>
                <a:ext cx="23648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45−3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70" y="3962400"/>
                <a:ext cx="236481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86400" y="4343400"/>
                <a:ext cx="20510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45+3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343400"/>
                <a:ext cx="2051011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86400" y="4724400"/>
                <a:ext cx="11484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=31.78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724400"/>
                <a:ext cx="114845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7239000" y="4495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72390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7620000" y="4191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20000" y="4572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752600" y="6172200"/>
                <a:ext cx="11484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=31.78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172200"/>
                <a:ext cx="114845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タイトル 1">
            <a:extLst>
              <a:ext uri="{FF2B5EF4-FFF2-40B4-BE49-F238E27FC236}">
                <a16:creationId xmlns:a16="http://schemas.microsoft.com/office/drawing/2014/main" id="{0DB7FC56-E871-4EA0-B642-356C3646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9A760791-73A9-4874-BCBB-D6371CD015F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210C5C-5B9A-420C-8744-57B63BC4614B}"/>
              </a:ext>
            </a:extLst>
          </p:cNvPr>
          <p:cNvSpPr txBox="1"/>
          <p:nvPr/>
        </p:nvSpPr>
        <p:spPr>
          <a:xfrm>
            <a:off x="3766241" y="5343918"/>
            <a:ext cx="5078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in this question we used the modelling assumption that the pulley is smooth (this would cause the tension to be equal either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BB723435-C4A1-437C-BD38-8BA7565D1AFB}"/>
                  </a:ext>
                </a:extLst>
              </p:cNvPr>
              <p:cNvSpPr txBox="1"/>
              <p:nvPr/>
            </p:nvSpPr>
            <p:spPr>
              <a:xfrm>
                <a:off x="7106574" y="3222592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BB723435-C4A1-437C-BD38-8BA7565D1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74" y="3222592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8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  <p:bldP spid="54" grpId="0"/>
      <p:bldP spid="55" grpId="0" animBg="1"/>
      <p:bldP spid="64" grpId="0"/>
      <p:bldP spid="65" grpId="0"/>
      <p:bldP spid="66" grpId="0"/>
      <p:bldP spid="67" grpId="0"/>
      <p:bldP spid="68" grpId="0" animBg="1"/>
      <p:bldP spid="69" grpId="0" animBg="1"/>
      <p:bldP spid="70" grpId="0"/>
      <p:bldP spid="71" grpId="0"/>
      <p:bldP spid="72" grpId="0"/>
      <p:bldP spid="9" grpId="0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29181" y="2707093"/>
            <a:ext cx="87212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7C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3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108" y="1544715"/>
                <a:ext cx="3861786" cy="46322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1) A particle of mass 2kg sits on a rough plane that is inclined at 45˚ to the horizontal. A force of 10N acts on the particle up the slope, parallel to the plane. Given that the particle is in limiting equilibrium, calculate the coefficient of friction,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108" y="1544715"/>
                <a:ext cx="3861786" cy="4632248"/>
              </a:xfrm>
              <a:blipFill>
                <a:blip r:embed="rId2"/>
                <a:stretch>
                  <a:fillRect l="-1262" t="-1184" r="-1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9A243674-E875-4BF3-AF99-AAF937D806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1798" y="1555073"/>
                <a:ext cx="4048217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A uniform rod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of length 2m and mass 5kg rests in equilibrium at an angle of 60˚ to the horizontal. The rod is pivoted 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a force of magnitude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acts perpendicular to the rod 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9A243674-E875-4BF3-AF99-AAF937D80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98" y="1555073"/>
                <a:ext cx="4048217" cy="4632248"/>
              </a:xfrm>
              <a:prstGeom prst="rect">
                <a:avLst/>
              </a:prstGeom>
              <a:blipFill>
                <a:blip r:embed="rId3"/>
                <a:stretch>
                  <a:fillRect l="-1205" t="-1184" r="-1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B757C71-C9F9-40C1-B9AE-30632982AED6}"/>
                  </a:ext>
                </a:extLst>
              </p:cNvPr>
              <p:cNvSpPr txBox="1"/>
              <p:nvPr/>
            </p:nvSpPr>
            <p:spPr>
              <a:xfrm>
                <a:off x="6103399" y="6241002"/>
                <a:ext cx="1783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B757C71-C9F9-40C1-B9AE-30632982A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99" y="6241002"/>
                <a:ext cx="178318" cy="246221"/>
              </a:xfrm>
              <a:prstGeom prst="rect">
                <a:avLst/>
              </a:prstGeom>
              <a:blipFill>
                <a:blip r:embed="rId4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BCC485F-4CAD-456D-9895-E269D5C988DC}"/>
                  </a:ext>
                </a:extLst>
              </p:cNvPr>
              <p:cNvSpPr txBox="1"/>
              <p:nvPr/>
            </p:nvSpPr>
            <p:spPr>
              <a:xfrm>
                <a:off x="7488315" y="3950563"/>
                <a:ext cx="1866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BCC485F-4CAD-456D-9895-E269D5C98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315" y="3950563"/>
                <a:ext cx="186653" cy="246221"/>
              </a:xfrm>
              <a:prstGeom prst="rect">
                <a:avLst/>
              </a:prstGeom>
              <a:blipFill>
                <a:blip r:embed="rId5"/>
                <a:stretch>
                  <a:fillRect l="-22581" r="-225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弧 14">
            <a:extLst>
              <a:ext uri="{FF2B5EF4-FFF2-40B4-BE49-F238E27FC236}">
                <a16:creationId xmlns:a16="http://schemas.microsoft.com/office/drawing/2014/main" id="{298683BE-73C1-420F-89D7-3A5039CFAA54}"/>
              </a:ext>
            </a:extLst>
          </p:cNvPr>
          <p:cNvSpPr/>
          <p:nvPr/>
        </p:nvSpPr>
        <p:spPr>
          <a:xfrm>
            <a:off x="5663954" y="5805997"/>
            <a:ext cx="914400" cy="914400"/>
          </a:xfrm>
          <a:prstGeom prst="arc">
            <a:avLst>
              <a:gd name="adj1" fmla="val 18854184"/>
              <a:gd name="adj2" fmla="val 214977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F3DCA85-CCF1-4738-AA22-78B125B19A39}"/>
              </a:ext>
            </a:extLst>
          </p:cNvPr>
          <p:cNvCxnSpPr>
            <a:cxnSpLocks/>
          </p:cNvCxnSpPr>
          <p:nvPr/>
        </p:nvCxnSpPr>
        <p:spPr>
          <a:xfrm flipV="1">
            <a:off x="6251359" y="4154750"/>
            <a:ext cx="1214762" cy="2078854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067CC2A-7451-43D5-BDC2-CAB95748ABBE}"/>
              </a:ext>
            </a:extLst>
          </p:cNvPr>
          <p:cNvCxnSpPr>
            <a:cxnSpLocks/>
          </p:cNvCxnSpPr>
          <p:nvPr/>
        </p:nvCxnSpPr>
        <p:spPr>
          <a:xfrm>
            <a:off x="5433134" y="6241002"/>
            <a:ext cx="2911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65329F-083C-43A6-AB2C-B5BA95EAC999}"/>
              </a:ext>
            </a:extLst>
          </p:cNvPr>
          <p:cNvSpPr txBox="1"/>
          <p:nvPr/>
        </p:nvSpPr>
        <p:spPr>
          <a:xfrm>
            <a:off x="6600547" y="5939161"/>
            <a:ext cx="3173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60˚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62C7B29-CA39-4179-97F1-9762727A197B}"/>
                  </a:ext>
                </a:extLst>
              </p:cNvPr>
              <p:cNvSpPr txBox="1"/>
              <p:nvPr/>
            </p:nvSpPr>
            <p:spPr>
              <a:xfrm>
                <a:off x="6600547" y="3586578"/>
                <a:ext cx="159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62C7B29-CA39-4179-97F1-9762727A1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547" y="3586578"/>
                <a:ext cx="159852" cy="215444"/>
              </a:xfrm>
              <a:prstGeom prst="rect">
                <a:avLst/>
              </a:prstGeom>
              <a:blipFill>
                <a:blip r:embed="rId6"/>
                <a:stretch>
                  <a:fillRect l="-26923" r="-2307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54FDA64-CAC0-4AF9-B833-E9500CCAFD08}"/>
              </a:ext>
            </a:extLst>
          </p:cNvPr>
          <p:cNvCxnSpPr>
            <a:cxnSpLocks/>
          </p:cNvCxnSpPr>
          <p:nvPr/>
        </p:nvCxnSpPr>
        <p:spPr>
          <a:xfrm>
            <a:off x="6747030" y="3719744"/>
            <a:ext cx="720570" cy="45424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33B9952-4325-4FE5-AADA-76057EEDBD5D}"/>
              </a:ext>
            </a:extLst>
          </p:cNvPr>
          <p:cNvSpPr txBox="1"/>
          <p:nvPr/>
        </p:nvSpPr>
        <p:spPr>
          <a:xfrm>
            <a:off x="1748901" y="371086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0.278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2085BE-0C67-4D95-A09B-B65622F29102}"/>
              </a:ext>
            </a:extLst>
          </p:cNvPr>
          <p:cNvSpPr txBox="1"/>
          <p:nvPr/>
        </p:nvSpPr>
        <p:spPr>
          <a:xfrm>
            <a:off x="7474999" y="328473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12.3N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We have seen before that F</a:t>
                </a:r>
                <a:r>
                  <a:rPr lang="en-GB" sz="1400" baseline="-25000" dirty="0">
                    <a:latin typeface="Comic Sans MS" pitchFamily="66" charset="0"/>
                  </a:rPr>
                  <a:t>MAX</a:t>
                </a:r>
                <a:r>
                  <a:rPr lang="en-GB" sz="1400" dirty="0">
                    <a:latin typeface="Comic Sans MS" pitchFamily="66" charset="0"/>
                  </a:rPr>
                  <a:t> is the maximum frictional force possible between two surfaces, and that it will resist any force up to this amount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Remember that the frictional force can be lower than this and still prevent movement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In statics, F</a:t>
                </a:r>
                <a:r>
                  <a:rPr lang="en-GB" sz="1400" baseline="-25000" dirty="0">
                    <a:latin typeface="Comic Sans MS" pitchFamily="66" charset="0"/>
                  </a:rPr>
                  <a:t>MAX</a:t>
                </a:r>
                <a:r>
                  <a:rPr lang="en-GB" sz="1400" dirty="0">
                    <a:latin typeface="Comic Sans MS" pitchFamily="66" charset="0"/>
                  </a:rPr>
                  <a:t> is reached when a body is in limiting equilibrium, 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) on the point of moving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It is important to consider which direction the object is about to move as this affects the direction the friction is acting…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l="-182" t="-258" r="-1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33800" y="13716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 block of mass 3kg rests on a rough horizontal plane. The coefficient of friction between the block and the plane is 0.4. When a horizontal force P N is applied to the block, the block remains in equilibrium.</a:t>
            </a:r>
          </a:p>
          <a:p>
            <a:pPr marL="342900" indent="-342900"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value for P for which the equilibrium is limiting</a:t>
            </a:r>
          </a:p>
          <a:p>
            <a:pPr marL="342900" indent="-342900"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value of F when P = 8N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38862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43600" y="35052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8000" y="3657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34000" y="3657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3886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00800" y="3124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2819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4267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35814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3kg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35052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3505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5191" y="4495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u="sng" dirty="0">
                <a:latin typeface="Comic Sans MS" pitchFamily="66" charset="0"/>
              </a:rPr>
              <a:t>Resolve vertically for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13791" y="4876800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91" y="48768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579628" y="5257800"/>
                <a:ext cx="11051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28" y="5257800"/>
                <a:ext cx="110511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013791" y="5638800"/>
                <a:ext cx="7913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91" y="5638800"/>
                <a:ext cx="79130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4623391" y="5029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004391" y="50292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29" name="Arc 28"/>
          <p:cNvSpPr/>
          <p:nvPr/>
        </p:nvSpPr>
        <p:spPr>
          <a:xfrm>
            <a:off x="4623391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080591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Add 3g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90391" y="4495800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u="sng" dirty="0">
                <a:latin typeface="Comic Sans MS" pitchFamily="66" charset="0"/>
              </a:rPr>
              <a:t>Find F</a:t>
            </a:r>
            <a:r>
              <a:rPr lang="en-GB" sz="1200" baseline="-25000" dirty="0">
                <a:latin typeface="Comic Sans MS" pitchFamily="66" charset="0"/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528391" y="4876800"/>
                <a:ext cx="10674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4876800"/>
                <a:ext cx="106747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528391" y="5257800"/>
                <a:ext cx="15942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=(0.4)(3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5257800"/>
                <a:ext cx="1594283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28391" y="5638800"/>
                <a:ext cx="14208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=11.76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5638800"/>
                <a:ext cx="142083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823791" y="5029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823791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8204791" y="50292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68586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62400" y="6383930"/>
            <a:ext cx="44196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For part b), if P = 8N then equilibrium is not limiting, and P will be matched by a frictional force of 8N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722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3g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6096000"/>
            <a:ext cx="5791200" cy="2769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So if P = 11.76N, then the block is in limiting equilibrium on the point of moving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C3C4939-B211-4E71-96B1-834330B6D349}"/>
                  </a:ext>
                </a:extLst>
              </p:cNvPr>
              <p:cNvSpPr txBox="1"/>
              <p:nvPr/>
            </p:nvSpPr>
            <p:spPr>
              <a:xfrm>
                <a:off x="5695026" y="4500978"/>
                <a:ext cx="3899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C3C4939-B211-4E71-96B1-834330B6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26" y="4500978"/>
                <a:ext cx="389979" cy="215444"/>
              </a:xfrm>
              <a:prstGeom prst="rect">
                <a:avLst/>
              </a:prstGeom>
              <a:blipFill>
                <a:blip r:embed="rId9"/>
                <a:stretch>
                  <a:fillRect l="-10938" r="-17188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タイトル 1">
            <a:extLst>
              <a:ext uri="{FF2B5EF4-FFF2-40B4-BE49-F238E27FC236}">
                <a16:creationId xmlns:a16="http://schemas.microsoft.com/office/drawing/2014/main" id="{BC08DB46-3F2E-414F-956C-14058B30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id="{20163A92-D3DF-4757-9B64-9FA906A195D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7" grpId="1"/>
      <p:bldP spid="17" grpId="2"/>
      <p:bldP spid="18" grpId="0"/>
      <p:bldP spid="18" grpId="1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1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mass of 8kg rests on a rough horizontal plane. The mass may be modelled as a particle, and the coefficient of friction between the mass and the plane is 0.5.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 Find the magnitude of the maximum force PN, which acts on this mass without causing it to move if P acts at an angle of 60° above the horizontal.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886200" y="24384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800600" y="20574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715000" y="16002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91000" y="2209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57800" y="24384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57800" y="16764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054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29200" y="21336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72200" y="1371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86200" y="2057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5400" y="13716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715000" y="22098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5029200" y="1752600"/>
            <a:ext cx="914400" cy="914400"/>
          </a:xfrm>
          <a:prstGeom prst="arc">
            <a:avLst>
              <a:gd name="adj1" fmla="val 20367928"/>
              <a:gd name="adj2" fmla="val 215566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15000" y="2209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1600200"/>
            <a:ext cx="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7400" y="1981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60°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2209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PCos60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4600" y="1828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600" y="12954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Find the normal reaction as we need this for F</a:t>
            </a:r>
            <a:r>
              <a:rPr lang="en-GB" sz="1400" baseline="-25000" dirty="0">
                <a:latin typeface="Comic Sans MS" pitchFamily="66" charset="0"/>
                <a:sym typeface="Wingdings" pitchFamily="2" charset="2"/>
              </a:rPr>
              <a:t>MAX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0" y="32766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931735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35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733800" y="3962400"/>
                <a:ext cx="18821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60−8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62400"/>
                <a:ext cx="188218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53000" y="4343400"/>
                <a:ext cx="1568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343400"/>
                <a:ext cx="156837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886200" y="49530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p:sp>
        <p:nvSpPr>
          <p:cNvPr id="67" name="Arc 66"/>
          <p:cNvSpPr/>
          <p:nvPr/>
        </p:nvSpPr>
        <p:spPr>
          <a:xfrm>
            <a:off x="55626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943600" y="3733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69" name="Arc 68"/>
          <p:cNvSpPr/>
          <p:nvPr/>
        </p:nvSpPr>
        <p:spPr>
          <a:xfrm>
            <a:off x="6400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781800" y="4114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 to find R in terms of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48200" y="53340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34000"/>
                <a:ext cx="106747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648200" y="5715000"/>
                <a:ext cx="23713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=(0.5)(8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15000"/>
                <a:ext cx="237135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48200" y="609600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0"/>
                <a:ext cx="207640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6781800" y="5486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7162800" y="55626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76" name="Arc 75"/>
          <p:cNvSpPr/>
          <p:nvPr/>
        </p:nvSpPr>
        <p:spPr>
          <a:xfrm>
            <a:off x="6781800" y="5867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7239000" y="59436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bracket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8AB185-EDDB-4A11-B3D7-041BDFC13699}"/>
                  </a:ext>
                </a:extLst>
              </p:cNvPr>
              <p:cNvSpPr txBox="1"/>
              <p:nvPr/>
            </p:nvSpPr>
            <p:spPr>
              <a:xfrm>
                <a:off x="5481962" y="3329126"/>
                <a:ext cx="3899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8AB185-EDDB-4A11-B3D7-041BDFC13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62" y="3329126"/>
                <a:ext cx="389979" cy="215444"/>
              </a:xfrm>
              <a:prstGeom prst="rect">
                <a:avLst/>
              </a:prstGeom>
              <a:blipFill>
                <a:blip r:embed="rId10"/>
                <a:stretch>
                  <a:fillRect l="-10938" r="-17188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タイトル 1">
            <a:extLst>
              <a:ext uri="{FF2B5EF4-FFF2-40B4-BE49-F238E27FC236}">
                <a16:creationId xmlns:a16="http://schemas.microsoft.com/office/drawing/2014/main" id="{0531C45D-CA6C-476A-8E96-CA545251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id="{DE128E56-C870-4329-91C1-06C5D355B46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/>
      <p:bldP spid="48" grpId="1"/>
      <p:bldP spid="49" grpId="0"/>
      <p:bldP spid="50" grpId="0"/>
      <p:bldP spid="51" grpId="0"/>
      <p:bldP spid="53" grpId="0"/>
      <p:bldP spid="53" grpId="1"/>
      <p:bldP spid="11" grpId="0" animBg="1"/>
      <p:bldP spid="57" grpId="0"/>
      <p:bldP spid="58" grpId="0"/>
      <p:bldP spid="59" grpId="0"/>
      <p:bldP spid="61" grpId="0"/>
      <p:bldP spid="62" grpId="0"/>
      <p:bldP spid="63" grpId="0"/>
      <p:bldP spid="64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mass of 8kg rests on a rough horizontal plane. The mass may be modelled as a particle, and the coefficient of friction between the mass and the plane is 0.5.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 Find the magnitude of the maximum force PN, which acts on this mass without causing it to move if P acts at an angle of 60° above the horizontal.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886200" y="24384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800600" y="20574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715000" y="16002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91000" y="2209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57800" y="24384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57800" y="16764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054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8g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29200" y="21336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72200" y="1371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86200" y="2057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5400" y="13716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715000" y="22098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5029200" y="1752600"/>
            <a:ext cx="914400" cy="914400"/>
          </a:xfrm>
          <a:prstGeom prst="arc">
            <a:avLst>
              <a:gd name="adj1" fmla="val 20367928"/>
              <a:gd name="adj2" fmla="val 215566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15000" y="2209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1600200"/>
            <a:ext cx="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7400" y="1981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60°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2209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PCos60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4600" y="1828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600" y="12954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Find the normal reaction as we need this for F</a:t>
            </a:r>
            <a:r>
              <a:rPr lang="en-GB" sz="1400" baseline="-25000" dirty="0">
                <a:latin typeface="Comic Sans MS" pitchFamily="66" charset="0"/>
                <a:sym typeface="Wingdings" pitchFamily="2" charset="2"/>
              </a:rPr>
              <a:t>MAX</a:t>
            </a:r>
            <a:endParaRPr lang="en-GB" sz="1400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0" y="32766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69935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35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64008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781800" y="3733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P as positive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10400" y="25146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The horizontal forces will cancel out as the block is in limiting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984898" y="3962400"/>
                <a:ext cx="1485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</m:t>
                      </m:r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98" y="3962400"/>
                <a:ext cx="148527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33800" y="4343400"/>
                <a:ext cx="27425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60−(4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343400"/>
                <a:ext cx="274254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41898" y="4713767"/>
                <a:ext cx="2668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+0.5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898" y="4713767"/>
                <a:ext cx="2668808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299098" y="5105400"/>
                <a:ext cx="2281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98" y="5105400"/>
                <a:ext cx="228126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267200" y="5551967"/>
                <a:ext cx="23224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60+0.5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551967"/>
                <a:ext cx="2322495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803605" y="5879805"/>
                <a:ext cx="1961947" cy="49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4</m:t>
                          </m:r>
                          <m:r>
                            <a:rPr lang="en-GB" sz="1400" i="1">
                              <a:latin typeface="Cambria Math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60+0.5</m:t>
                          </m:r>
                          <m:r>
                            <a:rPr lang="en-GB" sz="1400" i="1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05" y="5879805"/>
                <a:ext cx="1961947" cy="499880"/>
              </a:xfrm>
              <a:prstGeom prst="rect">
                <a:avLst/>
              </a:prstGeom>
              <a:blipFill rotWithShape="1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796516" y="6473455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=42.01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16" y="6473455"/>
                <a:ext cx="114435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c 86"/>
          <p:cNvSpPr/>
          <p:nvPr/>
        </p:nvSpPr>
        <p:spPr>
          <a:xfrm>
            <a:off x="6400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6400800" y="4495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6400800" y="4876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6400800" y="5257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7543800" y="5715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7543800" y="6172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6781800" y="41910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F</a:t>
            </a:r>
            <a:r>
              <a:rPr lang="en-GB" sz="1100" baseline="-25000" dirty="0">
                <a:solidFill>
                  <a:srgbClr val="FF0000"/>
                </a:solidFill>
                <a:latin typeface="Comic Sans MS" pitchFamily="66" charset="0"/>
              </a:rPr>
              <a:t>MAX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8000" y="45720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‘Multiply out’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81800" y="4953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4g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81800" y="5257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P on the left side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001000" y="57150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24800" y="6248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522" y="4495060"/>
            <a:ext cx="19812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70156" y="5234127"/>
                <a:ext cx="3657600" cy="138499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any greater, the block will start to accelerate.</a:t>
                </a:r>
              </a:p>
              <a:p>
                <a:pPr algn="ctr"/>
                <a:endParaRPr lang="en-GB" sz="1400" dirty="0">
                  <a:latin typeface="Comic Sans MS" pitchFamily="66" charset="0"/>
                </a:endParaRPr>
              </a:p>
              <a:p>
                <a:pPr algn="ctr"/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 is any smaller, then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 will be less and hence the block will not be in limiting equilibrium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56" y="5234127"/>
                <a:ext cx="3657600" cy="1384995"/>
              </a:xfrm>
              <a:prstGeom prst="rect">
                <a:avLst/>
              </a:prstGeom>
              <a:blipFill>
                <a:blip r:embed="rId11"/>
                <a:stretch>
                  <a:fillRect l="-166" r="-1490" b="-259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5867400" y="3962400"/>
            <a:ext cx="228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648200" y="4343400"/>
            <a:ext cx="1371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77">
                <a:extLst>
                  <a:ext uri="{FF2B5EF4-FFF2-40B4-BE49-F238E27FC236}">
                    <a16:creationId xmlns:a16="http://schemas.microsoft.com/office/drawing/2014/main" id="{BBFFB944-B89E-46F6-9FEE-2D7984DA24A6}"/>
                  </a:ext>
                </a:extLst>
              </p:cNvPr>
              <p:cNvSpPr txBox="1"/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77">
                <a:extLst>
                  <a:ext uri="{FF2B5EF4-FFF2-40B4-BE49-F238E27FC236}">
                    <a16:creationId xmlns:a16="http://schemas.microsoft.com/office/drawing/2014/main" id="{BBFFB944-B89E-46F6-9FEE-2D7984DA2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DB020E2-56DC-4EA0-A8BE-3E59251A2D6F}"/>
                  </a:ext>
                </a:extLst>
              </p:cNvPr>
              <p:cNvSpPr txBox="1"/>
              <p:nvPr/>
            </p:nvSpPr>
            <p:spPr>
              <a:xfrm>
                <a:off x="5668392" y="3320248"/>
                <a:ext cx="4927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DB020E2-56DC-4EA0-A8BE-3E59251A2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92" y="3320248"/>
                <a:ext cx="492711" cy="215444"/>
              </a:xfrm>
              <a:prstGeom prst="rect">
                <a:avLst/>
              </a:prstGeom>
              <a:blipFill>
                <a:blip r:embed="rId13"/>
                <a:stretch>
                  <a:fillRect l="-4938" r="-74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id="{FBC5EC6B-6796-41AB-ABF0-4C6DDB33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81D55F1C-1520-4C8F-9573-71CED3FB747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1" grpId="0"/>
      <p:bldP spid="52" grpId="0"/>
      <p:bldP spid="60" grpId="0" animBg="1"/>
      <p:bldP spid="65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5" grpId="0" animBg="1"/>
      <p:bldP spid="5" grpId="1" animBg="1"/>
      <p:bldP spid="99" grpId="0" animBg="1"/>
      <p:bldP spid="100" grpId="0" animBg="1"/>
      <p:bldP spid="100" grpId="1" animBg="1"/>
      <p:bldP spid="101" grpId="0" animBg="1"/>
      <p:bldP spid="101" grpId="1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box of mass 10kg rests in limiting equilibrium on a rough plane inclined at 20° above the horizontal. Find the coefficient of friction between the box and the plane.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Draw a diagram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We need to find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 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so begin by calculating the normal reaction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3124200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8200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505200"/>
                <a:ext cx="82958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636335" y="3886200"/>
                <a:ext cx="1687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35" y="3886200"/>
                <a:ext cx="168712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648200" y="4267200"/>
                <a:ext cx="13733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267200"/>
                <a:ext cx="137332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3733800" y="48006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Finding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p:sp>
        <p:nvSpPr>
          <p:cNvPr id="118" name="Arc 117"/>
          <p:cNvSpPr/>
          <p:nvPr/>
        </p:nvSpPr>
        <p:spPr>
          <a:xfrm>
            <a:off x="5257800" y="3657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/>
          <p:cNvSpPr txBox="1"/>
          <p:nvPr/>
        </p:nvSpPr>
        <p:spPr>
          <a:xfrm>
            <a:off x="5638800" y="3657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120" name="Arc 119"/>
          <p:cNvSpPr/>
          <p:nvPr/>
        </p:nvSpPr>
        <p:spPr>
          <a:xfrm>
            <a:off x="5715000" y="4038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6096000" y="41148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648200" y="52578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106747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Arc 122"/>
          <p:cNvSpPr/>
          <p:nvPr/>
        </p:nvSpPr>
        <p:spPr>
          <a:xfrm>
            <a:off x="6324600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/>
          <p:cNvSpPr txBox="1"/>
          <p:nvPr/>
        </p:nvSpPr>
        <p:spPr>
          <a:xfrm>
            <a:off x="6705600" y="54102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R and leave 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4648200" y="5638800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638800"/>
                <a:ext cx="1895775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83B7265-5364-41DB-8030-B1DF61C6A229}"/>
                  </a:ext>
                </a:extLst>
              </p:cNvPr>
              <p:cNvSpPr txBox="1"/>
              <p:nvPr/>
            </p:nvSpPr>
            <p:spPr>
              <a:xfrm>
                <a:off x="5881457" y="315157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83B7265-5364-41DB-8030-B1DF61C6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57" y="3151571"/>
                <a:ext cx="488532" cy="246221"/>
              </a:xfrm>
              <a:prstGeom prst="rect">
                <a:avLst/>
              </a:prstGeom>
              <a:blipFill>
                <a:blip r:embed="rId11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タイトル 1">
            <a:extLst>
              <a:ext uri="{FF2B5EF4-FFF2-40B4-BE49-F238E27FC236}">
                <a16:creationId xmlns:a16="http://schemas.microsoft.com/office/drawing/2014/main" id="{83A88150-F364-4AB1-89E8-E8289709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91A438A0-62FB-4CF3-A849-B77430156F3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06" grpId="0"/>
      <p:bldP spid="107" grpId="0" animBg="1"/>
      <p:bldP spid="108" grpId="0"/>
      <p:bldP spid="109" grpId="0"/>
      <p:bldP spid="110" grpId="0"/>
      <p:bldP spid="22" grpId="0"/>
      <p:bldP spid="22" grpId="1"/>
      <p:bldP spid="113" grpId="0"/>
      <p:bldP spid="28" grpId="0"/>
      <p:bldP spid="29" grpId="0"/>
      <p:bldP spid="115" grpId="0"/>
      <p:bldP spid="116" grpId="0"/>
      <p:bldP spid="117" grpId="0"/>
      <p:bldP spid="118" grpId="0" animBg="1"/>
      <p:bldP spid="119" grpId="0"/>
      <p:bldP spid="120" grpId="0" animBg="1"/>
      <p:bldP spid="121" grpId="0"/>
      <p:bldP spid="122" grpId="0"/>
      <p:bldP spid="123" grpId="0" animBg="1"/>
      <p:bldP spid="124" grpId="0"/>
      <p:bldP spid="125" grpId="0"/>
      <p:bldP spid="126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box of mass 10kg rests in limiting equilibrium on a rough plane inclined at 20° above the horizontal. Find the coefficient of friction between the box and the plane.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Draw a diagram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We need to find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 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so begin by calculating the normal reaction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Now you can resolve Parallel to find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</m:oMath>
                </a14:m>
                <a:endParaRPr lang="en-GB" sz="1400" i="1" dirty="0">
                  <a:latin typeface="Comic Sans MS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l="-182" t="-258" r="-2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3124200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800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05200"/>
                <a:ext cx="82958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6324600" y="3657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629400" y="35814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‘down the plane’ as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3886200"/>
                <a:ext cx="1650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886200"/>
                <a:ext cx="1650388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23167" y="4267200"/>
                <a:ext cx="2579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167" y="4267200"/>
                <a:ext cx="257955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76037" y="4669465"/>
                <a:ext cx="22657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037" y="4669465"/>
                <a:ext cx="226574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44140" y="5039833"/>
                <a:ext cx="1356846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10</m:t>
                          </m:r>
                          <m:r>
                            <a:rPr lang="en-GB" sz="1400" i="1">
                              <a:latin typeface="Cambria Math"/>
                            </a:rPr>
                            <m:t>𝑔𝑆𝑖𝑛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𝑔𝐶𝑜𝑠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40" y="5039833"/>
                <a:ext cx="1356846" cy="534826"/>
              </a:xfrm>
              <a:prstGeom prst="rect">
                <a:avLst/>
              </a:prstGeom>
              <a:blipFill rotWithShape="1">
                <a:blip r:embed="rId9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11972" y="5649432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0.36=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972" y="5649432"/>
                <a:ext cx="89678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324600" y="4038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7010400" y="4419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7010400" y="4800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7010400" y="53340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705600" y="41148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F</a:t>
            </a:r>
            <a:r>
              <a:rPr lang="en-GB" sz="1100" baseline="-25000" dirty="0">
                <a:solidFill>
                  <a:srgbClr val="FF0000"/>
                </a:solidFill>
                <a:latin typeface="Comic Sans MS" pitchFamily="66" charset="0"/>
              </a:rPr>
              <a:t>MAX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7490" y="4481004"/>
            <a:ext cx="1752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715000" y="3886200"/>
            <a:ext cx="1524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800600" y="4267200"/>
            <a:ext cx="10668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391400" y="4495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µ(10gCos20)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91400" y="48768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67600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25">
                <a:extLst>
                  <a:ext uri="{FF2B5EF4-FFF2-40B4-BE49-F238E27FC236}">
                    <a16:creationId xmlns:a16="http://schemas.microsoft.com/office/drawing/2014/main" id="{70E0F7A1-EAD0-4896-84BB-1695AD93E481}"/>
                  </a:ext>
                </a:extLst>
              </p:cNvPr>
              <p:cNvSpPr txBox="1"/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125">
                <a:extLst>
                  <a:ext uri="{FF2B5EF4-FFF2-40B4-BE49-F238E27FC236}">
                    <a16:creationId xmlns:a16="http://schemas.microsoft.com/office/drawing/2014/main" id="{70E0F7A1-EAD0-4896-84BB-1695AD93E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E537497-A693-4C4B-A5ED-A755B32CDA73}"/>
                  </a:ext>
                </a:extLst>
              </p:cNvPr>
              <p:cNvSpPr txBox="1"/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E537497-A693-4C4B-A5ED-A755B32C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blipFill>
                <a:blip r:embed="rId12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タイトル 1">
            <a:extLst>
              <a:ext uri="{FF2B5EF4-FFF2-40B4-BE49-F238E27FC236}">
                <a16:creationId xmlns:a16="http://schemas.microsoft.com/office/drawing/2014/main" id="{A821BE42-3F8D-40B0-BEF0-26A6AC75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id="{8596DF7A-DC16-414B-8FD4-049B19C7A5A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8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" grpId="0" animBg="1"/>
      <p:bldP spid="5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/>
      <p:bldP spid="55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弧 12">
            <a:extLst>
              <a:ext uri="{FF2B5EF4-FFF2-40B4-BE49-F238E27FC236}">
                <a16:creationId xmlns:a16="http://schemas.microsoft.com/office/drawing/2014/main" id="{11BAE7D1-8928-4333-94C3-59A3ABDD6AC6}"/>
              </a:ext>
            </a:extLst>
          </p:cNvPr>
          <p:cNvSpPr/>
          <p:nvPr/>
        </p:nvSpPr>
        <p:spPr>
          <a:xfrm>
            <a:off x="5832630" y="1509204"/>
            <a:ext cx="914400" cy="914400"/>
          </a:xfrm>
          <a:prstGeom prst="arc">
            <a:avLst>
              <a:gd name="adj1" fmla="val 9141998"/>
              <a:gd name="adj2" fmla="val 106058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horizontal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applied to the box. Given that the box remains in equilibrium, find the maximum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It is very important to notice that this force will be attempting to push the box </a:t>
                </a:r>
                <a:r>
                  <a:rPr lang="en-US" sz="1400" u="sng" dirty="0">
                    <a:latin typeface="Comic Sans MS" pitchFamily="66" charset="0"/>
                  </a:rPr>
                  <a:t>up</a:t>
                </a:r>
                <a:r>
                  <a:rPr lang="en-US" sz="1400" dirty="0">
                    <a:latin typeface="Comic Sans MS" pitchFamily="66" charset="0"/>
                  </a:rPr>
                  <a:t> the slope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Hence, the direction of the frictional force will change…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As before, find the normal reaction, and use it to find the maximum frictional force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resolve parallel using this value…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15C0EBAE-CE7E-48ED-83FD-ACFA8856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id="{F27F1F8B-65A8-4ECA-A372-C16C65C9698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Connector 17">
            <a:extLst>
              <a:ext uri="{FF2B5EF4-FFF2-40B4-BE49-F238E27FC236}">
                <a16:creationId xmlns:a16="http://schemas.microsoft.com/office/drawing/2014/main" id="{57DD1C6D-DE46-4501-8206-7A2F9AFFC541}"/>
              </a:ext>
            </a:extLst>
          </p:cNvPr>
          <p:cNvCxnSpPr>
            <a:cxnSpLocks/>
          </p:cNvCxnSpPr>
          <p:nvPr/>
        </p:nvCxnSpPr>
        <p:spPr>
          <a:xfrm flipH="1">
            <a:off x="4483223" y="1998955"/>
            <a:ext cx="1767396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id="{80808A1D-C582-4363-BEBA-7F9CB8304F3B}"/>
              </a:ext>
            </a:extLst>
          </p:cNvPr>
          <p:cNvCxnSpPr>
            <a:cxnSpLocks/>
          </p:cNvCxnSpPr>
          <p:nvPr/>
        </p:nvCxnSpPr>
        <p:spPr>
          <a:xfrm flipH="1" flipV="1">
            <a:off x="4492101" y="1997476"/>
            <a:ext cx="372862" cy="701336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6">
            <a:extLst>
              <a:ext uri="{FF2B5EF4-FFF2-40B4-BE49-F238E27FC236}">
                <a16:creationId xmlns:a16="http://schemas.microsoft.com/office/drawing/2014/main" id="{1881FEEF-8BF6-4B50-85CB-0CECB1AE4490}"/>
              </a:ext>
            </a:extLst>
          </p:cNvPr>
          <p:cNvCxnSpPr>
            <a:cxnSpLocks/>
          </p:cNvCxnSpPr>
          <p:nvPr/>
        </p:nvCxnSpPr>
        <p:spPr>
          <a:xfrm flipH="1">
            <a:off x="4847208" y="1998955"/>
            <a:ext cx="1403414" cy="690979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50">
            <a:extLst>
              <a:ext uri="{FF2B5EF4-FFF2-40B4-BE49-F238E27FC236}">
                <a16:creationId xmlns:a16="http://schemas.microsoft.com/office/drawing/2014/main" id="{E552AFBE-BE5E-4AF4-BB1A-2AD7708FD6BE}"/>
              </a:ext>
            </a:extLst>
          </p:cNvPr>
          <p:cNvSpPr txBox="1"/>
          <p:nvPr/>
        </p:nvSpPr>
        <p:spPr>
          <a:xfrm>
            <a:off x="5470862" y="198119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20˚</a:t>
            </a:r>
          </a:p>
        </p:txBody>
      </p:sp>
      <p:sp>
        <p:nvSpPr>
          <p:cNvPr id="62" name="TextBox 59">
            <a:extLst>
              <a:ext uri="{FF2B5EF4-FFF2-40B4-BE49-F238E27FC236}">
                <a16:creationId xmlns:a16="http://schemas.microsoft.com/office/drawing/2014/main" id="{626C00EF-FCF4-4864-B248-96B8B0B544C4}"/>
              </a:ext>
            </a:extLst>
          </p:cNvPr>
          <p:cNvSpPr txBox="1"/>
          <p:nvPr/>
        </p:nvSpPr>
        <p:spPr>
          <a:xfrm>
            <a:off x="4867922" y="2186866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PCos20</a:t>
            </a:r>
          </a:p>
        </p:txBody>
      </p:sp>
      <p:sp>
        <p:nvSpPr>
          <p:cNvPr id="63" name="TextBox 60">
            <a:extLst>
              <a:ext uri="{FF2B5EF4-FFF2-40B4-BE49-F238E27FC236}">
                <a16:creationId xmlns:a16="http://schemas.microsoft.com/office/drawing/2014/main" id="{655F44FC-148C-43E6-94BD-71EEA82B3AD5}"/>
              </a:ext>
            </a:extLst>
          </p:cNvPr>
          <p:cNvSpPr txBox="1"/>
          <p:nvPr/>
        </p:nvSpPr>
        <p:spPr>
          <a:xfrm>
            <a:off x="4286435" y="172078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4" name="TextBox 61">
            <a:extLst>
              <a:ext uri="{FF2B5EF4-FFF2-40B4-BE49-F238E27FC236}">
                <a16:creationId xmlns:a16="http://schemas.microsoft.com/office/drawing/2014/main" id="{C887C052-18E2-47A5-8DA7-542ADAB28DC7}"/>
              </a:ext>
            </a:extLst>
          </p:cNvPr>
          <p:cNvSpPr txBox="1"/>
          <p:nvPr/>
        </p:nvSpPr>
        <p:spPr>
          <a:xfrm>
            <a:off x="3986814" y="229339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PSin20</a:t>
            </a:r>
          </a:p>
        </p:txBody>
      </p:sp>
      <p:cxnSp>
        <p:nvCxnSpPr>
          <p:cNvPr id="65" name="Straight Arrow Connector 111">
            <a:extLst>
              <a:ext uri="{FF2B5EF4-FFF2-40B4-BE49-F238E27FC236}">
                <a16:creationId xmlns:a16="http://schemas.microsoft.com/office/drawing/2014/main" id="{4FE335D7-37A7-4679-B93F-3AB957CA6C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90191" y="1431524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27">
            <a:extLst>
              <a:ext uri="{FF2B5EF4-FFF2-40B4-BE49-F238E27FC236}">
                <a16:creationId xmlns:a16="http://schemas.microsoft.com/office/drawing/2014/main" id="{89FF38B6-EF2E-4DDB-AEE6-CBD26D7D2DD4}"/>
              </a:ext>
            </a:extLst>
          </p:cNvPr>
          <p:cNvSpPr txBox="1"/>
          <p:nvPr/>
        </p:nvSpPr>
        <p:spPr>
          <a:xfrm>
            <a:off x="3769311" y="3124200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28">
                <a:extLst>
                  <a:ext uri="{FF2B5EF4-FFF2-40B4-BE49-F238E27FC236}">
                    <a16:creationId xmlns:a16="http://schemas.microsoft.com/office/drawing/2014/main" id="{03444F7E-F911-4268-B1F3-E5C1A219441D}"/>
                  </a:ext>
                </a:extLst>
              </p:cNvPr>
              <p:cNvSpPr txBox="1"/>
              <p:nvPr/>
            </p:nvSpPr>
            <p:spPr>
              <a:xfrm>
                <a:off x="5340658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28">
                <a:extLst>
                  <a:ext uri="{FF2B5EF4-FFF2-40B4-BE49-F238E27FC236}">
                    <a16:creationId xmlns:a16="http://schemas.microsoft.com/office/drawing/2014/main" id="{03444F7E-F911-4268-B1F3-E5C1A2194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58" y="3505200"/>
                <a:ext cx="82958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14">
                <a:extLst>
                  <a:ext uri="{FF2B5EF4-FFF2-40B4-BE49-F238E27FC236}">
                    <a16:creationId xmlns:a16="http://schemas.microsoft.com/office/drawing/2014/main" id="{536C48DD-EDB5-4D8F-9F23-1F364A9D188A}"/>
                  </a:ext>
                </a:extLst>
              </p:cNvPr>
              <p:cNvSpPr txBox="1"/>
              <p:nvPr/>
            </p:nvSpPr>
            <p:spPr>
              <a:xfrm>
                <a:off x="3565314" y="3886200"/>
                <a:ext cx="2464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114">
                <a:extLst>
                  <a:ext uri="{FF2B5EF4-FFF2-40B4-BE49-F238E27FC236}">
                    <a16:creationId xmlns:a16="http://schemas.microsoft.com/office/drawing/2014/main" id="{536C48DD-EDB5-4D8F-9F23-1F364A9D1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14" y="3886200"/>
                <a:ext cx="2464201" cy="307777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117">
            <a:extLst>
              <a:ext uri="{FF2B5EF4-FFF2-40B4-BE49-F238E27FC236}">
                <a16:creationId xmlns:a16="http://schemas.microsoft.com/office/drawing/2014/main" id="{29FA759F-751B-4C21-810A-C15408180A57}"/>
              </a:ext>
            </a:extLst>
          </p:cNvPr>
          <p:cNvSpPr/>
          <p:nvPr/>
        </p:nvSpPr>
        <p:spPr>
          <a:xfrm>
            <a:off x="7157622" y="3639844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118">
            <a:extLst>
              <a:ext uri="{FF2B5EF4-FFF2-40B4-BE49-F238E27FC236}">
                <a16:creationId xmlns:a16="http://schemas.microsoft.com/office/drawing/2014/main" id="{CB59D46B-258E-41EA-9B6D-DCB2A95BC3D0}"/>
              </a:ext>
            </a:extLst>
          </p:cNvPr>
          <p:cNvSpPr txBox="1"/>
          <p:nvPr/>
        </p:nvSpPr>
        <p:spPr>
          <a:xfrm>
            <a:off x="7538622" y="3639844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72" name="Arc 119">
            <a:extLst>
              <a:ext uri="{FF2B5EF4-FFF2-40B4-BE49-F238E27FC236}">
                <a16:creationId xmlns:a16="http://schemas.microsoft.com/office/drawing/2014/main" id="{697C115B-30C8-4E00-8D7A-C2F374F99558}"/>
              </a:ext>
            </a:extLst>
          </p:cNvPr>
          <p:cNvSpPr/>
          <p:nvPr/>
        </p:nvSpPr>
        <p:spPr>
          <a:xfrm>
            <a:off x="7215327" y="4020844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120">
            <a:extLst>
              <a:ext uri="{FF2B5EF4-FFF2-40B4-BE49-F238E27FC236}">
                <a16:creationId xmlns:a16="http://schemas.microsoft.com/office/drawing/2014/main" id="{6DE1F579-E8D1-44C6-9759-11D7FABD55E9}"/>
              </a:ext>
            </a:extLst>
          </p:cNvPr>
          <p:cNvSpPr txBox="1"/>
          <p:nvPr/>
        </p:nvSpPr>
        <p:spPr>
          <a:xfrm>
            <a:off x="7596327" y="4097044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BD47F14-0C47-4C74-A215-26ED79EFFC80}"/>
                  </a:ext>
                </a:extLst>
              </p:cNvPr>
              <p:cNvSpPr txBox="1"/>
              <p:nvPr/>
            </p:nvSpPr>
            <p:spPr>
              <a:xfrm>
                <a:off x="5916968" y="315157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BD47F14-0C47-4C74-A215-26ED79EFF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968" y="3151571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5">
                <a:extLst>
                  <a:ext uri="{FF2B5EF4-FFF2-40B4-BE49-F238E27FC236}">
                    <a16:creationId xmlns:a16="http://schemas.microsoft.com/office/drawing/2014/main" id="{2A9032D6-5EDA-4B1A-BD0A-8103585E84BB}"/>
                  </a:ext>
                </a:extLst>
              </p:cNvPr>
              <p:cNvSpPr txBox="1"/>
              <p:nvPr/>
            </p:nvSpPr>
            <p:spPr>
              <a:xfrm>
                <a:off x="5340658" y="4267200"/>
                <a:ext cx="21503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i="1">
                          <a:latin typeface="Cambria Math"/>
                        </a:rPr>
                        <m:t>𝑔𝐶𝑜𝑠</m:t>
                      </m:r>
                      <m:r>
                        <a:rPr lang="en-GB" sz="1400" i="1">
                          <a:latin typeface="Cambria Math"/>
                        </a:rPr>
                        <m:t>20+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115">
                <a:extLst>
                  <a:ext uri="{FF2B5EF4-FFF2-40B4-BE49-F238E27FC236}">
                    <a16:creationId xmlns:a16="http://schemas.microsoft.com/office/drawing/2014/main" id="{2A9032D6-5EDA-4B1A-BD0A-8103585E8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58" y="4267200"/>
                <a:ext cx="2150397" cy="307777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16">
            <a:extLst>
              <a:ext uri="{FF2B5EF4-FFF2-40B4-BE49-F238E27FC236}">
                <a16:creationId xmlns:a16="http://schemas.microsoft.com/office/drawing/2014/main" id="{D077D5F3-74AF-4BC6-8B9B-03C4F190855D}"/>
              </a:ext>
            </a:extLst>
          </p:cNvPr>
          <p:cNvSpPr txBox="1"/>
          <p:nvPr/>
        </p:nvSpPr>
        <p:spPr>
          <a:xfrm>
            <a:off x="3813699" y="4649679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Finding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121">
                <a:extLst>
                  <a:ext uri="{FF2B5EF4-FFF2-40B4-BE49-F238E27FC236}">
                    <a16:creationId xmlns:a16="http://schemas.microsoft.com/office/drawing/2014/main" id="{9576CCB8-01A6-4599-873F-164AD5AA585E}"/>
                  </a:ext>
                </a:extLst>
              </p:cNvPr>
              <p:cNvSpPr txBox="1"/>
              <p:nvPr/>
            </p:nvSpPr>
            <p:spPr>
              <a:xfrm>
                <a:off x="4728099" y="5106879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121">
                <a:extLst>
                  <a:ext uri="{FF2B5EF4-FFF2-40B4-BE49-F238E27FC236}">
                    <a16:creationId xmlns:a16="http://schemas.microsoft.com/office/drawing/2014/main" id="{9576CCB8-01A6-4599-873F-164AD5AA5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99" y="5106879"/>
                <a:ext cx="1067472" cy="30777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122">
            <a:extLst>
              <a:ext uri="{FF2B5EF4-FFF2-40B4-BE49-F238E27FC236}">
                <a16:creationId xmlns:a16="http://schemas.microsoft.com/office/drawing/2014/main" id="{6CD86EF1-FD38-4134-A21A-E22B983A592F}"/>
              </a:ext>
            </a:extLst>
          </p:cNvPr>
          <p:cNvSpPr/>
          <p:nvPr/>
        </p:nvSpPr>
        <p:spPr>
          <a:xfrm>
            <a:off x="7310021" y="5241523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123">
                <a:extLst>
                  <a:ext uri="{FF2B5EF4-FFF2-40B4-BE49-F238E27FC236}">
                    <a16:creationId xmlns:a16="http://schemas.microsoft.com/office/drawing/2014/main" id="{5D9161D7-9098-4BD1-841E-A30967E278DE}"/>
                  </a:ext>
                </a:extLst>
              </p:cNvPr>
              <p:cNvSpPr txBox="1"/>
              <p:nvPr/>
            </p:nvSpPr>
            <p:spPr>
              <a:xfrm>
                <a:off x="7662982" y="5050345"/>
                <a:ext cx="15624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Sub in R (we can leave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as it is for now to avoid rounding errors…)</a:t>
                </a:r>
              </a:p>
            </p:txBody>
          </p:sp>
        </mc:Choice>
        <mc:Fallback xmlns="">
          <p:sp>
            <p:nvSpPr>
              <p:cNvPr id="79" name="TextBox 123">
                <a:extLst>
                  <a:ext uri="{FF2B5EF4-FFF2-40B4-BE49-F238E27FC236}">
                    <a16:creationId xmlns:a16="http://schemas.microsoft.com/office/drawing/2014/main" id="{5D9161D7-9098-4BD1-841E-A30967E27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982" y="5050345"/>
                <a:ext cx="1562499" cy="769441"/>
              </a:xfrm>
              <a:prstGeom prst="rect">
                <a:avLst/>
              </a:prstGeom>
              <a:blipFill>
                <a:blip r:embed="rId11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124">
                <a:extLst>
                  <a:ext uri="{FF2B5EF4-FFF2-40B4-BE49-F238E27FC236}">
                    <a16:creationId xmlns:a16="http://schemas.microsoft.com/office/drawing/2014/main" id="{85A2E8C5-82FF-47A7-BDFE-3A0BA8A5984D}"/>
                  </a:ext>
                </a:extLst>
              </p:cNvPr>
              <p:cNvSpPr txBox="1"/>
              <p:nvPr/>
            </p:nvSpPr>
            <p:spPr>
              <a:xfrm>
                <a:off x="4728099" y="5487879"/>
                <a:ext cx="2672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400" i="1">
                          <a:latin typeface="Cambria Math"/>
                        </a:rPr>
                        <m:t>10</m:t>
                      </m:r>
                      <m:r>
                        <a:rPr lang="en-GB" sz="1400" i="1">
                          <a:latin typeface="Cambria Math"/>
                        </a:rPr>
                        <m:t>𝑔𝐶𝑜𝑠</m:t>
                      </m:r>
                      <m:r>
                        <a:rPr lang="en-GB" sz="1400" i="1">
                          <a:latin typeface="Cambria Math"/>
                        </a:rPr>
                        <m:t>20+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124">
                <a:extLst>
                  <a:ext uri="{FF2B5EF4-FFF2-40B4-BE49-F238E27FC236}">
                    <a16:creationId xmlns:a16="http://schemas.microsoft.com/office/drawing/2014/main" id="{85A2E8C5-82FF-47A7-BDFE-3A0BA8A59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99" y="5487879"/>
                <a:ext cx="2672847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123">
            <a:extLst>
              <a:ext uri="{FF2B5EF4-FFF2-40B4-BE49-F238E27FC236}">
                <a16:creationId xmlns:a16="http://schemas.microsoft.com/office/drawing/2014/main" id="{E2AF37A4-FD21-4A78-AD77-7D1A80513727}"/>
              </a:ext>
            </a:extLst>
          </p:cNvPr>
          <p:cNvSpPr txBox="1"/>
          <p:nvPr/>
        </p:nvSpPr>
        <p:spPr>
          <a:xfrm>
            <a:off x="3959439" y="5987247"/>
            <a:ext cx="4563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update the diagram with this information…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112">
                <a:extLst>
                  <a:ext uri="{FF2B5EF4-FFF2-40B4-BE49-F238E27FC236}">
                    <a16:creationId xmlns:a16="http://schemas.microsoft.com/office/drawing/2014/main" id="{1DAB2C83-DA5D-41FA-8461-627D532C4023}"/>
                  </a:ext>
                </a:extLst>
              </p:cNvPr>
              <p:cNvSpPr txBox="1"/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200" i="1">
                          <a:latin typeface="Cambria Math"/>
                        </a:rPr>
                        <m:t>10</m:t>
                      </m:r>
                      <m:r>
                        <a:rPr lang="en-GB" sz="1200" i="1">
                          <a:latin typeface="Cambria Math"/>
                        </a:rPr>
                        <m:t>𝑔𝐶𝑜𝑠</m:t>
                      </m:r>
                      <m:r>
                        <a:rPr lang="en-GB" sz="1200" i="1">
                          <a:latin typeface="Cambria Math"/>
                        </a:rPr>
                        <m:t>20+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Box 112">
                <a:extLst>
                  <a:ext uri="{FF2B5EF4-FFF2-40B4-BE49-F238E27FC236}">
                    <a16:creationId xmlns:a16="http://schemas.microsoft.com/office/drawing/2014/main" id="{1DAB2C83-DA5D-41FA-8461-627D532C4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0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113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70" grpId="0" animBg="1"/>
      <p:bldP spid="71" grpId="0"/>
      <p:bldP spid="72" grpId="0" animBg="1"/>
      <p:bldP spid="73" grpId="0"/>
      <p:bldP spid="74" grpId="0"/>
      <p:bldP spid="75" grpId="0"/>
      <p:bldP spid="76" grpId="0"/>
      <p:bldP spid="77" grpId="0"/>
      <p:bldP spid="78" grpId="0" animBg="1"/>
      <p:bldP spid="79" grpId="0"/>
      <p:bldP spid="80" grpId="0"/>
      <p:bldP spid="81" grpId="0"/>
      <p:bldP spid="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111">
            <a:extLst>
              <a:ext uri="{FF2B5EF4-FFF2-40B4-BE49-F238E27FC236}">
                <a16:creationId xmlns:a16="http://schemas.microsoft.com/office/drawing/2014/main" id="{4FE335D7-37A7-4679-B93F-3AB957CA6C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90191" y="1431524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>
            <a:extLst>
              <a:ext uri="{FF2B5EF4-FFF2-40B4-BE49-F238E27FC236}">
                <a16:creationId xmlns:a16="http://schemas.microsoft.com/office/drawing/2014/main" id="{11BAE7D1-8928-4333-94C3-59A3ABDD6AC6}"/>
              </a:ext>
            </a:extLst>
          </p:cNvPr>
          <p:cNvSpPr/>
          <p:nvPr/>
        </p:nvSpPr>
        <p:spPr>
          <a:xfrm>
            <a:off x="5832630" y="1509204"/>
            <a:ext cx="914400" cy="914400"/>
          </a:xfrm>
          <a:prstGeom prst="arc">
            <a:avLst>
              <a:gd name="adj1" fmla="val 9141998"/>
              <a:gd name="adj2" fmla="val 106058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horizontal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applied to the box. Given that the box remains in equilibrium, find the maximum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It is very important to notice that this force will be attempting to push the box </a:t>
                </a:r>
                <a:r>
                  <a:rPr lang="en-US" sz="1400" u="sng" dirty="0">
                    <a:latin typeface="Comic Sans MS" pitchFamily="66" charset="0"/>
                  </a:rPr>
                  <a:t>up</a:t>
                </a:r>
                <a:r>
                  <a:rPr lang="en-US" sz="1400" dirty="0">
                    <a:latin typeface="Comic Sans MS" pitchFamily="66" charset="0"/>
                  </a:rPr>
                  <a:t> the slope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Hence, the direction of the frictional force will change…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As before, find the normal reaction, and use it to find the maximum frictional force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resolve parallel using this value…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15C0EBAE-CE7E-48ED-83FD-ACFA8856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id="{F27F1F8B-65A8-4ECA-A372-C16C65C9698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Connector 17">
            <a:extLst>
              <a:ext uri="{FF2B5EF4-FFF2-40B4-BE49-F238E27FC236}">
                <a16:creationId xmlns:a16="http://schemas.microsoft.com/office/drawing/2014/main" id="{57DD1C6D-DE46-4501-8206-7A2F9AFFC541}"/>
              </a:ext>
            </a:extLst>
          </p:cNvPr>
          <p:cNvCxnSpPr>
            <a:cxnSpLocks/>
          </p:cNvCxnSpPr>
          <p:nvPr/>
        </p:nvCxnSpPr>
        <p:spPr>
          <a:xfrm flipH="1">
            <a:off x="4483223" y="1998955"/>
            <a:ext cx="1767396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id="{80808A1D-C582-4363-BEBA-7F9CB8304F3B}"/>
              </a:ext>
            </a:extLst>
          </p:cNvPr>
          <p:cNvCxnSpPr>
            <a:cxnSpLocks/>
          </p:cNvCxnSpPr>
          <p:nvPr/>
        </p:nvCxnSpPr>
        <p:spPr>
          <a:xfrm flipH="1" flipV="1">
            <a:off x="4492101" y="1997476"/>
            <a:ext cx="372862" cy="701336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6">
            <a:extLst>
              <a:ext uri="{FF2B5EF4-FFF2-40B4-BE49-F238E27FC236}">
                <a16:creationId xmlns:a16="http://schemas.microsoft.com/office/drawing/2014/main" id="{1881FEEF-8BF6-4B50-85CB-0CECB1AE4490}"/>
              </a:ext>
            </a:extLst>
          </p:cNvPr>
          <p:cNvCxnSpPr>
            <a:cxnSpLocks/>
          </p:cNvCxnSpPr>
          <p:nvPr/>
        </p:nvCxnSpPr>
        <p:spPr>
          <a:xfrm flipH="1">
            <a:off x="4847208" y="1998955"/>
            <a:ext cx="1403414" cy="690979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50">
            <a:extLst>
              <a:ext uri="{FF2B5EF4-FFF2-40B4-BE49-F238E27FC236}">
                <a16:creationId xmlns:a16="http://schemas.microsoft.com/office/drawing/2014/main" id="{E552AFBE-BE5E-4AF4-BB1A-2AD7708FD6BE}"/>
              </a:ext>
            </a:extLst>
          </p:cNvPr>
          <p:cNvSpPr txBox="1"/>
          <p:nvPr/>
        </p:nvSpPr>
        <p:spPr>
          <a:xfrm>
            <a:off x="5470862" y="198119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20˚</a:t>
            </a:r>
          </a:p>
        </p:txBody>
      </p:sp>
      <p:sp>
        <p:nvSpPr>
          <p:cNvPr id="62" name="TextBox 59">
            <a:extLst>
              <a:ext uri="{FF2B5EF4-FFF2-40B4-BE49-F238E27FC236}">
                <a16:creationId xmlns:a16="http://schemas.microsoft.com/office/drawing/2014/main" id="{626C00EF-FCF4-4864-B248-96B8B0B544C4}"/>
              </a:ext>
            </a:extLst>
          </p:cNvPr>
          <p:cNvSpPr txBox="1"/>
          <p:nvPr/>
        </p:nvSpPr>
        <p:spPr>
          <a:xfrm>
            <a:off x="4867922" y="2186866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PCos20</a:t>
            </a:r>
          </a:p>
        </p:txBody>
      </p:sp>
      <p:sp>
        <p:nvSpPr>
          <p:cNvPr id="63" name="TextBox 60">
            <a:extLst>
              <a:ext uri="{FF2B5EF4-FFF2-40B4-BE49-F238E27FC236}">
                <a16:creationId xmlns:a16="http://schemas.microsoft.com/office/drawing/2014/main" id="{655F44FC-148C-43E6-94BD-71EEA82B3AD5}"/>
              </a:ext>
            </a:extLst>
          </p:cNvPr>
          <p:cNvSpPr txBox="1"/>
          <p:nvPr/>
        </p:nvSpPr>
        <p:spPr>
          <a:xfrm>
            <a:off x="4286435" y="172078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4" name="TextBox 61">
            <a:extLst>
              <a:ext uri="{FF2B5EF4-FFF2-40B4-BE49-F238E27FC236}">
                <a16:creationId xmlns:a16="http://schemas.microsoft.com/office/drawing/2014/main" id="{C887C052-18E2-47A5-8DA7-542ADAB28DC7}"/>
              </a:ext>
            </a:extLst>
          </p:cNvPr>
          <p:cNvSpPr txBox="1"/>
          <p:nvPr/>
        </p:nvSpPr>
        <p:spPr>
          <a:xfrm>
            <a:off x="3986814" y="229339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PSin20</a:t>
            </a:r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id="{45FA80B4-F053-4FED-B2DF-CC00AF9CC555}"/>
              </a:ext>
            </a:extLst>
          </p:cNvPr>
          <p:cNvSpPr txBox="1"/>
          <p:nvPr/>
        </p:nvSpPr>
        <p:spPr>
          <a:xfrm>
            <a:off x="3733800" y="3124200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6">
                <a:extLst>
                  <a:ext uri="{FF2B5EF4-FFF2-40B4-BE49-F238E27FC236}">
                    <a16:creationId xmlns:a16="http://schemas.microsoft.com/office/drawing/2014/main" id="{3271EF26-9A38-40D4-9A0A-5AAE0D5CBB38}"/>
                  </a:ext>
                </a:extLst>
              </p:cNvPr>
              <p:cNvSpPr txBox="1"/>
              <p:nvPr/>
            </p:nvSpPr>
            <p:spPr>
              <a:xfrm>
                <a:off x="6236330" y="3505199"/>
                <a:ext cx="7384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36">
                <a:extLst>
                  <a:ext uri="{FF2B5EF4-FFF2-40B4-BE49-F238E27FC236}">
                    <a16:creationId xmlns:a16="http://schemas.microsoft.com/office/drawing/2014/main" id="{3271EF26-9A38-40D4-9A0A-5AAE0D5CB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330" y="3505199"/>
                <a:ext cx="738472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37">
            <a:extLst>
              <a:ext uri="{FF2B5EF4-FFF2-40B4-BE49-F238E27FC236}">
                <a16:creationId xmlns:a16="http://schemas.microsoft.com/office/drawing/2014/main" id="{56262A2A-9FAE-4FA4-A7F9-0A580D4864F7}"/>
              </a:ext>
            </a:extLst>
          </p:cNvPr>
          <p:cNvSpPr/>
          <p:nvPr/>
        </p:nvSpPr>
        <p:spPr>
          <a:xfrm>
            <a:off x="6795381" y="3657600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F4100A26-AC8B-41EB-9588-91817F88D2D5}"/>
              </a:ext>
            </a:extLst>
          </p:cNvPr>
          <p:cNvSpPr txBox="1"/>
          <p:nvPr/>
        </p:nvSpPr>
        <p:spPr>
          <a:xfrm>
            <a:off x="6940236" y="360856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‘up the plane’ as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39">
                <a:extLst>
                  <a:ext uri="{FF2B5EF4-FFF2-40B4-BE49-F238E27FC236}">
                    <a16:creationId xmlns:a16="http://schemas.microsoft.com/office/drawing/2014/main" id="{A0FFFC0C-2986-4DD2-A178-83799BD3AF4D}"/>
                  </a:ext>
                </a:extLst>
              </p:cNvPr>
              <p:cNvSpPr txBox="1"/>
              <p:nvPr/>
            </p:nvSpPr>
            <p:spPr>
              <a:xfrm>
                <a:off x="3253969" y="3877144"/>
                <a:ext cx="3594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20)=0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39">
                <a:extLst>
                  <a:ext uri="{FF2B5EF4-FFF2-40B4-BE49-F238E27FC236}">
                    <a16:creationId xmlns:a16="http://schemas.microsoft.com/office/drawing/2014/main" id="{A0FFFC0C-2986-4DD2-A178-83799BD3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69" y="3877144"/>
                <a:ext cx="3594702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93D9431-5C25-4748-A77A-8EC31E31CF02}"/>
                  </a:ext>
                </a:extLst>
              </p:cNvPr>
              <p:cNvSpPr txBox="1"/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93D9431-5C25-4748-A77A-8EC31E31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112">
                <a:extLst>
                  <a:ext uri="{FF2B5EF4-FFF2-40B4-BE49-F238E27FC236}">
                    <a16:creationId xmlns:a16="http://schemas.microsoft.com/office/drawing/2014/main" id="{0BA8C7E4-78D2-43B9-99D8-8CC3DE979382}"/>
                  </a:ext>
                </a:extLst>
              </p:cNvPr>
              <p:cNvSpPr txBox="1"/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200" i="1">
                          <a:latin typeface="Cambria Math"/>
                        </a:rPr>
                        <m:t>10</m:t>
                      </m:r>
                      <m:r>
                        <a:rPr lang="en-GB" sz="1200" i="1">
                          <a:latin typeface="Cambria Math"/>
                        </a:rPr>
                        <m:t>𝑔𝐶𝑜𝑠</m:t>
                      </m:r>
                      <m:r>
                        <a:rPr lang="en-GB" sz="1200" i="1">
                          <a:latin typeface="Cambria Math"/>
                        </a:rPr>
                        <m:t>20+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112">
                <a:extLst>
                  <a:ext uri="{FF2B5EF4-FFF2-40B4-BE49-F238E27FC236}">
                    <a16:creationId xmlns:a16="http://schemas.microsoft.com/office/drawing/2014/main" id="{0BA8C7E4-78D2-43B9-99D8-8CC3DE979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0C235AFA-0DD5-40BE-8EBB-B78D0E4306A1}"/>
                  </a:ext>
                </a:extLst>
              </p:cNvPr>
              <p:cNvSpPr txBox="1"/>
              <p:nvPr/>
            </p:nvSpPr>
            <p:spPr>
              <a:xfrm>
                <a:off x="3297727" y="4310202"/>
                <a:ext cx="35514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0C235AFA-0DD5-40BE-8EBB-B78D0E430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727" y="4310202"/>
                <a:ext cx="3551421" cy="276999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39">
                <a:extLst>
                  <a:ext uri="{FF2B5EF4-FFF2-40B4-BE49-F238E27FC236}">
                    <a16:creationId xmlns:a16="http://schemas.microsoft.com/office/drawing/2014/main" id="{9F30F736-CBC7-4612-95A4-1C2332C4D4E6}"/>
                  </a:ext>
                </a:extLst>
              </p:cNvPr>
              <p:cNvSpPr txBox="1"/>
              <p:nvPr/>
            </p:nvSpPr>
            <p:spPr>
              <a:xfrm>
                <a:off x="5016376" y="4752313"/>
                <a:ext cx="33981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20=10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20+10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39">
                <a:extLst>
                  <a:ext uri="{FF2B5EF4-FFF2-40B4-BE49-F238E27FC236}">
                    <a16:creationId xmlns:a16="http://schemas.microsoft.com/office/drawing/2014/main" id="{9F30F736-CBC7-4612-95A4-1C2332C4D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376" y="4752313"/>
                <a:ext cx="3398110" cy="276999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39">
                <a:extLst>
                  <a:ext uri="{FF2B5EF4-FFF2-40B4-BE49-F238E27FC236}">
                    <a16:creationId xmlns:a16="http://schemas.microsoft.com/office/drawing/2014/main" id="{CCB787BE-C044-4546-A71A-06299FAD0947}"/>
                  </a:ext>
                </a:extLst>
              </p:cNvPr>
              <p:cNvSpPr txBox="1"/>
              <p:nvPr/>
            </p:nvSpPr>
            <p:spPr>
              <a:xfrm>
                <a:off x="5042028" y="5194423"/>
                <a:ext cx="33185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20)=10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20+10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TextBox 39">
                <a:extLst>
                  <a:ext uri="{FF2B5EF4-FFF2-40B4-BE49-F238E27FC236}">
                    <a16:creationId xmlns:a16="http://schemas.microsoft.com/office/drawing/2014/main" id="{CCB787BE-C044-4546-A71A-06299FAD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28" y="5194423"/>
                <a:ext cx="3318536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39">
                <a:extLst>
                  <a:ext uri="{FF2B5EF4-FFF2-40B4-BE49-F238E27FC236}">
                    <a16:creationId xmlns:a16="http://schemas.microsoft.com/office/drawing/2014/main" id="{4096FEE3-E2DD-48B1-8549-3DE78AEDEF85}"/>
                  </a:ext>
                </a:extLst>
              </p:cNvPr>
              <p:cNvSpPr txBox="1"/>
              <p:nvPr/>
            </p:nvSpPr>
            <p:spPr>
              <a:xfrm>
                <a:off x="6226522" y="5582213"/>
                <a:ext cx="2141419" cy="468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𝑔𝑆𝑖𝑛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20+10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20−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6" name="TextBox 39">
                <a:extLst>
                  <a:ext uri="{FF2B5EF4-FFF2-40B4-BE49-F238E27FC236}">
                    <a16:creationId xmlns:a16="http://schemas.microsoft.com/office/drawing/2014/main" id="{4096FEE3-E2DD-48B1-8549-3DE78AEDE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22" y="5582213"/>
                <a:ext cx="2141419" cy="468141"/>
              </a:xfrm>
              <a:prstGeom prst="rect">
                <a:avLst/>
              </a:prstGeom>
              <a:blipFill>
                <a:blip r:embed="rId1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id="{1BD492A3-38DB-4904-BB12-ECECCFF680C4}"/>
                  </a:ext>
                </a:extLst>
              </p:cNvPr>
              <p:cNvSpPr txBox="1"/>
              <p:nvPr/>
            </p:nvSpPr>
            <p:spPr>
              <a:xfrm>
                <a:off x="6235576" y="6161635"/>
                <a:ext cx="12136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=82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id="{1BD492A3-38DB-4904-BB12-ECECCFF68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576" y="6161635"/>
                <a:ext cx="1213602" cy="276999"/>
              </a:xfrm>
              <a:prstGeom prst="rect">
                <a:avLst/>
              </a:prstGeom>
              <a:blipFill>
                <a:blip r:embed="rId1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37">
            <a:extLst>
              <a:ext uri="{FF2B5EF4-FFF2-40B4-BE49-F238E27FC236}">
                <a16:creationId xmlns:a16="http://schemas.microsoft.com/office/drawing/2014/main" id="{D1756F36-20FA-46F1-A122-41EAE9D59ACD}"/>
              </a:ext>
            </a:extLst>
          </p:cNvPr>
          <p:cNvSpPr/>
          <p:nvPr/>
        </p:nvSpPr>
        <p:spPr>
          <a:xfrm>
            <a:off x="6686739" y="406500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37">
            <a:extLst>
              <a:ext uri="{FF2B5EF4-FFF2-40B4-BE49-F238E27FC236}">
                <a16:creationId xmlns:a16="http://schemas.microsoft.com/office/drawing/2014/main" id="{1FB236B9-7659-4DB8-92C8-924AC319123F}"/>
              </a:ext>
            </a:extLst>
          </p:cNvPr>
          <p:cNvSpPr/>
          <p:nvPr/>
        </p:nvSpPr>
        <p:spPr>
          <a:xfrm>
            <a:off x="8135294" y="4517679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37">
            <a:extLst>
              <a:ext uri="{FF2B5EF4-FFF2-40B4-BE49-F238E27FC236}">
                <a16:creationId xmlns:a16="http://schemas.microsoft.com/office/drawing/2014/main" id="{30EBBBB6-E3FB-450C-A60F-381058A47E8F}"/>
              </a:ext>
            </a:extLst>
          </p:cNvPr>
          <p:cNvSpPr/>
          <p:nvPr/>
        </p:nvSpPr>
        <p:spPr>
          <a:xfrm>
            <a:off x="8135294" y="4934139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37">
            <a:extLst>
              <a:ext uri="{FF2B5EF4-FFF2-40B4-BE49-F238E27FC236}">
                <a16:creationId xmlns:a16="http://schemas.microsoft.com/office/drawing/2014/main" id="{8EB36995-FB02-41A0-9CC0-EFDB12474451}"/>
              </a:ext>
            </a:extLst>
          </p:cNvPr>
          <p:cNvSpPr/>
          <p:nvPr/>
        </p:nvSpPr>
        <p:spPr>
          <a:xfrm>
            <a:off x="8153401" y="545018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37">
            <a:extLst>
              <a:ext uri="{FF2B5EF4-FFF2-40B4-BE49-F238E27FC236}">
                <a16:creationId xmlns:a16="http://schemas.microsoft.com/office/drawing/2014/main" id="{2FC62780-3034-4889-A2F4-7FA6C6CEFDB2}"/>
              </a:ext>
            </a:extLst>
          </p:cNvPr>
          <p:cNvSpPr/>
          <p:nvPr/>
        </p:nvSpPr>
        <p:spPr>
          <a:xfrm>
            <a:off x="8153401" y="589380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9594FD48-A7FB-4D38-967E-619993C5E5FD}"/>
              </a:ext>
            </a:extLst>
          </p:cNvPr>
          <p:cNvSpPr txBox="1"/>
          <p:nvPr/>
        </p:nvSpPr>
        <p:spPr>
          <a:xfrm>
            <a:off x="6911567" y="4059725"/>
            <a:ext cx="738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167E92FA-A087-451F-8F63-729E258C74DE}"/>
              </a:ext>
            </a:extLst>
          </p:cNvPr>
          <p:cNvSpPr txBox="1"/>
          <p:nvPr/>
        </p:nvSpPr>
        <p:spPr>
          <a:xfrm>
            <a:off x="8360119" y="4575773"/>
            <a:ext cx="865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97" name="TextBox 38">
            <a:extLst>
              <a:ext uri="{FF2B5EF4-FFF2-40B4-BE49-F238E27FC236}">
                <a16:creationId xmlns:a16="http://schemas.microsoft.com/office/drawing/2014/main" id="{8039245F-06A1-4F76-BB69-E99EA4135900}"/>
              </a:ext>
            </a:extLst>
          </p:cNvPr>
          <p:cNvSpPr txBox="1"/>
          <p:nvPr/>
        </p:nvSpPr>
        <p:spPr>
          <a:xfrm>
            <a:off x="8314852" y="4892644"/>
            <a:ext cx="865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left side</a:t>
            </a:r>
          </a:p>
        </p:txBody>
      </p:sp>
      <p:sp>
        <p:nvSpPr>
          <p:cNvPr id="98" name="TextBox 38">
            <a:extLst>
              <a:ext uri="{FF2B5EF4-FFF2-40B4-BE49-F238E27FC236}">
                <a16:creationId xmlns:a16="http://schemas.microsoft.com/office/drawing/2014/main" id="{33711D7A-3A10-485C-8AD8-7AC1CA1AC852}"/>
              </a:ext>
            </a:extLst>
          </p:cNvPr>
          <p:cNvSpPr txBox="1"/>
          <p:nvPr/>
        </p:nvSpPr>
        <p:spPr>
          <a:xfrm>
            <a:off x="8342011" y="5417745"/>
            <a:ext cx="865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38">
                <a:extLst>
                  <a:ext uri="{FF2B5EF4-FFF2-40B4-BE49-F238E27FC236}">
                    <a16:creationId xmlns:a16="http://schemas.microsoft.com/office/drawing/2014/main" id="{BF92135D-688B-4AE1-A7F5-B5B7283C7159}"/>
                  </a:ext>
                </a:extLst>
              </p:cNvPr>
              <p:cNvSpPr txBox="1"/>
              <p:nvPr/>
            </p:nvSpPr>
            <p:spPr>
              <a:xfrm>
                <a:off x="8342013" y="5797990"/>
                <a:ext cx="8653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Calculate using the exact value of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9" name="TextBox 38">
                <a:extLst>
                  <a:ext uri="{FF2B5EF4-FFF2-40B4-BE49-F238E27FC236}">
                    <a16:creationId xmlns:a16="http://schemas.microsoft.com/office/drawing/2014/main" id="{BF92135D-688B-4AE1-A7F5-B5B7283C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013" y="5797990"/>
                <a:ext cx="865361" cy="769441"/>
              </a:xfrm>
              <a:prstGeom prst="rect">
                <a:avLst/>
              </a:prstGeom>
              <a:blipFill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2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 animBg="1"/>
      <p:bldP spid="53" grpId="0"/>
      <p:bldP spid="54" grpId="0"/>
      <p:bldP spid="57" grpId="0"/>
      <p:bldP spid="69" grpId="0"/>
      <p:bldP spid="83" grpId="0"/>
      <p:bldP spid="84" grpId="0"/>
      <p:bldP spid="85" grpId="0"/>
      <p:bldP spid="86" grpId="0"/>
      <p:bldP spid="87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194716" y="2707093"/>
            <a:ext cx="87901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7D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62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 rot="3579843">
            <a:off x="6433255" y="2390880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7369" y="254031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40gSin15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53202" y="2204487"/>
            <a:ext cx="229435" cy="3930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551428" y="2602523"/>
            <a:ext cx="236234" cy="142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6010588" y="1498879"/>
            <a:ext cx="914400" cy="914400"/>
          </a:xfrm>
          <a:prstGeom prst="arc">
            <a:avLst>
              <a:gd name="adj1" fmla="val 4013713"/>
              <a:gd name="adj2" fmla="val 47554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1656" y="223784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40gCos15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98416" y="1217527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36416" y="2183844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11330" y="1828802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26439" y="1448639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19550" y="3019425"/>
            <a:ext cx="498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 and label all the forces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: Weight, the normal reactions and friction. Split into components if needed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rod will have a tendency to slide downwards, with the base moving to the left. Hence, friction will oppose this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Taking moments about A will mean we can find the normal reaction at the peg.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19550" y="4219575"/>
            <a:ext cx="193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Taking moments about 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38600" y="44958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8600" y="4724400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48400" y="19812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34200" y="1600200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343400" y="4495800"/>
                <a:ext cx="11619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15×5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5800"/>
                <a:ext cx="1161921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34000" y="4495800"/>
                <a:ext cx="2120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=200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15 </m:t>
                      </m:r>
                      <m:r>
                        <a:rPr lang="en-GB" sz="1200" b="0" i="1" smtClean="0">
                          <a:latin typeface="Cambria Math"/>
                        </a:rPr>
                        <m:t>𝑁𝑚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495800"/>
                <a:ext cx="2120196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43400" y="4724400"/>
                <a:ext cx="5998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×8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724400"/>
                <a:ext cx="599844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00600" y="4724400"/>
                <a:ext cx="18739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= 8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𝑁𝑚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𝑎𝑛𝑡𝑖𝑐𝑙𝑜𝑐𝑘𝑤𝑖𝑠𝑒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724400"/>
                <a:ext cx="1873911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V="1">
            <a:off x="5553703" y="2190541"/>
            <a:ext cx="1007870" cy="552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547213" y="1909187"/>
            <a:ext cx="1521802" cy="834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62400" y="5105400"/>
                <a:ext cx="1384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200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15=8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05400"/>
                <a:ext cx="1384866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038600" y="5486400"/>
                <a:ext cx="1214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25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86400"/>
                <a:ext cx="1214948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19600" y="5867400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237=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867400"/>
                <a:ext cx="867955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105400" y="52578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5410200" y="5334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/>
          <p:cNvSpPr/>
          <p:nvPr/>
        </p:nvSpPr>
        <p:spPr>
          <a:xfrm>
            <a:off x="5105400" y="56388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410200" y="5715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53200" y="4953000"/>
            <a:ext cx="2438400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40gSin15 is NOT included as a moment about A. This is because it </a:t>
            </a:r>
            <a:r>
              <a:rPr lang="en-GB" sz="1200" b="1" u="sng" dirty="0">
                <a:solidFill>
                  <a:srgbClr val="0000FF"/>
                </a:solidFill>
                <a:latin typeface="Comic Sans MS" pitchFamily="66" charset="0"/>
              </a:rPr>
              <a:t>actually</a:t>
            </a:r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 acts down the rod and through point A (as opposed to the place where it has been drawn), therefore it has a perpendicular distance of 0 and hence can be ignored… 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B649093C-06BA-4AA9-84B5-D54DCAB2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C1CA1C5-4FE8-4C96-ABE0-28DF7CF982A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2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8" grpId="1"/>
      <p:bldP spid="32" grpId="0" animBg="1"/>
      <p:bldP spid="12" grpId="0" animBg="1"/>
      <p:bldP spid="33" grpId="0" animBg="1"/>
      <p:bldP spid="34" grpId="0"/>
      <p:bldP spid="36" grpId="0"/>
      <p:bldP spid="37" grpId="0"/>
      <p:bldP spid="37" grpId="1"/>
      <p:bldP spid="37" grpId="2"/>
      <p:bldP spid="39" grpId="0"/>
      <p:bldP spid="40" grpId="0"/>
      <p:bldP spid="41" grpId="0"/>
      <p:bldP spid="41" grpId="1"/>
      <p:bldP spid="41" grpId="2"/>
      <p:bldP spid="42" grpId="0"/>
      <p:bldP spid="42" grpId="1"/>
      <p:bldP spid="42" grpId="2"/>
      <p:bldP spid="42" grpId="3"/>
      <p:bldP spid="42" grpId="4"/>
      <p:bldP spid="43" grpId="0"/>
      <p:bldP spid="43" grpId="1"/>
      <p:bldP spid="43" grpId="2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1" grpId="0"/>
      <p:bldP spid="62" grpId="0"/>
      <p:bldP spid="63" grpId="0"/>
      <p:bldP spid="64" grpId="0" animBg="1"/>
      <p:bldP spid="65" grpId="0"/>
      <p:bldP spid="66" grpId="0" animBg="1"/>
      <p:bldP spid="67" grpId="0"/>
      <p:bldP spid="69" grpId="0"/>
      <p:bldP spid="70" grpId="0"/>
      <p:bldP spid="71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3460405">
            <a:off x="6775971" y="1484963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7990" y="1582230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</a:t>
            </a:r>
          </a:p>
        </p:txBody>
      </p:sp>
      <p:sp>
        <p:nvSpPr>
          <p:cNvPr id="35" name="TextBox 34"/>
          <p:cNvSpPr txBox="1"/>
          <p:nvPr/>
        </p:nvSpPr>
        <p:spPr>
          <a:xfrm rot="3579843">
            <a:off x="6433255" y="2390880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7369" y="254031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40gSin15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53202" y="2204487"/>
            <a:ext cx="229435" cy="3930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551428" y="2602523"/>
            <a:ext cx="236234" cy="142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6010588" y="1498879"/>
            <a:ext cx="914400" cy="914400"/>
          </a:xfrm>
          <a:prstGeom prst="arc">
            <a:avLst>
              <a:gd name="adj1" fmla="val 4013713"/>
              <a:gd name="adj2" fmla="val 47554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1656" y="223784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40gCos15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5730" y="3016331"/>
            <a:ext cx="520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Now you can resolve horizontally and vertically to find the remaining forces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will need to split the normal reaction at the peg into horizontal and vertical components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parallel and perpendicular components of the weight will no longer be needed…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791930" y="1458630"/>
            <a:ext cx="287257" cy="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066779" y="1437669"/>
            <a:ext cx="2060" cy="4749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6689411" y="1732360"/>
            <a:ext cx="914400" cy="914400"/>
          </a:xfrm>
          <a:prstGeom prst="arc">
            <a:avLst>
              <a:gd name="adj1" fmla="val 14882570"/>
              <a:gd name="adj2" fmla="val 155807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 rot="19882289">
            <a:off x="6983381" y="1375214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237Cos15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80371" y="1168197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237Sin15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419600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4800" y="4724400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724400"/>
                <a:ext cx="1164293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114800" y="5181600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14800" y="5486400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latin typeface="Cambria Math"/>
                        </a:rPr>
                        <m:t>+237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15=40</m:t>
                      </m:r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1642501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53000" y="5819775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819775"/>
                <a:ext cx="1642501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400800" y="55626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705600" y="5638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70">
                <a:extLst>
                  <a:ext uri="{FF2B5EF4-FFF2-40B4-BE49-F238E27FC236}">
                    <a16:creationId xmlns:a16="http://schemas.microsoft.com/office/drawing/2014/main" id="{565294C9-A649-4DD2-868A-FDF3BD5476B0}"/>
                  </a:ext>
                </a:extLst>
              </p:cNvPr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70">
                <a:extLst>
                  <a:ext uri="{FF2B5EF4-FFF2-40B4-BE49-F238E27FC236}">
                    <a16:creationId xmlns:a16="http://schemas.microsoft.com/office/drawing/2014/main" id="{565294C9-A649-4DD2-868A-FDF3BD547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タイトル 1">
            <a:extLst>
              <a:ext uri="{FF2B5EF4-FFF2-40B4-BE49-F238E27FC236}">
                <a16:creationId xmlns:a16="http://schemas.microsoft.com/office/drawing/2014/main" id="{3D6E33A6-0CB8-4D58-86A9-374081D7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7B08FA39-B2B9-4D64-899F-23CA100180A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8271D0B-F11E-46AF-B094-6B84BADDDB00}"/>
                  </a:ext>
                </a:extLst>
              </p:cNvPr>
              <p:cNvSpPr txBox="1"/>
              <p:nvPr/>
            </p:nvSpPr>
            <p:spPr>
              <a:xfrm>
                <a:off x="5863701" y="4429958"/>
                <a:ext cx="4927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8271D0B-F11E-46AF-B094-6B84BADDD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701" y="4429958"/>
                <a:ext cx="492711" cy="215444"/>
              </a:xfrm>
              <a:prstGeom prst="rect">
                <a:avLst/>
              </a:prstGeom>
              <a:blipFill>
                <a:blip r:embed="rId12"/>
                <a:stretch>
                  <a:fillRect l="-4938" r="-74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CD069EE-C543-42AE-A4C3-D91964122B28}"/>
                  </a:ext>
                </a:extLst>
              </p:cNvPr>
              <p:cNvSpPr txBox="1"/>
              <p:nvPr/>
            </p:nvSpPr>
            <p:spPr>
              <a:xfrm>
                <a:off x="5641760" y="5175682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CD069EE-C543-42AE-A4C3-D91964122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60" y="5175682"/>
                <a:ext cx="450060" cy="246221"/>
              </a:xfrm>
              <a:prstGeom prst="rect">
                <a:avLst/>
              </a:prstGeom>
              <a:blipFill>
                <a:blip r:embed="rId13"/>
                <a:stretch>
                  <a:fillRect l="-9459" r="-16216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276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/>
      <p:bldP spid="38" grpId="0"/>
      <p:bldP spid="33" grpId="0" animBg="1"/>
      <p:bldP spid="36" grpId="0"/>
      <p:bldP spid="37" grpId="0"/>
      <p:bldP spid="39" grpId="0"/>
      <p:bldP spid="40" grpId="0"/>
      <p:bldP spid="40" grpId="1"/>
      <p:bldP spid="43" grpId="0" animBg="1"/>
      <p:bldP spid="45" grpId="0"/>
      <p:bldP spid="45" grpId="1"/>
      <p:bldP spid="46" grpId="0"/>
      <p:bldP spid="46" grpId="1"/>
      <p:bldP spid="46" grpId="2"/>
      <p:bldP spid="28" grpId="0"/>
      <p:bldP spid="30" grpId="0"/>
      <p:bldP spid="49" grpId="0"/>
      <p:bldP spid="50" grpId="0"/>
      <p:bldP spid="51" grpId="0"/>
      <p:bldP spid="52" grpId="0"/>
      <p:bldP spid="54" grpId="0"/>
      <p:bldP spid="55" grpId="0" animBg="1"/>
      <p:bldP spid="56" grpId="0"/>
      <p:bldP spid="63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09944" y="2707093"/>
            <a:ext cx="87597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7A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3460405">
            <a:off x="6775971" y="1484963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7990" y="1582230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5730" y="3016331"/>
            <a:ext cx="520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the rod is in limiting equilibrium, friction is at its maximum value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Use the formula for F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MAX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sub in the values we have calculated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791930" y="1458630"/>
            <a:ext cx="287257" cy="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066779" y="1437669"/>
            <a:ext cx="2060" cy="4749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6689411" y="1732360"/>
            <a:ext cx="914400" cy="914400"/>
          </a:xfrm>
          <a:prstGeom prst="arc">
            <a:avLst>
              <a:gd name="adj1" fmla="val 14882570"/>
              <a:gd name="adj2" fmla="val 155807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 rot="19882289">
            <a:off x="6983381" y="1375214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237Cos15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80371" y="1168197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237Sin15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0" y="38862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886200"/>
                <a:ext cx="106747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2000" y="4343400"/>
                <a:ext cx="27701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37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15=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(40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−237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43400"/>
                <a:ext cx="277018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38600" y="4724400"/>
                <a:ext cx="1872499" cy="53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237</m:t>
                          </m:r>
                          <m:r>
                            <a:rPr lang="en-GB" sz="1400" i="1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40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−237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724400"/>
                <a:ext cx="1872499" cy="539187"/>
              </a:xfrm>
              <a:prstGeom prst="rect">
                <a:avLst/>
              </a:prstGeom>
              <a:blipFill rotWithShape="1"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7086600" y="40386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391400" y="4114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7086600" y="45720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391400" y="4572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5791200" y="51054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019800" y="5181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29200" y="5410200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0.37=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10200"/>
                <a:ext cx="896784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1">
                <a:extLst>
                  <a:ext uri="{FF2B5EF4-FFF2-40B4-BE49-F238E27FC236}">
                    <a16:creationId xmlns:a16="http://schemas.microsoft.com/office/drawing/2014/main" id="{7B8AB515-6CF9-4F0B-A773-28039B9EAF68}"/>
                  </a:ext>
                </a:extLst>
              </p:cNvPr>
              <p:cNvSpPr txBox="1"/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51">
                <a:extLst>
                  <a:ext uri="{FF2B5EF4-FFF2-40B4-BE49-F238E27FC236}">
                    <a16:creationId xmlns:a16="http://schemas.microsoft.com/office/drawing/2014/main" id="{7B8AB515-6CF9-4F0B-A773-28039B9EA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53">
                <a:extLst>
                  <a:ext uri="{FF2B5EF4-FFF2-40B4-BE49-F238E27FC236}">
                    <a16:creationId xmlns:a16="http://schemas.microsoft.com/office/drawing/2014/main" id="{5F5D89A3-93D7-4C5D-83D5-03365E0491B5}"/>
                  </a:ext>
                </a:extLst>
              </p:cNvPr>
              <p:cNvSpPr txBox="1"/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53">
                <a:extLst>
                  <a:ext uri="{FF2B5EF4-FFF2-40B4-BE49-F238E27FC236}">
                    <a16:creationId xmlns:a16="http://schemas.microsoft.com/office/drawing/2014/main" id="{5F5D89A3-93D7-4C5D-83D5-03365E049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D2BDDDB0-627F-4234-8A68-124404DCD21C}"/>
                  </a:ext>
                </a:extLst>
              </p:cNvPr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D2BDDDB0-627F-4234-8A68-124404DCD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タイトル 1">
            <a:extLst>
              <a:ext uri="{FF2B5EF4-FFF2-40B4-BE49-F238E27FC236}">
                <a16:creationId xmlns:a16="http://schemas.microsoft.com/office/drawing/2014/main" id="{E4FC08FB-5DEB-405C-A036-B891E2DB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コンテンツ プレースホルダー 2">
            <a:extLst>
              <a:ext uri="{FF2B5EF4-FFF2-40B4-BE49-F238E27FC236}">
                <a16:creationId xmlns:a16="http://schemas.microsoft.com/office/drawing/2014/main" id="{1EC0B02A-7241-48C1-82C7-2673956E5EE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1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7" grpId="0"/>
      <p:bldP spid="48" grpId="0"/>
      <p:bldP spid="53" grpId="0" animBg="1"/>
      <p:bldP spid="57" grpId="0"/>
      <p:bldP spid="58" grpId="0" animBg="1"/>
      <p:bldP spid="59" grpId="0"/>
      <p:bldP spid="60" grpId="0" animBg="1"/>
      <p:bldP spid="61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forces – both masses should be split into parallel and perpendicular components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46322" y="2925288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will now take moments about point A to give us the value of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4346839" y="3243108"/>
            <a:ext cx="516577" cy="56407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338693" y="2726532"/>
            <a:ext cx="1005443" cy="10786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4333352" y="1833823"/>
            <a:ext cx="1828800" cy="19812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038600" y="4131624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343400" y="4119748"/>
                <a:ext cx="1382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19748"/>
                <a:ext cx="138287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562600" y="4119748"/>
                <a:ext cx="2521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2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19748"/>
                <a:ext cx="252107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4026725" y="4512623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343400" y="4500748"/>
                <a:ext cx="15191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60×1.5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500748"/>
                <a:ext cx="151913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15000" y="4500748"/>
                <a:ext cx="268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1.5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500748"/>
                <a:ext cx="268137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026724" y="4893623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343400" y="4881748"/>
                <a:ext cx="1336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60×3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81748"/>
                <a:ext cx="133690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562600" y="4881748"/>
                <a:ext cx="2832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3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𝑎𝑛𝑡𝑖𝑐𝑙𝑜𝑐𝑘𝑤𝑖𝑠𝑒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81748"/>
                <a:ext cx="283212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38600" y="5334000"/>
                <a:ext cx="360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60=2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60+1.5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334000"/>
                <a:ext cx="360553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114800" y="5638800"/>
                <a:ext cx="34024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60=2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60+1.5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638800"/>
                <a:ext cx="3402405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114800" y="5943600"/>
                <a:ext cx="2318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60=3.5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943600"/>
                <a:ext cx="2318416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572000" y="6248400"/>
                <a:ext cx="19812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3.5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248400"/>
                <a:ext cx="1981200" cy="5142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28600" y="5334000"/>
                <a:ext cx="19812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3.5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34000"/>
                <a:ext cx="1981200" cy="5142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7467600" y="5486400"/>
            <a:ext cx="304800" cy="3048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7696200" y="5486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Cancel a’s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42672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67056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54102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rc 105"/>
          <p:cNvSpPr/>
          <p:nvPr/>
        </p:nvSpPr>
        <p:spPr>
          <a:xfrm>
            <a:off x="7467600" y="5791200"/>
            <a:ext cx="304800" cy="3048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Arc 106"/>
          <p:cNvSpPr/>
          <p:nvPr/>
        </p:nvSpPr>
        <p:spPr>
          <a:xfrm>
            <a:off x="6324600" y="6096000"/>
            <a:ext cx="3048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7696200" y="5791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terms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553200" y="6172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3Sin60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8600" y="5867400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867400"/>
                <a:ext cx="1600200" cy="55560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Arc 110"/>
          <p:cNvSpPr/>
          <p:nvPr/>
        </p:nvSpPr>
        <p:spPr>
          <a:xfrm>
            <a:off x="1905000" y="5638800"/>
            <a:ext cx="304800" cy="6096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>
            <a:off x="2057400" y="571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in terms of mg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8" name="タイトル 1">
            <a:extLst>
              <a:ext uri="{FF2B5EF4-FFF2-40B4-BE49-F238E27FC236}">
                <a16:creationId xmlns:a16="http://schemas.microsoft.com/office/drawing/2014/main" id="{BEA7D9EC-A8EA-439D-BA5D-79BBA845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id="{57C3EB8A-BCB0-4E46-8C18-0D4C928FD3D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2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mph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2" grpId="0"/>
      <p:bldP spid="51" grpId="0"/>
      <p:bldP spid="50" grpId="0"/>
      <p:bldP spid="15" grpId="0"/>
      <p:bldP spid="16" grpId="0"/>
      <p:bldP spid="34" grpId="0"/>
      <p:bldP spid="35" grpId="0"/>
      <p:bldP spid="36" grpId="0"/>
      <p:bldP spid="37" grpId="0"/>
      <p:bldP spid="38" grpId="0"/>
      <p:bldP spid="54" grpId="0" animBg="1"/>
      <p:bldP spid="55" grpId="0" animBg="1"/>
      <p:bldP spid="56" grpId="0" animBg="1"/>
      <p:bldP spid="57" grpId="0"/>
      <p:bldP spid="57" grpId="1"/>
      <p:bldP spid="57" grpId="2"/>
      <p:bldP spid="61" grpId="0"/>
      <p:bldP spid="67" grpId="0"/>
      <p:bldP spid="68" grpId="0" animBg="1"/>
      <p:bldP spid="69" grpId="0"/>
      <p:bldP spid="69" grpId="1"/>
      <p:bldP spid="69" grpId="2"/>
      <p:bldP spid="70" grpId="0"/>
      <p:bldP spid="70" grpId="1"/>
      <p:bldP spid="70" grpId="2"/>
      <p:bldP spid="70" grpId="3"/>
      <p:bldP spid="70" grpId="4"/>
      <p:bldP spid="70" grpId="5"/>
      <p:bldP spid="70" grpId="6"/>
      <p:bldP spid="71" grpId="0"/>
      <p:bldP spid="71" grpId="1"/>
      <p:bldP spid="71" grpId="2"/>
      <p:bldP spid="71" grpId="3"/>
      <p:bldP spid="71" grpId="4"/>
      <p:bldP spid="72" grpId="0"/>
      <p:bldP spid="72" grpId="1"/>
      <p:bldP spid="72" grpId="2"/>
      <p:bldP spid="73" grpId="0"/>
      <p:bldP spid="74" grpId="0"/>
      <p:bldP spid="75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0" grpId="0"/>
      <p:bldP spid="106" grpId="0" animBg="1"/>
      <p:bldP spid="107" grpId="0" animBg="1"/>
      <p:bldP spid="108" grpId="0"/>
      <p:bldP spid="109" grpId="0"/>
      <p:bldP spid="110" grpId="0"/>
      <p:bldP spid="111" grpId="0" animBg="1"/>
      <p:bldP spid="112" grpId="0"/>
      <p:bldP spid="58" grpId="0"/>
      <p:bldP spid="58" grpId="1"/>
      <p:bldP spid="58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resolve horizontally and vertically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will allow us to find expressions for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F, and hence, the coefficient of friction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191000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62400" y="449580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495800"/>
                <a:ext cx="91440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962400" y="4876800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876800"/>
                <a:ext cx="1295400" cy="5455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5105400" y="4648200"/>
            <a:ext cx="3048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5396552" y="466980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already know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W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so therefore also know F!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タイトル 1">
            <a:extLst>
              <a:ext uri="{FF2B5EF4-FFF2-40B4-BE49-F238E27FC236}">
                <a16:creationId xmlns:a16="http://schemas.microsoft.com/office/drawing/2014/main" id="{E06F8010-4CFD-4689-93BB-39C6A9C3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id="{8D55D5D9-D0D9-4894-B45A-6A38CA3887C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B1C38EF-3FF4-44E9-BB35-43215C4C8345}"/>
                  </a:ext>
                </a:extLst>
              </p:cNvPr>
              <p:cNvSpPr txBox="1"/>
              <p:nvPr/>
            </p:nvSpPr>
            <p:spPr>
              <a:xfrm>
                <a:off x="6032376" y="4225772"/>
                <a:ext cx="49271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B1C38EF-3FF4-44E9-BB35-43215C4C8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76" y="4225772"/>
                <a:ext cx="492711" cy="246221"/>
              </a:xfrm>
              <a:prstGeom prst="rect">
                <a:avLst/>
              </a:prstGeom>
              <a:blipFill>
                <a:blip r:embed="rId8"/>
                <a:stretch>
                  <a:fillRect l="-13750" r="-1875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38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7" grpId="0"/>
      <p:bldP spid="77" grpId="0"/>
      <p:bldP spid="78" grpId="0"/>
      <p:bldP spid="79" grpId="0" animBg="1"/>
      <p:bldP spid="81" grpId="0"/>
      <p:bldP spid="82" grpId="0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resolve horizontally and vertically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will allow us to find expressions for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F, and hence, the coefficient of friction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191000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62400" y="4495800"/>
                <a:ext cx="14830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495800"/>
                <a:ext cx="1483057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5392003" y="4648200"/>
            <a:ext cx="326409" cy="497006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5562600" y="4724400"/>
            <a:ext cx="1022445" cy="28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886200" y="4953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53000"/>
                <a:ext cx="1143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タイトル 1">
            <a:extLst>
              <a:ext uri="{FF2B5EF4-FFF2-40B4-BE49-F238E27FC236}">
                <a16:creationId xmlns:a16="http://schemas.microsoft.com/office/drawing/2014/main" id="{7F148A76-BA3C-4E23-8DFB-BA5F2D61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id="{971D3EDE-0F84-4EB5-AA9E-BB30BA3D666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30510B85-0304-4645-AD15-33E17F09A56A}"/>
                  </a:ext>
                </a:extLst>
              </p:cNvPr>
              <p:cNvSpPr txBox="1"/>
              <p:nvPr/>
            </p:nvSpPr>
            <p:spPr>
              <a:xfrm>
                <a:off x="5819314" y="4190261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30510B85-0304-4645-AD15-33E17F09A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314" y="4190261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10959" r="-1643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18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6" grpId="0"/>
      <p:bldP spid="38" grpId="0"/>
      <p:bldP spid="7" grpId="0"/>
      <p:bldP spid="77" grpId="0"/>
      <p:bldP spid="79" grpId="0" animBg="1"/>
      <p:bldP spid="81" grpId="0"/>
      <p:bldP spid="60" grpId="0"/>
      <p:bldP spid="62" grpId="0"/>
      <p:bldP spid="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77000" y="2438400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ladder is in limiting equilibrium, we can use the formula for friction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4800" y="4191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US" sz="1400" b="0" i="1" baseline="-25000" smtClean="0">
                          <a:latin typeface="Cambria Math"/>
                        </a:rPr>
                        <m:t>𝑀𝐴𝑋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1143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86200" y="4572000"/>
                <a:ext cx="16002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572000"/>
                <a:ext cx="1600200" cy="54553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/>
          <p:nvPr/>
        </p:nvCxnSpPr>
        <p:spPr>
          <a:xfrm flipH="1">
            <a:off x="4147782" y="4678908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310418" y="4681182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008729" y="4819934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5133832" y="4835857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86200" y="5105400"/>
                <a:ext cx="16002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105400"/>
                <a:ext cx="1600200" cy="5455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10000" y="5638800"/>
                <a:ext cx="1676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638800"/>
                <a:ext cx="1676400" cy="54553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038600" y="6248400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0.22=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248400"/>
                <a:ext cx="1219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5638800" y="4419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Arc 87"/>
          <p:cNvSpPr/>
          <p:nvPr/>
        </p:nvSpPr>
        <p:spPr>
          <a:xfrm>
            <a:off x="5334000" y="43434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5334000" y="48768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5334000" y="54102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5334000" y="59436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638800" y="4953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Cancel mg’s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38800" y="5562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62600" y="6096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タイトル 1">
            <a:extLst>
              <a:ext uri="{FF2B5EF4-FFF2-40B4-BE49-F238E27FC236}">
                <a16:creationId xmlns:a16="http://schemas.microsoft.com/office/drawing/2014/main" id="{0BE82DD9-31CE-4FD7-8CBB-6780F22C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id="{A6FB8175-A30D-4701-9409-0849070F2FF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0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" grpId="0"/>
      <p:bldP spid="65" grpId="0"/>
      <p:bldP spid="82" grpId="0"/>
      <p:bldP spid="83" grpId="0"/>
      <p:bldP spid="84" grpId="0"/>
      <p:bldP spid="86" grpId="0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48417" y="2707093"/>
            <a:ext cx="86827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7E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79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7469" y="2394437"/>
            <a:ext cx="660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mgCos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75484" y="113713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8807" y="130712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200" y="3657600"/>
            <a:ext cx="500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We need the normal reaction in order to find the maximum frictional force</a:t>
            </a:r>
          </a:p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 Resolve perpendicular to the plane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76800" y="44196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4196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86200" y="4800600"/>
                <a:ext cx="23115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𝑚𝑔𝐶𝑜𝑠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800600"/>
                <a:ext cx="231159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76800" y="5181600"/>
                <a:ext cx="13706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𝑚𝑔𝐶𝑜𝑠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181600"/>
                <a:ext cx="137069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6019800" y="4572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4770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perpendicular to the plane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0198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400800" y="4953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have to use ‘m’ for now as we do not know the mass…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76800" y="5562600"/>
                <a:ext cx="1205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=0.8</m:t>
                      </m:r>
                      <m:r>
                        <a:rPr lang="en-GB" sz="16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562600"/>
                <a:ext cx="12059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6019800" y="5334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553200" y="5410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know the value of Cos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θ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917B8BF5-2223-4604-AFE7-5E0CDA35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311276A6-CA4E-43AE-91D7-CE6D8348771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819CCE7-0146-4436-9029-02729446A62B}"/>
                  </a:ext>
                </a:extLst>
              </p:cNvPr>
              <p:cNvSpPr txBox="1"/>
              <p:nvPr/>
            </p:nvSpPr>
            <p:spPr>
              <a:xfrm>
                <a:off x="6698203" y="4021583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819CCE7-0146-4436-9029-02729446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03" y="4021583"/>
                <a:ext cx="488532" cy="246221"/>
              </a:xfrm>
              <a:prstGeom prst="rect">
                <a:avLst/>
              </a:prstGeom>
              <a:blipFill>
                <a:blip r:embed="rId6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5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6" grpId="0"/>
      <p:bldP spid="18" grpId="0"/>
      <p:bldP spid="25" grpId="0" animBg="1"/>
      <p:bldP spid="26" grpId="0"/>
      <p:bldP spid="27" grpId="0"/>
      <p:bldP spid="27" grpId="1"/>
      <p:bldP spid="27" grpId="2"/>
      <p:bldP spid="29" grpId="0"/>
      <p:bldP spid="32" grpId="0"/>
      <p:bldP spid="32" grpId="1"/>
      <p:bldP spid="32" grpId="2"/>
      <p:bldP spid="35" grpId="0"/>
      <p:bldP spid="41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/>
      <p:bldP spid="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8807" y="130712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6" name="Arc 45"/>
          <p:cNvSpPr/>
          <p:nvPr/>
        </p:nvSpPr>
        <p:spPr>
          <a:xfrm>
            <a:off x="62484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9400" y="4191000"/>
            <a:ext cx="1397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2484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3200" y="4572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67200" y="38862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8862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67200" y="4267200"/>
                <a:ext cx="21925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=(0.5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×0.8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219252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67200" y="4648200"/>
                <a:ext cx="1516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648200"/>
                <a:ext cx="1516248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467600" y="12954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0.4mg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2F84AB10-932F-4C67-ACE9-201DAFE1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961B9C60-775A-41A8-A6CD-5521D9A30B9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 animBg="1"/>
      <p:bldP spid="47" grpId="0"/>
      <p:bldP spid="48" grpId="0" animBg="1"/>
      <p:bldP spid="49" grpId="0"/>
      <p:bldP spid="56" grpId="0"/>
      <p:bldP spid="57" grpId="0"/>
      <p:bldP spid="58" grpId="0"/>
      <p:bldP spid="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67600" y="12954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0.4mg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86200" y="3657600"/>
            <a:ext cx="500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have all the forces involved acting in the required directions, we can now calculate the acceleration of the particle…</a:t>
            </a:r>
          </a:p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Resolve parallel to the plane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34000" y="45720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5720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6019800" y="4800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477000" y="4648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62400" y="4953000"/>
                <a:ext cx="23043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𝑚𝑔𝑆𝑖𝑛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−0.4</m:t>
                      </m:r>
                      <m:r>
                        <a:rPr lang="en-GB" sz="1600" b="0" i="1" smtClean="0">
                          <a:latin typeface="Cambria Math"/>
                        </a:rPr>
                        <m:t>𝑚𝑔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53000"/>
                <a:ext cx="2304349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08231" y="5334000"/>
                <a:ext cx="1789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𝑔𝑆𝑖𝑛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−0.4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31" y="5334000"/>
                <a:ext cx="1789785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019800" y="5181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76999" y="5105400"/>
            <a:ext cx="268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m’s cancel (meaning the mass does not affect the acceleration!)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52800" y="5715000"/>
                <a:ext cx="27540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(9.8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×0.6)</m:t>
                      </m:r>
                      <m:r>
                        <a:rPr lang="en-GB" sz="1600" b="0" i="1" smtClean="0">
                          <a:latin typeface="Cambria Math"/>
                        </a:rPr>
                        <m:t>−(0.4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</a:rPr>
                        <m:t>9.8)=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715000"/>
                <a:ext cx="2754087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019800" y="5562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553200" y="5638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a (remember, we know Sin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24400" y="6096000"/>
                <a:ext cx="19569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2.0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096000"/>
                <a:ext cx="1956946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1148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8674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340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タイトル 1">
            <a:extLst>
              <a:ext uri="{FF2B5EF4-FFF2-40B4-BE49-F238E27FC236}">
                <a16:creationId xmlns:a16="http://schemas.microsoft.com/office/drawing/2014/main" id="{FA85CB9E-26CE-492F-A763-3825AB1A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id="{E5D5942B-6595-4CC1-972B-1BAC10E7B50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7874908-4DC2-462F-A4CB-60AF63BD8F58}"/>
                  </a:ext>
                </a:extLst>
              </p:cNvPr>
              <p:cNvSpPr txBox="1"/>
              <p:nvPr/>
            </p:nvSpPr>
            <p:spPr>
              <a:xfrm>
                <a:off x="6245439" y="4101485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7874908-4DC2-462F-A4CB-60AF63BD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39" y="4101485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2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59" grpId="0"/>
      <p:bldP spid="39" grpId="0"/>
      <p:bldP spid="40" grpId="0" animBg="1"/>
      <p:bldP spid="42" grpId="0"/>
      <p:bldP spid="43" grpId="0"/>
      <p:bldP spid="44" grpId="0"/>
      <p:bldP spid="45" grpId="0" animBg="1"/>
      <p:bldP spid="50" grpId="0"/>
      <p:bldP spid="51" grpId="0"/>
      <p:bldP spid="52" grpId="0" animBg="1"/>
      <p:bldP spid="53" grpId="0"/>
      <p:bldP spid="60" grpId="0"/>
      <p:bldP spid="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08701" y="1099129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78701" y="1325421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36576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We need to split the forces into parallel and perpendicular components…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10000" y="3962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can resolve perpendicular to find the normal reaction, and hence, the maximum frictional resistance created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10000" y="4495800"/>
            <a:ext cx="284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Resolve perpendicular to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10200" y="4800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00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63246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858000" y="487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perpendicular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35829" y="5181600"/>
                <a:ext cx="2907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−25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10−4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10=(4×0)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9" y="5181600"/>
                <a:ext cx="2907847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410200" y="5562600"/>
                <a:ext cx="2139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=25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10+4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562600"/>
                <a:ext cx="213917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c 75"/>
          <p:cNvSpPr/>
          <p:nvPr/>
        </p:nvSpPr>
        <p:spPr>
          <a:xfrm>
            <a:off x="7293428" y="5366658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7794171" y="5421085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Rearrange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421086" y="5998029"/>
                <a:ext cx="1387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=43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86" y="5998029"/>
                <a:ext cx="138775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7304314" y="5747658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7674428" y="5812969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4789714" y="2229280"/>
            <a:ext cx="1985814" cy="1188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タイトル 1">
            <a:extLst>
              <a:ext uri="{FF2B5EF4-FFF2-40B4-BE49-F238E27FC236}">
                <a16:creationId xmlns:a16="http://schemas.microsoft.com/office/drawing/2014/main" id="{ACC10415-1610-4586-9FCB-CD64571F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コンテンツ プレースホルダー 2">
            <a:extLst>
              <a:ext uri="{FF2B5EF4-FFF2-40B4-BE49-F238E27FC236}">
                <a16:creationId xmlns:a16="http://schemas.microsoft.com/office/drawing/2014/main" id="{63B5930C-568D-4612-97B0-4642DB30F06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402313-F6E3-4B01-BCB0-300654837B2B}"/>
                  </a:ext>
                </a:extLst>
              </p:cNvPr>
              <p:cNvSpPr txBox="1"/>
              <p:nvPr/>
            </p:nvSpPr>
            <p:spPr>
              <a:xfrm>
                <a:off x="6538405" y="4500977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402313-F6E3-4B01-BCB0-300654837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405" y="4500977"/>
                <a:ext cx="488532" cy="246221"/>
              </a:xfrm>
              <a:prstGeom prst="rect">
                <a:avLst/>
              </a:prstGeom>
              <a:blipFill>
                <a:blip r:embed="rId6"/>
                <a:stretch>
                  <a:fillRect l="-10000" r="-1375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2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5" grpId="0"/>
      <p:bldP spid="18" grpId="0" animBg="1"/>
      <p:bldP spid="19" grpId="0"/>
      <p:bldP spid="35" grpId="0"/>
      <p:bldP spid="35" grpId="1"/>
      <p:bldP spid="36" grpId="0"/>
      <p:bldP spid="44" grpId="0"/>
      <p:bldP spid="44" grpId="1"/>
      <p:bldP spid="44" grpId="2"/>
      <p:bldP spid="53" grpId="0"/>
      <p:bldP spid="54" grpId="0"/>
      <p:bldP spid="55" grpId="0" animBg="1"/>
      <p:bldP spid="56" grpId="0"/>
      <p:bldP spid="56" grpId="1"/>
      <p:bldP spid="57" grpId="0"/>
      <p:bldP spid="60" grpId="0"/>
      <p:bldP spid="63" grpId="0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5" grpId="0"/>
      <p:bldP spid="76" grpId="0" animBg="1"/>
      <p:bldP spid="77" grpId="0"/>
      <p:bldP spid="78" grpId="0"/>
      <p:bldP spid="79" grpId="0" animBg="1"/>
      <p:bldP spid="80" grpId="0"/>
      <p:bldP spid="81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540B5C-EFF4-4560-8B72-E12FDAFF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anose="030F0702030302020204" pitchFamily="66" charset="0"/>
              </a:rPr>
              <a:t>A</a:t>
            </a:r>
            <a:r>
              <a:rPr lang="en-GB" sz="1400" dirty="0">
                <a:latin typeface="Comic Sans MS" panose="030F0702030302020204" pitchFamily="66" charset="0"/>
              </a:rPr>
              <a:t> particle is in static equilibrium if it is at rest and the resultant forces acting on it are equal to 0.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This is in contrast to dynamics, where are particle is being caused to move in some way by combinations of forces…</a:t>
            </a:r>
          </a:p>
        </p:txBody>
      </p:sp>
    </p:spTree>
    <p:extLst>
      <p:ext uri="{BB962C8B-B14F-4D97-AF65-F5344CB8AC3E}">
        <p14:creationId xmlns:p14="http://schemas.microsoft.com/office/powerpoint/2010/main" val="42861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78701" y="1325421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3657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can find the maximum frictional force created between the surfaces…</a:t>
            </a:r>
          </a:p>
        </p:txBody>
      </p:sp>
      <p:sp>
        <p:nvSpPr>
          <p:cNvPr id="72" name="Arc 71"/>
          <p:cNvSpPr/>
          <p:nvPr/>
        </p:nvSpPr>
        <p:spPr>
          <a:xfrm>
            <a:off x="5029200" y="4343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410200" y="4267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(remember to use exact values, not rounded ones)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10000" y="41910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91000"/>
                <a:ext cx="1067472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10000" y="4572000"/>
                <a:ext cx="15090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×43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72000"/>
                <a:ext cx="150900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10000" y="4953000"/>
                <a:ext cx="1151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953000"/>
                <a:ext cx="115198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5029200" y="4724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486400" y="4800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Leave in terms of µ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67600" y="129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43µ</a:t>
            </a: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07671F50-0127-4421-8561-B9C9B04B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コンテンツ プレースホルダー 2">
            <a:extLst>
              <a:ext uri="{FF2B5EF4-FFF2-40B4-BE49-F238E27FC236}">
                <a16:creationId xmlns:a16="http://schemas.microsoft.com/office/drawing/2014/main" id="{BA57FC78-6775-4F21-A850-A4EF24C7EFC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72" grpId="0" animBg="1"/>
      <p:bldP spid="73" grpId="0"/>
      <p:bldP spid="52" grpId="0"/>
      <p:bldP spid="59" grpId="0"/>
      <p:bldP spid="64" grpId="0"/>
      <p:bldP spid="65" grpId="0" animBg="1"/>
      <p:bldP spid="66" grpId="0"/>
      <p:bldP spid="6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88466" y="3657600"/>
            <a:ext cx="502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have all the forces acting perpendicular to the plane, we can find the value of µ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67600" y="129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43µ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88466" y="4114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Resolve parallel to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12266" y="4495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66" y="4495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807866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265066" y="4572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12266" y="4876800"/>
                <a:ext cx="32263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10−43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10=(4×2.5)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66" y="4876800"/>
                <a:ext cx="322639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531266" y="5257800"/>
                <a:ext cx="32263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10−4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10−(4×2.5)=43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66" y="5257800"/>
                <a:ext cx="3226396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/>
          <p:cNvSpPr/>
          <p:nvPr/>
        </p:nvSpPr>
        <p:spPr>
          <a:xfrm>
            <a:off x="6807866" y="5029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29437" y="5638800"/>
                <a:ext cx="15057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7.8131…=43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37" y="5638800"/>
                <a:ext cx="1505797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6807866" y="5410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610437" y="6019800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0.18=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37" y="6019800"/>
                <a:ext cx="896784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/>
          <p:cNvSpPr/>
          <p:nvPr/>
        </p:nvSpPr>
        <p:spPr>
          <a:xfrm>
            <a:off x="6818752" y="5802086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319494" y="5094515"/>
            <a:ext cx="169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to find µ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19493" y="5464630"/>
            <a:ext cx="138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exactly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30379" y="5769430"/>
            <a:ext cx="1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to use exact values!!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タイトル 1">
            <a:extLst>
              <a:ext uri="{FF2B5EF4-FFF2-40B4-BE49-F238E27FC236}">
                <a16:creationId xmlns:a16="http://schemas.microsoft.com/office/drawing/2014/main" id="{B0FFAD94-0FB7-4D1C-89AE-E565EB07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id="{F586B4A2-DD9B-4AB2-BDDC-EA41FEB582B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64BE5A5A-2BD4-4A16-9D78-F9325E2689D5}"/>
                  </a:ext>
                </a:extLst>
              </p:cNvPr>
              <p:cNvSpPr txBox="1"/>
              <p:nvPr/>
            </p:nvSpPr>
            <p:spPr>
              <a:xfrm>
                <a:off x="6218806" y="4128118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64BE5A5A-2BD4-4A16-9D78-F9325E268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06" y="4128118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8750" r="-150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/>
      <p:bldP spid="63" grpId="0"/>
      <p:bldP spid="68" grpId="0"/>
      <p:bldP spid="67" grpId="0"/>
      <p:bldP spid="46" grpId="0"/>
      <p:bldP spid="48" grpId="0"/>
      <p:bldP spid="50" grpId="0" animBg="1"/>
      <p:bldP spid="51" grpId="0"/>
      <p:bldP spid="69" grpId="0"/>
      <p:bldP spid="70" grpId="0"/>
      <p:bldP spid="71" grpId="0" animBg="1"/>
      <p:bldP spid="74" grpId="0"/>
      <p:bldP spid="75" grpId="0" animBg="1"/>
      <p:bldP spid="76" grpId="0"/>
      <p:bldP spid="77" grpId="0" animBg="1"/>
      <p:bldP spid="78" grpId="0"/>
      <p:bldP spid="79" grpId="0"/>
      <p:bldP spid="80" grpId="0"/>
      <p:bldP spid="7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260440" y="2707093"/>
            <a:ext cx="86587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7F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96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24023" y="212711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46331" y="3815256"/>
            <a:ext cx="484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We will need to form 2 equations, one for each particle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For particle P, we need to calculate the frictional force first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Resolve perpendicular to find the normal reaction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>
            <a:off x="5634250" y="5029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6172200" y="49530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perpendicular for P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86200" y="5257800"/>
                <a:ext cx="20426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25=(5×0)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7800"/>
                <a:ext cx="2042610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800600" y="5638800"/>
                <a:ext cx="1273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638800"/>
                <a:ext cx="127393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791200" y="5410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6324600" y="5486400"/>
            <a:ext cx="914400" cy="26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タイトル 1">
            <a:extLst>
              <a:ext uri="{FF2B5EF4-FFF2-40B4-BE49-F238E27FC236}">
                <a16:creationId xmlns:a16="http://schemas.microsoft.com/office/drawing/2014/main" id="{BBF280A2-0758-4AC4-BF1B-5F23A44E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C4E82A3A-236E-4F58-B151-03D1DFC158D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0CEB2D90-DE64-4898-82AD-A96622942652}"/>
                  </a:ext>
                </a:extLst>
              </p:cNvPr>
              <p:cNvSpPr txBox="1"/>
              <p:nvPr/>
            </p:nvSpPr>
            <p:spPr>
              <a:xfrm>
                <a:off x="8655468" y="4474344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0CEB2D90-DE64-4898-82AD-A96622942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68" y="4474344"/>
                <a:ext cx="488532" cy="246221"/>
              </a:xfrm>
              <a:prstGeom prst="rect">
                <a:avLst/>
              </a:prstGeom>
              <a:blipFill>
                <a:blip r:embed="rId5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4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40" grpId="0" animBg="1"/>
      <p:bldP spid="47" grpId="0" animBg="1"/>
      <p:bldP spid="48" grpId="0"/>
      <p:bldP spid="49" grpId="0"/>
      <p:bldP spid="50" grpId="0"/>
      <p:bldP spid="50" grpId="1"/>
      <p:bldP spid="51" grpId="0"/>
      <p:bldP spid="55" grpId="0"/>
      <p:bldP spid="55" grpId="1"/>
      <p:bldP spid="55" grpId="2"/>
      <p:bldP spid="61" grpId="0"/>
      <p:bldP spid="62" grpId="0"/>
      <p:bldP spid="63" grpId="0"/>
      <p:bldP spid="66" grpId="0"/>
      <p:bldP spid="73" grpId="0"/>
      <p:bldP spid="76" grpId="0"/>
      <p:bldP spid="77" grpId="0"/>
      <p:bldP spid="78" grpId="0"/>
      <p:bldP spid="80" grpId="0"/>
      <p:bldP spid="81" grpId="0" animBg="1"/>
      <p:bldP spid="82" grpId="0"/>
      <p:bldP spid="83" grpId="0"/>
      <p:bldP spid="84" grpId="0"/>
      <p:bldP spid="86" grpId="0" animBg="1"/>
      <p:bldP spid="87" grpId="0"/>
      <p:bldP spid="88" grpId="0"/>
      <p:bldP spid="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24023" y="212711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60198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324600" y="4191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for particle P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91000" y="39624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62400"/>
                <a:ext cx="1067472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91000" y="4343400"/>
                <a:ext cx="2137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343400"/>
                <a:ext cx="213744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91000" y="4724400"/>
                <a:ext cx="1446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24400"/>
                <a:ext cx="144693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60198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477000" y="4572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gCos25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タイトル 1">
            <a:extLst>
              <a:ext uri="{FF2B5EF4-FFF2-40B4-BE49-F238E27FC236}">
                <a16:creationId xmlns:a16="http://schemas.microsoft.com/office/drawing/2014/main" id="{CD2F7BA7-5C75-4B78-BAD8-FF303793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コンテンツ プレースホルダー 2">
            <a:extLst>
              <a:ext uri="{FF2B5EF4-FFF2-40B4-BE49-F238E27FC236}">
                <a16:creationId xmlns:a16="http://schemas.microsoft.com/office/drawing/2014/main" id="{DDF34528-EF02-483B-8C69-CB65F269DA6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53" grpId="0" animBg="1"/>
      <p:bldP spid="54" grpId="0"/>
      <p:bldP spid="57" grpId="0"/>
      <p:bldP spid="59" grpId="0"/>
      <p:bldP spid="67" grpId="0"/>
      <p:bldP spid="68" grpId="0" animBg="1"/>
      <p:bldP spid="69" grpId="0"/>
      <p:bldP spid="7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gCos25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46331" y="3815256"/>
            <a:ext cx="484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Now we can form 2 equations using P and Q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14800" y="419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Equation for P</a:t>
            </a:r>
          </a:p>
          <a:p>
            <a:r>
              <a:rPr lang="en-GB" sz="1400" dirty="0">
                <a:latin typeface="Comic Sans MS" pitchFamily="66" charset="0"/>
                <a:sym typeface="Wingdings" pitchFamily="2" charset="2"/>
              </a:rPr>
              <a:t> Resolve Parallel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84579" y="4191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Equation for Q</a:t>
            </a:r>
          </a:p>
          <a:p>
            <a:r>
              <a:rPr lang="en-GB" sz="1400" dirty="0">
                <a:latin typeface="Comic Sans MS" pitchFamily="66" charset="0"/>
                <a:sym typeface="Wingdings" pitchFamily="2" charset="2"/>
              </a:rPr>
              <a:t> Resolve Vertically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54517" y="4724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17" y="4724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5029200" y="4648200"/>
            <a:ext cx="1074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Parallel for P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954517" y="5105400"/>
                <a:ext cx="24608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17" y="5105400"/>
                <a:ext cx="246086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76696" y="4724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96" y="4724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676696" y="5105400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96" y="5105400"/>
                <a:ext cx="139993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7693572" y="48768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8226972" y="4724400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6600"/>
                </a:solidFill>
                <a:latin typeface="Comic Sans MS" pitchFamily="66" charset="0"/>
                <a:sym typeface="Wingdings" pitchFamily="2" charset="2"/>
              </a:rPr>
              <a:t>Resolve Vertically for Q</a:t>
            </a:r>
            <a:endParaRPr lang="en-GB" sz="1100" baseline="-25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962400" y="5562600"/>
                <a:ext cx="24608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62600"/>
                <a:ext cx="246086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098742" y="5902911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42" y="5902911"/>
                <a:ext cx="1399935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962400" y="6248400"/>
                <a:ext cx="2761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25=15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248400"/>
                <a:ext cx="2761333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604641" y="6550223"/>
                <a:ext cx="897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</a:rPr>
                        <m:t>.56=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41" y="6550223"/>
                <a:ext cx="89793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rc 93"/>
          <p:cNvSpPr/>
          <p:nvPr/>
        </p:nvSpPr>
        <p:spPr>
          <a:xfrm>
            <a:off x="6479628" y="6379779"/>
            <a:ext cx="522889" cy="333704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6934200" y="64008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for a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00800" y="5715000"/>
            <a:ext cx="2154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the equations together</a:t>
            </a:r>
          </a:p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 T’s cancel out!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38600" y="5486400"/>
            <a:ext cx="449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タイトル 1">
            <a:extLst>
              <a:ext uri="{FF2B5EF4-FFF2-40B4-BE49-F238E27FC236}">
                <a16:creationId xmlns:a16="http://schemas.microsoft.com/office/drawing/2014/main" id="{0CD2DE6F-E9AE-4D4F-A416-61202921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6" name="コンテンツ プレースホルダー 2">
            <a:extLst>
              <a:ext uri="{FF2B5EF4-FFF2-40B4-BE49-F238E27FC236}">
                <a16:creationId xmlns:a16="http://schemas.microsoft.com/office/drawing/2014/main" id="{F434D4D1-CD37-4F5E-B539-FD7CD542E68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C9D2867E-7009-4B61-BAFF-1B64B3827F25}"/>
                  </a:ext>
                </a:extLst>
              </p:cNvPr>
              <p:cNvSpPr txBox="1"/>
              <p:nvPr/>
            </p:nvSpPr>
            <p:spPr>
              <a:xfrm>
                <a:off x="8598023" y="4412203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C9D2867E-7009-4B61-BAFF-1B64B3827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23" y="4412203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9459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FA19EBE8-83D6-491A-9522-6035F8B87081}"/>
                  </a:ext>
                </a:extLst>
              </p:cNvPr>
              <p:cNvSpPr txBox="1"/>
              <p:nvPr/>
            </p:nvSpPr>
            <p:spPr>
              <a:xfrm>
                <a:off x="5774922" y="4412204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FA19EBE8-83D6-491A-9522-6035F8B87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22" y="4412204"/>
                <a:ext cx="488532" cy="246221"/>
              </a:xfrm>
              <a:prstGeom prst="rect">
                <a:avLst/>
              </a:prstGeom>
              <a:blipFill>
                <a:blip r:embed="rId10"/>
                <a:stretch>
                  <a:fillRect l="-8750" r="-15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3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1" grpId="0"/>
      <p:bldP spid="66" grpId="0"/>
      <p:bldP spid="73" grpId="0"/>
      <p:bldP spid="77" grpId="0"/>
      <p:bldP spid="78" grpId="0"/>
      <p:bldP spid="72" grpId="0"/>
      <p:bldP spid="55" grpId="0"/>
      <p:bldP spid="80" grpId="0"/>
      <p:bldP spid="82" grpId="0"/>
      <p:bldP spid="83" grpId="0"/>
      <p:bldP spid="84" grpId="0"/>
      <p:bldP spid="85" grpId="0"/>
      <p:bldP spid="86" grpId="0" animBg="1"/>
      <p:bldP spid="87" grpId="0"/>
      <p:bldP spid="90" grpId="0"/>
      <p:bldP spid="91" grpId="0"/>
      <p:bldP spid="92" grpId="0"/>
      <p:bldP spid="93" grpId="0"/>
      <p:bldP spid="94" grpId="0" animBg="1"/>
      <p:bldP spid="95" grpId="0"/>
      <p:bldP spid="100" grpId="0"/>
      <p:bldP spid="10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gCos25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14800" y="3810000"/>
            <a:ext cx="484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Use one of the previous equations to find the 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114800" y="4267200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267200"/>
                <a:ext cx="139993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114800" y="4648200"/>
                <a:ext cx="17786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0" smtClean="0">
                          <a:latin typeface="Cambria Math"/>
                        </a:rPr>
                        <m:t>(4.56)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648200"/>
                <a:ext cx="177869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648200" y="5029200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=52.4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29200"/>
                <a:ext cx="104137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5638800" y="44196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096000" y="43434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now know the acceleration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5638800" y="48006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6172200" y="4876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for 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9F7F5-E3B4-45E7-984D-5DE398EFA325}"/>
              </a:ext>
            </a:extLst>
          </p:cNvPr>
          <p:cNvSpPr txBox="1"/>
          <p:nvPr/>
        </p:nvSpPr>
        <p:spPr>
          <a:xfrm>
            <a:off x="1832692" y="5033640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4.56ms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6" grpId="0"/>
      <p:bldP spid="97" grpId="0"/>
      <p:bldP spid="98" grpId="0"/>
      <p:bldP spid="99" grpId="0" animBg="1"/>
      <p:bldP spid="100" grpId="0"/>
      <p:bldP spid="101" grpId="0" animBg="1"/>
      <p:bldP spid="10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solve problems involving connected particles on rough and smooth inclined surfaces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ai) Show that the acceleration of block 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err="1">
                    <a:latin typeface="Comic Sans MS" pitchFamily="66" charset="0"/>
                  </a:rPr>
                  <a:t>i</a:t>
                </a:r>
                <a:r>
                  <a:rPr lang="en-GB" sz="1400" dirty="0" err="1">
                    <a:latin typeface="Comic Sans MS" pitchFamily="66" charset="0"/>
                  </a:rPr>
                  <a:t>i</a:t>
                </a:r>
                <a:r>
                  <a:rPr lang="en-GB" sz="1400" dirty="0">
                    <a:latin typeface="Comic Sans MS" pitchFamily="66" charset="0"/>
                  </a:rPr>
                  <a:t>) Find the tension in the string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  <a:blipFill>
                <a:blip r:embed="rId3"/>
                <a:stretch>
                  <a:fillRect l="-315" t="-737" r="-2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377FF6-6B39-4AFE-862A-E4AC6EC6436A}"/>
              </a:ext>
            </a:extLst>
          </p:cNvPr>
          <p:cNvSpPr txBox="1"/>
          <p:nvPr/>
        </p:nvSpPr>
        <p:spPr>
          <a:xfrm>
            <a:off x="4182701" y="3765450"/>
            <a:ext cx="4861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as the plane is smooth, there will be no frictional force. Hence, we also do not need the normal reaction…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Form equations for each block separately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F27365-43C6-47F7-AF3A-E15679F00558}"/>
              </a:ext>
            </a:extLst>
          </p:cNvPr>
          <p:cNvSpPr txBox="1"/>
          <p:nvPr/>
        </p:nvSpPr>
        <p:spPr>
          <a:xfrm>
            <a:off x="4893794" y="4934139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Block A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79">
                <a:extLst>
                  <a:ext uri="{FF2B5EF4-FFF2-40B4-BE49-F238E27FC236}">
                    <a16:creationId xmlns:a16="http://schemas.microsoft.com/office/drawing/2014/main" id="{5C547C5B-5DB7-4B94-92F1-C07839EDB01A}"/>
                  </a:ext>
                </a:extLst>
              </p:cNvPr>
              <p:cNvSpPr txBox="1"/>
              <p:nvPr/>
            </p:nvSpPr>
            <p:spPr>
              <a:xfrm>
                <a:off x="4907943" y="5349968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79">
                <a:extLst>
                  <a:ext uri="{FF2B5EF4-FFF2-40B4-BE49-F238E27FC236}">
                    <a16:creationId xmlns:a16="http://schemas.microsoft.com/office/drawing/2014/main" id="{5C547C5B-5DB7-4B94-92F1-C07839EDB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43" y="5349968"/>
                <a:ext cx="82958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82">
                <a:extLst>
                  <a:ext uri="{FF2B5EF4-FFF2-40B4-BE49-F238E27FC236}">
                    <a16:creationId xmlns:a16="http://schemas.microsoft.com/office/drawing/2014/main" id="{7EF64ABD-DD76-4111-8D38-B896DE5A11F5}"/>
                  </a:ext>
                </a:extLst>
              </p:cNvPr>
              <p:cNvSpPr txBox="1"/>
              <p:nvPr/>
            </p:nvSpPr>
            <p:spPr>
              <a:xfrm>
                <a:off x="4037932" y="5713212"/>
                <a:ext cx="1650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82">
                <a:extLst>
                  <a:ext uri="{FF2B5EF4-FFF2-40B4-BE49-F238E27FC236}">
                    <a16:creationId xmlns:a16="http://schemas.microsoft.com/office/drawing/2014/main" id="{7EF64ABD-DD76-4111-8D38-B896DE5A1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32" y="5713212"/>
                <a:ext cx="165013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4CD6E5B-DFDD-47EB-AD4A-D8A42AFF2526}"/>
                  </a:ext>
                </a:extLst>
              </p:cNvPr>
              <p:cNvSpPr txBox="1"/>
              <p:nvPr/>
            </p:nvSpPr>
            <p:spPr>
              <a:xfrm>
                <a:off x="7674745" y="4944864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4CD6E5B-DFDD-47EB-AD4A-D8A42AFF2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45" y="4944864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70314EC-9362-4F84-90D4-2B39526311C9}"/>
                  </a:ext>
                </a:extLst>
              </p:cNvPr>
              <p:cNvSpPr txBox="1"/>
              <p:nvPr/>
            </p:nvSpPr>
            <p:spPr>
              <a:xfrm>
                <a:off x="5703902" y="495374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70314EC-9362-4F84-90D4-2B3952631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02" y="4953741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68A12F5-6162-492C-AF38-A4961912BF44}"/>
              </a:ext>
            </a:extLst>
          </p:cNvPr>
          <p:cNvSpPr txBox="1"/>
          <p:nvPr/>
        </p:nvSpPr>
        <p:spPr>
          <a:xfrm>
            <a:off x="6866117" y="4935619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Block B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79">
                <a:extLst>
                  <a:ext uri="{FF2B5EF4-FFF2-40B4-BE49-F238E27FC236}">
                    <a16:creationId xmlns:a16="http://schemas.microsoft.com/office/drawing/2014/main" id="{7173FD00-19EF-4918-89E6-CA1796DE7BDA}"/>
                  </a:ext>
                </a:extLst>
              </p:cNvPr>
              <p:cNvSpPr txBox="1"/>
              <p:nvPr/>
            </p:nvSpPr>
            <p:spPr>
              <a:xfrm>
                <a:off x="7270882" y="537808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79">
                <a:extLst>
                  <a:ext uri="{FF2B5EF4-FFF2-40B4-BE49-F238E27FC236}">
                    <a16:creationId xmlns:a16="http://schemas.microsoft.com/office/drawing/2014/main" id="{7173FD00-19EF-4918-89E6-CA1796DE7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882" y="5378080"/>
                <a:ext cx="82958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/>
              <p:nvPr/>
            </p:nvSpPr>
            <p:spPr>
              <a:xfrm>
                <a:off x="6853633" y="5732446"/>
                <a:ext cx="1201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633" y="5732446"/>
                <a:ext cx="1201163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98">
            <a:extLst>
              <a:ext uri="{FF2B5EF4-FFF2-40B4-BE49-F238E27FC236}">
                <a16:creationId xmlns:a16="http://schemas.microsoft.com/office/drawing/2014/main" id="{A249CCF4-43C8-44C6-8319-740BD984DFF6}"/>
              </a:ext>
            </a:extLst>
          </p:cNvPr>
          <p:cNvSpPr/>
          <p:nvPr/>
        </p:nvSpPr>
        <p:spPr>
          <a:xfrm>
            <a:off x="5487879" y="5502675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99">
            <a:extLst>
              <a:ext uri="{FF2B5EF4-FFF2-40B4-BE49-F238E27FC236}">
                <a16:creationId xmlns:a16="http://schemas.microsoft.com/office/drawing/2014/main" id="{9C8D5BAF-F704-4AC0-A202-980731F8D858}"/>
              </a:ext>
            </a:extLst>
          </p:cNvPr>
          <p:cNvSpPr txBox="1"/>
          <p:nvPr/>
        </p:nvSpPr>
        <p:spPr>
          <a:xfrm>
            <a:off x="5803037" y="5497497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98">
            <a:extLst>
              <a:ext uri="{FF2B5EF4-FFF2-40B4-BE49-F238E27FC236}">
                <a16:creationId xmlns:a16="http://schemas.microsoft.com/office/drawing/2014/main" id="{AC394444-85A5-4E0D-8C92-8D76EE62FAA9}"/>
              </a:ext>
            </a:extLst>
          </p:cNvPr>
          <p:cNvSpPr/>
          <p:nvPr/>
        </p:nvSpPr>
        <p:spPr>
          <a:xfrm>
            <a:off x="7868574" y="5530787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99">
            <a:extLst>
              <a:ext uri="{FF2B5EF4-FFF2-40B4-BE49-F238E27FC236}">
                <a16:creationId xmlns:a16="http://schemas.microsoft.com/office/drawing/2014/main" id="{47829473-EA24-4A9B-B01A-5B4DCCF1A111}"/>
              </a:ext>
            </a:extLst>
          </p:cNvPr>
          <p:cNvSpPr txBox="1"/>
          <p:nvPr/>
        </p:nvSpPr>
        <p:spPr>
          <a:xfrm>
            <a:off x="8146742" y="5479741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/>
              <p:nvPr/>
            </p:nvSpPr>
            <p:spPr>
              <a:xfrm>
                <a:off x="4588347" y="6121585"/>
                <a:ext cx="1101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47" y="6121585"/>
                <a:ext cx="110177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98">
            <a:extLst>
              <a:ext uri="{FF2B5EF4-FFF2-40B4-BE49-F238E27FC236}">
                <a16:creationId xmlns:a16="http://schemas.microsoft.com/office/drawing/2014/main" id="{1E3D91FD-CD76-4FE2-BC88-428AD06A380E}"/>
              </a:ext>
            </a:extLst>
          </p:cNvPr>
          <p:cNvSpPr/>
          <p:nvPr/>
        </p:nvSpPr>
        <p:spPr>
          <a:xfrm>
            <a:off x="5498236" y="5921405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99">
            <a:extLst>
              <a:ext uri="{FF2B5EF4-FFF2-40B4-BE49-F238E27FC236}">
                <a16:creationId xmlns:a16="http://schemas.microsoft.com/office/drawing/2014/main" id="{E133A62C-5C02-4C74-AA2B-95FDA6E08C21}"/>
              </a:ext>
            </a:extLst>
          </p:cNvPr>
          <p:cNvSpPr txBox="1"/>
          <p:nvPr/>
        </p:nvSpPr>
        <p:spPr>
          <a:xfrm>
            <a:off x="5813394" y="5916227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Sin30 = 0.5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5" grpId="0" animBg="1"/>
      <p:bldP spid="19" grpId="0" animBg="1"/>
      <p:bldP spid="20" grpId="0"/>
      <p:bldP spid="21" grpId="0"/>
      <p:bldP spid="22" grpId="0"/>
      <p:bldP spid="23" grpId="0"/>
      <p:bldP spid="23" grpId="1"/>
      <p:bldP spid="25" grpId="0"/>
      <p:bldP spid="27" grpId="0"/>
      <p:bldP spid="27" grpId="1"/>
      <p:bldP spid="28" grpId="0"/>
      <p:bldP spid="29" grpId="0"/>
      <p:bldP spid="32" grpId="0"/>
      <p:bldP spid="35" grpId="0"/>
      <p:bldP spid="38" grpId="0"/>
      <p:bldP spid="38" grpId="1"/>
      <p:bldP spid="39" grpId="0"/>
      <p:bldP spid="39" grpId="1"/>
      <p:bldP spid="41" grpId="0"/>
      <p:bldP spid="44" grpId="0" animBg="1"/>
      <p:bldP spid="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 animBg="1"/>
      <p:bldP spid="54" grpId="0"/>
      <p:bldP spid="55" grpId="0" animBg="1"/>
      <p:bldP spid="58" grpId="0"/>
      <p:bldP spid="59" grpId="0"/>
      <p:bldP spid="60" grpId="0" animBg="1"/>
      <p:bldP spid="6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solve problems involving connected particles on rough and smooth inclined surfaces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ai) Show that the acceleration of block 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err="1">
                    <a:latin typeface="Comic Sans MS" pitchFamily="66" charset="0"/>
                  </a:rPr>
                  <a:t>i</a:t>
                </a:r>
                <a:r>
                  <a:rPr lang="en-GB" sz="1400" dirty="0" err="1">
                    <a:latin typeface="Comic Sans MS" pitchFamily="66" charset="0"/>
                  </a:rPr>
                  <a:t>i</a:t>
                </a:r>
                <a:r>
                  <a:rPr lang="en-GB" sz="1400" dirty="0">
                    <a:latin typeface="Comic Sans MS" pitchFamily="66" charset="0"/>
                  </a:rPr>
                  <a:t>) Find the tension in the string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  <a:blipFill>
                <a:blip r:embed="rId3"/>
                <a:stretch>
                  <a:fillRect l="-315" t="-737" r="-2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/>
              <p:nvPr/>
            </p:nvSpPr>
            <p:spPr>
              <a:xfrm>
                <a:off x="4669727" y="4125588"/>
                <a:ext cx="1201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27" y="4125588"/>
                <a:ext cx="1201163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/>
              <p:nvPr/>
            </p:nvSpPr>
            <p:spPr>
              <a:xfrm>
                <a:off x="4765901" y="3742369"/>
                <a:ext cx="1101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01" y="3742369"/>
                <a:ext cx="1101775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82">
                <a:extLst>
                  <a:ext uri="{FF2B5EF4-FFF2-40B4-BE49-F238E27FC236}">
                    <a16:creationId xmlns:a16="http://schemas.microsoft.com/office/drawing/2014/main" id="{B6050245-6420-452C-B8F9-C3899ED7487A}"/>
                  </a:ext>
                </a:extLst>
              </p:cNvPr>
              <p:cNvSpPr txBox="1"/>
              <p:nvPr/>
            </p:nvSpPr>
            <p:spPr>
              <a:xfrm>
                <a:off x="5008558" y="4917179"/>
                <a:ext cx="8753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82">
                <a:extLst>
                  <a:ext uri="{FF2B5EF4-FFF2-40B4-BE49-F238E27FC236}">
                    <a16:creationId xmlns:a16="http://schemas.microsoft.com/office/drawing/2014/main" id="{B6050245-6420-452C-B8F9-C3899ED7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558" y="4917179"/>
                <a:ext cx="875368" cy="307777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4981925" y="5281164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25" y="5281164"/>
                <a:ext cx="805926" cy="495520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4912383" y="5859692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383" y="5859692"/>
                <a:ext cx="912942" cy="500650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94B5EF7-81DB-416F-96F2-8D08306955E6}"/>
              </a:ext>
            </a:extLst>
          </p:cNvPr>
          <p:cNvSpPr txBox="1"/>
          <p:nvPr/>
        </p:nvSpPr>
        <p:spPr>
          <a:xfrm>
            <a:off x="5123735" y="4528929"/>
            <a:ext cx="2795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Add the equations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Arc 100">
            <a:extLst>
              <a:ext uri="{FF2B5EF4-FFF2-40B4-BE49-F238E27FC236}">
                <a16:creationId xmlns:a16="http://schemas.microsoft.com/office/drawing/2014/main" id="{BA8002AC-8D0D-4940-ABF0-F894237800C7}"/>
              </a:ext>
            </a:extLst>
          </p:cNvPr>
          <p:cNvSpPr/>
          <p:nvPr/>
        </p:nvSpPr>
        <p:spPr>
          <a:xfrm>
            <a:off x="5665433" y="5102440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101">
            <a:extLst>
              <a:ext uri="{FF2B5EF4-FFF2-40B4-BE49-F238E27FC236}">
                <a16:creationId xmlns:a16="http://schemas.microsoft.com/office/drawing/2014/main" id="{453C2864-5586-4339-A5D4-AD534F6365C1}"/>
              </a:ext>
            </a:extLst>
          </p:cNvPr>
          <p:cNvSpPr txBox="1"/>
          <p:nvPr/>
        </p:nvSpPr>
        <p:spPr>
          <a:xfrm>
            <a:off x="5868140" y="5169763"/>
            <a:ext cx="125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7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" name="Arc 100">
            <a:extLst>
              <a:ext uri="{FF2B5EF4-FFF2-40B4-BE49-F238E27FC236}">
                <a16:creationId xmlns:a16="http://schemas.microsoft.com/office/drawing/2014/main" id="{834EC4AD-FF9A-4FB6-A445-F4325B84AA8B}"/>
              </a:ext>
            </a:extLst>
          </p:cNvPr>
          <p:cNvSpPr/>
          <p:nvPr/>
        </p:nvSpPr>
        <p:spPr>
          <a:xfrm>
            <a:off x="5684668" y="5645458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101">
            <a:extLst>
              <a:ext uri="{FF2B5EF4-FFF2-40B4-BE49-F238E27FC236}">
                <a16:creationId xmlns:a16="http://schemas.microsoft.com/office/drawing/2014/main" id="{4981E9E9-50E6-4C7E-B8AB-CE9CDB7CABF6}"/>
              </a:ext>
            </a:extLst>
          </p:cNvPr>
          <p:cNvSpPr txBox="1"/>
          <p:nvPr/>
        </p:nvSpPr>
        <p:spPr>
          <a:xfrm>
            <a:off x="5983550" y="5560381"/>
            <a:ext cx="245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this value in either 1) or 2) to get the tension…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A88E7B5-1AA0-40F6-9A40-6F1B5F3BBEDA}"/>
              </a:ext>
            </a:extLst>
          </p:cNvPr>
          <p:cNvSpPr txBox="1"/>
          <p:nvPr/>
        </p:nvSpPr>
        <p:spPr>
          <a:xfrm>
            <a:off x="4341180" y="37641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D275505-FB11-4FD0-A0CA-6225F044AD00}"/>
              </a:ext>
            </a:extLst>
          </p:cNvPr>
          <p:cNvSpPr txBox="1"/>
          <p:nvPr/>
        </p:nvSpPr>
        <p:spPr>
          <a:xfrm>
            <a:off x="4350058" y="413699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  <p:bldP spid="6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b) State how you have used the fact that the string is inextensible in your calculations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C7D3300-B10C-4F90-86E6-923282A2526C}"/>
              </a:ext>
            </a:extLst>
          </p:cNvPr>
          <p:cNvSpPr txBox="1"/>
          <p:nvPr/>
        </p:nvSpPr>
        <p:spPr>
          <a:xfrm>
            <a:off x="4227968" y="4016575"/>
            <a:ext cx="45267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string is inextensible, it cannot stretch. Hence, the acceleration of both particles is the same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(you must remember to refer to your calculations, rather than just saying ‘the string doesn’t stretch…)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You should: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Draw a diagram and label the forces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Resolve into horizontal/vertical or parallel/perpendicular components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Set the sums equal to 0 (as the objects are in equilibrium, the forces acting in opposite directions must cancel out…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Solve the equations to find the unknown forces…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41034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5541034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634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0234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41034" y="2133600"/>
            <a:ext cx="1143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41034" y="2819400"/>
            <a:ext cx="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26634" y="1981200"/>
            <a:ext cx="914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1834" y="16764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1634" y="18288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2434" y="403860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24" name="Arc 23"/>
          <p:cNvSpPr/>
          <p:nvPr/>
        </p:nvSpPr>
        <p:spPr>
          <a:xfrm>
            <a:off x="5007634" y="2438400"/>
            <a:ext cx="914400" cy="914400"/>
          </a:xfrm>
          <a:prstGeom prst="arc">
            <a:avLst>
              <a:gd name="adj1" fmla="val 19522551"/>
              <a:gd name="adj2" fmla="val 2099919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236234" y="2362200"/>
            <a:ext cx="914400" cy="914400"/>
          </a:xfrm>
          <a:prstGeom prst="arc">
            <a:avLst>
              <a:gd name="adj1" fmla="val 10833398"/>
              <a:gd name="adj2" fmla="val 126303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458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14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45°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626634" y="28194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26634" y="19812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41034" y="28194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84034" y="2133600"/>
            <a:ext cx="0" cy="6858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40834" y="228600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4Sin45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2834" y="28194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4Cos45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9634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84034" y="23622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PSin30</a:t>
            </a:r>
          </a:p>
        </p:txBody>
      </p:sp>
      <p:sp>
        <p:nvSpPr>
          <p:cNvPr id="42" name="Oval 41"/>
          <p:cNvSpPr/>
          <p:nvPr/>
        </p:nvSpPr>
        <p:spPr>
          <a:xfrm>
            <a:off x="5507121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188451" y="1468170"/>
            <a:ext cx="1955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The particle to the left is in equilibrium. Calculate the magnitude of the forces P and Q.</a:t>
            </a:r>
          </a:p>
          <a:p>
            <a:pPr algn="ctr"/>
            <a:endParaRPr lang="en-GB" sz="1200" dirty="0">
              <a:latin typeface="Comic Sans MS" pitchFamily="66" charset="0"/>
            </a:endParaRPr>
          </a:p>
          <a:p>
            <a:pPr algn="ctr"/>
            <a:r>
              <a:rPr lang="en-GB" sz="1200" dirty="0">
                <a:latin typeface="Comic Sans MS" pitchFamily="66" charset="0"/>
                <a:sym typeface="Wingdings" pitchFamily="2" charset="2"/>
              </a:rPr>
              <a:t> This means the horizontal and vertical forces cancel out (acceleration = 0 in both directions so F = 0)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578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86841" y="5292305"/>
                <a:ext cx="1954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30−4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41" y="5292305"/>
                <a:ext cx="195438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90535" y="5707811"/>
                <a:ext cx="1616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30=4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535" y="5707811"/>
                <a:ext cx="161653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82241" y="6054305"/>
                <a:ext cx="1175258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4</m:t>
                          </m:r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45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41" y="6054305"/>
                <a:ext cx="1175258" cy="500009"/>
              </a:xfrm>
              <a:prstGeom prst="rect">
                <a:avLst/>
              </a:prstGeom>
              <a:blipFill rotWithShape="1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272841" y="50119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272841" y="5469147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272841" y="58501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577640" y="50119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30041" y="554534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3841" y="585014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Cos30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57800" y="44958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p:sp>
        <p:nvSpPr>
          <p:cNvPr id="55" name="Arc 54"/>
          <p:cNvSpPr/>
          <p:nvPr/>
        </p:nvSpPr>
        <p:spPr>
          <a:xfrm>
            <a:off x="6248400" y="6324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629400" y="6400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00933" y="6550223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=3.27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933" y="6550223"/>
                <a:ext cx="104496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C61B1F4-7DDD-4142-BBCD-8676DF39F7F8}"/>
                  </a:ext>
                </a:extLst>
              </p:cNvPr>
              <p:cNvSpPr txBox="1"/>
              <p:nvPr/>
            </p:nvSpPr>
            <p:spPr>
              <a:xfrm>
                <a:off x="7150962" y="4527611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C61B1F4-7DDD-4142-BBCD-8676DF39F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962" y="4527611"/>
                <a:ext cx="525400" cy="246221"/>
              </a:xfrm>
              <a:prstGeom prst="rect">
                <a:avLst/>
              </a:prstGeom>
              <a:blipFill>
                <a:blip r:embed="rId7"/>
                <a:stretch>
                  <a:fillRect l="-8140" r="-139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タイトル 1">
            <a:extLst>
              <a:ext uri="{FF2B5EF4-FFF2-40B4-BE49-F238E27FC236}">
                <a16:creationId xmlns:a16="http://schemas.microsoft.com/office/drawing/2014/main" id="{BC918A0D-45A2-4789-908D-39282D6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id="{28BB8505-F1E8-46D5-8A8D-F406892A106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  <p:bldP spid="22" grpId="0"/>
      <p:bldP spid="24" grpId="0" animBg="1"/>
      <p:bldP spid="25" grpId="0" animBg="1"/>
      <p:bldP spid="26" grpId="0"/>
      <p:bldP spid="27" grpId="0"/>
      <p:bldP spid="38" grpId="0"/>
      <p:bldP spid="39" grpId="0"/>
      <p:bldP spid="40" grpId="0"/>
      <p:bldP spid="41" grpId="0"/>
      <p:bldP spid="42" grpId="0" animBg="1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 animBg="1"/>
      <p:bldP spid="56" grpId="0"/>
      <p:bldP spid="57" grpId="0"/>
      <p:bldP spid="5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65653204-08A1-4B7E-A5F9-798A71698A88}"/>
              </a:ext>
            </a:extLst>
          </p:cNvPr>
          <p:cNvCxnSpPr>
            <a:cxnSpLocks/>
          </p:cNvCxnSpPr>
          <p:nvPr/>
        </p:nvCxnSpPr>
        <p:spPr>
          <a:xfrm flipV="1">
            <a:off x="5649083" y="4096695"/>
            <a:ext cx="0" cy="1335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/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c) Calculate the magnitude of the force exerted on the pulley by the string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32">
            <a:extLst>
              <a:ext uri="{FF2B5EF4-FFF2-40B4-BE49-F238E27FC236}">
                <a16:creationId xmlns:a16="http://schemas.microsoft.com/office/drawing/2014/main" id="{2784A8E2-C995-469D-81E4-0AD099A464BF}"/>
              </a:ext>
            </a:extLst>
          </p:cNvPr>
          <p:cNvCxnSpPr>
            <a:endCxn id="46" idx="1"/>
          </p:cNvCxnSpPr>
          <p:nvPr/>
        </p:nvCxnSpPr>
        <p:spPr>
          <a:xfrm flipV="1">
            <a:off x="4282289" y="3988930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30">
            <a:extLst>
              <a:ext uri="{FF2B5EF4-FFF2-40B4-BE49-F238E27FC236}">
                <a16:creationId xmlns:a16="http://schemas.microsoft.com/office/drawing/2014/main" id="{E3ABEEF7-DB2C-4735-864D-3838ACC2340C}"/>
              </a:ext>
            </a:extLst>
          </p:cNvPr>
          <p:cNvSpPr/>
          <p:nvPr/>
        </p:nvSpPr>
        <p:spPr>
          <a:xfrm>
            <a:off x="5349089" y="3944293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90">
            <a:extLst>
              <a:ext uri="{FF2B5EF4-FFF2-40B4-BE49-F238E27FC236}">
                <a16:creationId xmlns:a16="http://schemas.microsoft.com/office/drawing/2014/main" id="{8323A3F2-44BD-4C73-AF5F-0497CCF94B49}"/>
              </a:ext>
            </a:extLst>
          </p:cNvPr>
          <p:cNvCxnSpPr>
            <a:cxnSpLocks/>
          </p:cNvCxnSpPr>
          <p:nvPr/>
        </p:nvCxnSpPr>
        <p:spPr>
          <a:xfrm flipH="1">
            <a:off x="4617267" y="4070290"/>
            <a:ext cx="626226" cy="370198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90">
            <a:extLst>
              <a:ext uri="{FF2B5EF4-FFF2-40B4-BE49-F238E27FC236}">
                <a16:creationId xmlns:a16="http://schemas.microsoft.com/office/drawing/2014/main" id="{B1139605-3D59-4719-BB3E-84CF9A2C1FF1}"/>
              </a:ext>
            </a:extLst>
          </p:cNvPr>
          <p:cNvCxnSpPr>
            <a:cxnSpLocks/>
          </p:cNvCxnSpPr>
          <p:nvPr/>
        </p:nvCxnSpPr>
        <p:spPr>
          <a:xfrm>
            <a:off x="5649390" y="4345148"/>
            <a:ext cx="0" cy="706686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/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27">
            <a:extLst>
              <a:ext uri="{FF2B5EF4-FFF2-40B4-BE49-F238E27FC236}">
                <a16:creationId xmlns:a16="http://schemas.microsoft.com/office/drawing/2014/main" id="{9718F791-3EA4-432C-9C4D-5F19AC6E233A}"/>
              </a:ext>
            </a:extLst>
          </p:cNvPr>
          <p:cNvSpPr/>
          <p:nvPr/>
        </p:nvSpPr>
        <p:spPr>
          <a:xfrm>
            <a:off x="7944416" y="810285"/>
            <a:ext cx="914400" cy="914400"/>
          </a:xfrm>
          <a:prstGeom prst="arc">
            <a:avLst>
              <a:gd name="adj1" fmla="val 6129215"/>
              <a:gd name="adj2" fmla="val 8621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id="{D0DBA569-EBF2-4F4C-BB33-3B570B2F326F}"/>
              </a:ext>
            </a:extLst>
          </p:cNvPr>
          <p:cNvSpPr txBox="1"/>
          <p:nvPr/>
        </p:nvSpPr>
        <p:spPr>
          <a:xfrm>
            <a:off x="7805999" y="1629046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60˚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A31AB3-911E-420A-99B3-967947AE4424}"/>
              </a:ext>
            </a:extLst>
          </p:cNvPr>
          <p:cNvCxnSpPr>
            <a:cxnSpLocks/>
          </p:cNvCxnSpPr>
          <p:nvPr/>
        </p:nvCxnSpPr>
        <p:spPr>
          <a:xfrm flipH="1">
            <a:off x="4725909" y="3956365"/>
            <a:ext cx="851027" cy="1484768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8">
            <a:extLst>
              <a:ext uri="{FF2B5EF4-FFF2-40B4-BE49-F238E27FC236}">
                <a16:creationId xmlns:a16="http://schemas.microsoft.com/office/drawing/2014/main" id="{09154658-B506-4768-A39D-8B9D5A777FA1}"/>
              </a:ext>
            </a:extLst>
          </p:cNvPr>
          <p:cNvSpPr txBox="1"/>
          <p:nvPr/>
        </p:nvSpPr>
        <p:spPr>
          <a:xfrm>
            <a:off x="5274562" y="43179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65" name="TextBox 28">
            <a:extLst>
              <a:ext uri="{FF2B5EF4-FFF2-40B4-BE49-F238E27FC236}">
                <a16:creationId xmlns:a16="http://schemas.microsoft.com/office/drawing/2014/main" id="{6866D43C-38F1-4C0D-BFC6-7EE4A800D4DA}"/>
              </a:ext>
            </a:extLst>
          </p:cNvPr>
          <p:cNvSpPr txBox="1"/>
          <p:nvPr/>
        </p:nvSpPr>
        <p:spPr>
          <a:xfrm>
            <a:off x="5002958" y="4145909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E695CBDC-A4BD-4414-8B04-6176B5D89BFA}"/>
              </a:ext>
            </a:extLst>
          </p:cNvPr>
          <p:cNvCxnSpPr>
            <a:cxnSpLocks/>
          </p:cNvCxnSpPr>
          <p:nvPr/>
        </p:nvCxnSpPr>
        <p:spPr>
          <a:xfrm flipH="1" flipV="1">
            <a:off x="4967288" y="5043488"/>
            <a:ext cx="677323" cy="3932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4BA58471-7280-44C5-9209-D585FB720903}"/>
              </a:ext>
            </a:extLst>
          </p:cNvPr>
          <p:cNvSpPr/>
          <p:nvPr/>
        </p:nvSpPr>
        <p:spPr>
          <a:xfrm rot="18002630">
            <a:off x="4886098" y="4906457"/>
            <a:ext cx="109311" cy="10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8D06D6DE-D0C9-44D0-942C-C26DC6E458F0}"/>
              </a:ext>
            </a:extLst>
          </p:cNvPr>
          <p:cNvCxnSpPr>
            <a:cxnSpLocks/>
          </p:cNvCxnSpPr>
          <p:nvPr/>
        </p:nvCxnSpPr>
        <p:spPr>
          <a:xfrm flipH="1" flipV="1">
            <a:off x="4271963" y="4633913"/>
            <a:ext cx="677323" cy="3932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604CFB3-5DC2-4B14-A218-3374BE868FD2}"/>
              </a:ext>
            </a:extLst>
          </p:cNvPr>
          <p:cNvSpPr/>
          <p:nvPr/>
        </p:nvSpPr>
        <p:spPr>
          <a:xfrm rot="18002630">
            <a:off x="4978967" y="4963606"/>
            <a:ext cx="109311" cy="10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/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/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/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F37F7B2-240C-4790-A5FF-6C087F787A81}"/>
              </a:ext>
            </a:extLst>
          </p:cNvPr>
          <p:cNvSpPr txBox="1"/>
          <p:nvPr/>
        </p:nvSpPr>
        <p:spPr>
          <a:xfrm>
            <a:off x="6007608" y="3951284"/>
            <a:ext cx="302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force on the pulley comes from the tension in the string in both directions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9A57817-0531-40B8-B84E-364913B46413}"/>
              </a:ext>
            </a:extLst>
          </p:cNvPr>
          <p:cNvSpPr txBox="1"/>
          <p:nvPr/>
        </p:nvSpPr>
        <p:spPr>
          <a:xfrm>
            <a:off x="6016752" y="4563932"/>
            <a:ext cx="301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Tensions are equal, the resultant force will be along the angle bisector for the angle at the top of the plane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A3E7064-E436-4DF2-A107-8A52EA149832}"/>
              </a:ext>
            </a:extLst>
          </p:cNvPr>
          <p:cNvSpPr txBox="1"/>
          <p:nvPr/>
        </p:nvSpPr>
        <p:spPr>
          <a:xfrm>
            <a:off x="6035040" y="553319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can split each Tension into components parallel to the resultant force and perpendicular to it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6" grpId="0" animBg="1"/>
      <p:bldP spid="58" grpId="0"/>
      <p:bldP spid="59" grpId="0" animBg="1"/>
      <p:bldP spid="60" grpId="0"/>
      <p:bldP spid="62" grpId="0"/>
      <p:bldP spid="65" grpId="0"/>
      <p:bldP spid="74" grpId="0" animBg="1"/>
      <p:bldP spid="74" grpId="1" animBg="1"/>
      <p:bldP spid="85" grpId="0" animBg="1"/>
      <p:bldP spid="85" grpId="1" animBg="1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65653204-08A1-4B7E-A5F9-798A71698A88}"/>
              </a:ext>
            </a:extLst>
          </p:cNvPr>
          <p:cNvCxnSpPr>
            <a:cxnSpLocks/>
          </p:cNvCxnSpPr>
          <p:nvPr/>
        </p:nvCxnSpPr>
        <p:spPr>
          <a:xfrm flipV="1">
            <a:off x="5649083" y="4096695"/>
            <a:ext cx="0" cy="1335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/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c) Calculate the magnitude of the force exerted on the pulley by the string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32">
            <a:extLst>
              <a:ext uri="{FF2B5EF4-FFF2-40B4-BE49-F238E27FC236}">
                <a16:creationId xmlns:a16="http://schemas.microsoft.com/office/drawing/2014/main" id="{2784A8E2-C995-469D-81E4-0AD099A464BF}"/>
              </a:ext>
            </a:extLst>
          </p:cNvPr>
          <p:cNvCxnSpPr>
            <a:endCxn id="46" idx="1"/>
          </p:cNvCxnSpPr>
          <p:nvPr/>
        </p:nvCxnSpPr>
        <p:spPr>
          <a:xfrm flipV="1">
            <a:off x="4282289" y="3988930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30">
            <a:extLst>
              <a:ext uri="{FF2B5EF4-FFF2-40B4-BE49-F238E27FC236}">
                <a16:creationId xmlns:a16="http://schemas.microsoft.com/office/drawing/2014/main" id="{E3ABEEF7-DB2C-4735-864D-3838ACC2340C}"/>
              </a:ext>
            </a:extLst>
          </p:cNvPr>
          <p:cNvSpPr/>
          <p:nvPr/>
        </p:nvSpPr>
        <p:spPr>
          <a:xfrm>
            <a:off x="5349089" y="3944293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90">
            <a:extLst>
              <a:ext uri="{FF2B5EF4-FFF2-40B4-BE49-F238E27FC236}">
                <a16:creationId xmlns:a16="http://schemas.microsoft.com/office/drawing/2014/main" id="{8323A3F2-44BD-4C73-AF5F-0497CCF94B49}"/>
              </a:ext>
            </a:extLst>
          </p:cNvPr>
          <p:cNvCxnSpPr>
            <a:cxnSpLocks/>
          </p:cNvCxnSpPr>
          <p:nvPr/>
        </p:nvCxnSpPr>
        <p:spPr>
          <a:xfrm flipH="1">
            <a:off x="4617267" y="4070290"/>
            <a:ext cx="626226" cy="370198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90">
            <a:extLst>
              <a:ext uri="{FF2B5EF4-FFF2-40B4-BE49-F238E27FC236}">
                <a16:creationId xmlns:a16="http://schemas.microsoft.com/office/drawing/2014/main" id="{B1139605-3D59-4719-BB3E-84CF9A2C1FF1}"/>
              </a:ext>
            </a:extLst>
          </p:cNvPr>
          <p:cNvCxnSpPr>
            <a:cxnSpLocks/>
          </p:cNvCxnSpPr>
          <p:nvPr/>
        </p:nvCxnSpPr>
        <p:spPr>
          <a:xfrm>
            <a:off x="5649390" y="4345148"/>
            <a:ext cx="0" cy="706686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/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27">
            <a:extLst>
              <a:ext uri="{FF2B5EF4-FFF2-40B4-BE49-F238E27FC236}">
                <a16:creationId xmlns:a16="http://schemas.microsoft.com/office/drawing/2014/main" id="{9718F791-3EA4-432C-9C4D-5F19AC6E233A}"/>
              </a:ext>
            </a:extLst>
          </p:cNvPr>
          <p:cNvSpPr/>
          <p:nvPr/>
        </p:nvSpPr>
        <p:spPr>
          <a:xfrm>
            <a:off x="7944416" y="810285"/>
            <a:ext cx="914400" cy="914400"/>
          </a:xfrm>
          <a:prstGeom prst="arc">
            <a:avLst>
              <a:gd name="adj1" fmla="val 6129215"/>
              <a:gd name="adj2" fmla="val 8621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id="{D0DBA569-EBF2-4F4C-BB33-3B570B2F326F}"/>
              </a:ext>
            </a:extLst>
          </p:cNvPr>
          <p:cNvSpPr txBox="1"/>
          <p:nvPr/>
        </p:nvSpPr>
        <p:spPr>
          <a:xfrm>
            <a:off x="7805999" y="1629046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60˚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45A31AB3-911E-420A-99B3-967947AE4424}"/>
              </a:ext>
            </a:extLst>
          </p:cNvPr>
          <p:cNvCxnSpPr>
            <a:cxnSpLocks/>
          </p:cNvCxnSpPr>
          <p:nvPr/>
        </p:nvCxnSpPr>
        <p:spPr>
          <a:xfrm flipH="1">
            <a:off x="4725909" y="3956365"/>
            <a:ext cx="851027" cy="1484768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8">
            <a:extLst>
              <a:ext uri="{FF2B5EF4-FFF2-40B4-BE49-F238E27FC236}">
                <a16:creationId xmlns:a16="http://schemas.microsoft.com/office/drawing/2014/main" id="{09154658-B506-4768-A39D-8B9D5A777FA1}"/>
              </a:ext>
            </a:extLst>
          </p:cNvPr>
          <p:cNvSpPr txBox="1"/>
          <p:nvPr/>
        </p:nvSpPr>
        <p:spPr>
          <a:xfrm>
            <a:off x="5274562" y="43179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65" name="TextBox 28">
            <a:extLst>
              <a:ext uri="{FF2B5EF4-FFF2-40B4-BE49-F238E27FC236}">
                <a16:creationId xmlns:a16="http://schemas.microsoft.com/office/drawing/2014/main" id="{6866D43C-38F1-4C0D-BFC6-7EE4A800D4DA}"/>
              </a:ext>
            </a:extLst>
          </p:cNvPr>
          <p:cNvSpPr txBox="1"/>
          <p:nvPr/>
        </p:nvSpPr>
        <p:spPr>
          <a:xfrm>
            <a:off x="5002958" y="4145909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/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/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/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F37F7B2-240C-4790-A5FF-6C087F787A81}"/>
              </a:ext>
            </a:extLst>
          </p:cNvPr>
          <p:cNvSpPr txBox="1"/>
          <p:nvPr/>
        </p:nvSpPr>
        <p:spPr>
          <a:xfrm>
            <a:off x="6007608" y="3951284"/>
            <a:ext cx="302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overall resultant force on the pulley will equal: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09FB527-38F1-4CE8-9876-CF5A60423553}"/>
                  </a:ext>
                </a:extLst>
              </p:cNvPr>
              <p:cNvSpPr txBox="1"/>
              <p:nvPr/>
            </p:nvSpPr>
            <p:spPr>
              <a:xfrm>
                <a:off x="6400800" y="4549140"/>
                <a:ext cx="7085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09FB527-38F1-4CE8-9876-CF5A6042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549140"/>
                <a:ext cx="708527" cy="215444"/>
              </a:xfrm>
              <a:prstGeom prst="rect">
                <a:avLst/>
              </a:prstGeom>
              <a:blipFill>
                <a:blip r:embed="rId10"/>
                <a:stretch>
                  <a:fillRect l="-5172" r="-43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591FD688-C011-4097-A465-C02D52F5B49C}"/>
                  </a:ext>
                </a:extLst>
              </p:cNvPr>
              <p:cNvSpPr txBox="1"/>
              <p:nvPr/>
            </p:nvSpPr>
            <p:spPr>
              <a:xfrm>
                <a:off x="6409944" y="4896612"/>
                <a:ext cx="139390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591FD688-C011-4097-A465-C02D52F5B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944" y="4896612"/>
                <a:ext cx="1393908" cy="484043"/>
              </a:xfrm>
              <a:prstGeom prst="rect">
                <a:avLst/>
              </a:prstGeom>
              <a:blipFill>
                <a:blip r:embed="rId11"/>
                <a:stretch>
                  <a:fillRect l="-1316" r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84E552F-8CAE-4FAE-8CA6-B12FFEF34ABF}"/>
                  </a:ext>
                </a:extLst>
              </p:cNvPr>
              <p:cNvSpPr txBox="1"/>
              <p:nvPr/>
            </p:nvSpPr>
            <p:spPr>
              <a:xfrm>
                <a:off x="6428232" y="5518404"/>
                <a:ext cx="846514" cy="45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84E552F-8CAE-4FAE-8CA6-B12FFEF34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32" y="5518404"/>
                <a:ext cx="846514" cy="4524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100">
            <a:extLst>
              <a:ext uri="{FF2B5EF4-FFF2-40B4-BE49-F238E27FC236}">
                <a16:creationId xmlns:a16="http://schemas.microsoft.com/office/drawing/2014/main" id="{CE797F3C-E17E-417F-B9B8-0C99F510DA2A}"/>
              </a:ext>
            </a:extLst>
          </p:cNvPr>
          <p:cNvSpPr/>
          <p:nvPr/>
        </p:nvSpPr>
        <p:spPr>
          <a:xfrm>
            <a:off x="7695401" y="4736680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01">
                <a:extLst>
                  <a:ext uri="{FF2B5EF4-FFF2-40B4-BE49-F238E27FC236}">
                    <a16:creationId xmlns:a16="http://schemas.microsoft.com/office/drawing/2014/main" id="{1E0F4CF0-FD5D-417A-BDFB-6C0912E769CC}"/>
                  </a:ext>
                </a:extLst>
              </p:cNvPr>
              <p:cNvSpPr txBox="1"/>
              <p:nvPr/>
            </p:nvSpPr>
            <p:spPr>
              <a:xfrm>
                <a:off x="7971260" y="4712563"/>
                <a:ext cx="125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We know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101">
                <a:extLst>
                  <a:ext uri="{FF2B5EF4-FFF2-40B4-BE49-F238E27FC236}">
                    <a16:creationId xmlns:a16="http://schemas.microsoft.com/office/drawing/2014/main" id="{1E0F4CF0-FD5D-417A-BDFB-6C0912E7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260" y="4712563"/>
                <a:ext cx="1255450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100">
            <a:extLst>
              <a:ext uri="{FF2B5EF4-FFF2-40B4-BE49-F238E27FC236}">
                <a16:creationId xmlns:a16="http://schemas.microsoft.com/office/drawing/2014/main" id="{EA10019C-9F04-4FAD-AD60-C07F0B545418}"/>
              </a:ext>
            </a:extLst>
          </p:cNvPr>
          <p:cNvSpPr/>
          <p:nvPr/>
        </p:nvSpPr>
        <p:spPr>
          <a:xfrm>
            <a:off x="7714636" y="5279698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101">
            <a:extLst>
              <a:ext uri="{FF2B5EF4-FFF2-40B4-BE49-F238E27FC236}">
                <a16:creationId xmlns:a16="http://schemas.microsoft.com/office/drawing/2014/main" id="{32962997-9A90-4216-8C03-94480F5B635F}"/>
              </a:ext>
            </a:extLst>
          </p:cNvPr>
          <p:cNvSpPr txBox="1"/>
          <p:nvPr/>
        </p:nvSpPr>
        <p:spPr>
          <a:xfrm>
            <a:off x="7888550" y="5343499"/>
            <a:ext cx="125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" grpId="0"/>
      <p:bldP spid="67" grpId="0"/>
      <p:bldP spid="68" grpId="0"/>
      <p:bldP spid="69" grpId="0" animBg="1"/>
      <p:bldP spid="70" grpId="0"/>
      <p:bldP spid="71" grpId="0" animBg="1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You should: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Draw a diagram and label the forces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Resolve into horizontal/vertical or parallel/perpendicular components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Set the sums equal to 0 (as the objects are in equilibrium, the forces acting in opposite directions must cancel out…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Solve the equations to find the unknown forces…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41034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5541034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634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0234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41034" y="2133600"/>
            <a:ext cx="1143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41034" y="2819400"/>
            <a:ext cx="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26634" y="1981200"/>
            <a:ext cx="914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1834" y="16764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1634" y="18288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2434" y="403860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24" name="Arc 23"/>
          <p:cNvSpPr/>
          <p:nvPr/>
        </p:nvSpPr>
        <p:spPr>
          <a:xfrm>
            <a:off x="5007634" y="2438400"/>
            <a:ext cx="914400" cy="914400"/>
          </a:xfrm>
          <a:prstGeom prst="arc">
            <a:avLst>
              <a:gd name="adj1" fmla="val 19522551"/>
              <a:gd name="adj2" fmla="val 2099919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236234" y="2362200"/>
            <a:ext cx="914400" cy="914400"/>
          </a:xfrm>
          <a:prstGeom prst="arc">
            <a:avLst>
              <a:gd name="adj1" fmla="val 10833398"/>
              <a:gd name="adj2" fmla="val 126303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458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14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45°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626634" y="28194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26634" y="19812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41034" y="28194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84034" y="2133600"/>
            <a:ext cx="0" cy="6858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40834" y="228600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4Sin45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2834" y="28194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4Cos45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9634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84034" y="23622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PSin30</a:t>
            </a:r>
          </a:p>
        </p:txBody>
      </p:sp>
      <p:sp>
        <p:nvSpPr>
          <p:cNvPr id="42" name="Oval 41"/>
          <p:cNvSpPr/>
          <p:nvPr/>
        </p:nvSpPr>
        <p:spPr>
          <a:xfrm>
            <a:off x="5507121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239000" y="1676400"/>
            <a:ext cx="1795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The particle to the left is in equilibrium. Calculate the magnitude of the forces P and Q.</a:t>
            </a:r>
          </a:p>
          <a:p>
            <a:pPr algn="ctr"/>
            <a:endParaRPr lang="en-GB" sz="1200" dirty="0">
              <a:latin typeface="Comic Sans MS" pitchFamily="66" charset="0"/>
            </a:endParaRPr>
          </a:p>
          <a:p>
            <a:pPr algn="ctr"/>
            <a:r>
              <a:rPr lang="en-GB" sz="1200" dirty="0">
                <a:latin typeface="Comic Sans MS" pitchFamily="66" charset="0"/>
                <a:sym typeface="Wingdings" pitchFamily="2" charset="2"/>
              </a:rPr>
              <a:t> This means the horizontal and vertical forces cancel out (acceleration = 0 in both directions so F = 0)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626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272841" y="50119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272841" y="5469147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272841" y="58501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577640" y="5011947"/>
            <a:ext cx="218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14381" y="553672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Add Q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3841" y="5850147"/>
            <a:ext cx="238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Calculate Q using the exact value of P from the first part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57800" y="44958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3962400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P = 3.27N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21348" y="5299494"/>
                <a:ext cx="22173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30+4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348" y="5299494"/>
                <a:ext cx="221733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67842" y="5714999"/>
                <a:ext cx="1903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30+4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45=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42" y="5714999"/>
                <a:ext cx="1903534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58442" y="6130506"/>
                <a:ext cx="921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4.46=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42" y="6130506"/>
                <a:ext cx="92127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81819" y="6512944"/>
            <a:ext cx="757290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You will usually need to identify which direction is solvable first, then solve the second direction after!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B7CB2-E399-47D2-A4B2-E074B85C1824}"/>
                  </a:ext>
                </a:extLst>
              </p:cNvPr>
              <p:cNvSpPr txBox="1"/>
              <p:nvPr/>
            </p:nvSpPr>
            <p:spPr>
              <a:xfrm>
                <a:off x="6973409" y="4527611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B7CB2-E399-47D2-A4B2-E074B85C1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409" y="4527611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タイトル 1">
            <a:extLst>
              <a:ext uri="{FF2B5EF4-FFF2-40B4-BE49-F238E27FC236}">
                <a16:creationId xmlns:a16="http://schemas.microsoft.com/office/drawing/2014/main" id="{9048ABCE-5FBD-41C6-9E7F-4CE89AB9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7" name="コンテンツ プレースホルダー 2">
            <a:extLst>
              <a:ext uri="{FF2B5EF4-FFF2-40B4-BE49-F238E27FC236}">
                <a16:creationId xmlns:a16="http://schemas.microsoft.com/office/drawing/2014/main" id="{E9BBE6E4-E171-4714-B366-224F755C6DD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7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562600" y="4572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5720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6248400" y="4724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6577640" y="47071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562600" y="4191000"/>
            <a:ext cx="164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267200" y="4953000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953000"/>
                <a:ext cx="197682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604295" y="5706374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95" y="5706374"/>
                <a:ext cx="829586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6248400" y="5867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577640" y="58501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62600" y="5334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733800" y="6096000"/>
                <a:ext cx="25371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55+1−2=0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096000"/>
                <a:ext cx="253710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/>
          <p:cNvSpPr/>
          <p:nvPr/>
        </p:nvSpPr>
        <p:spPr>
          <a:xfrm>
            <a:off x="6254151" y="6330351"/>
            <a:ext cx="465826" cy="35512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6566139" y="6382110"/>
            <a:ext cx="110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058728" y="6472686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28" y="6472686"/>
                <a:ext cx="2223301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A2668C8-17E6-4507-92CF-F2211CC8B510}"/>
                  </a:ext>
                </a:extLst>
              </p:cNvPr>
              <p:cNvSpPr txBox="1"/>
              <p:nvPr/>
            </p:nvSpPr>
            <p:spPr>
              <a:xfrm>
                <a:off x="7239739" y="4190260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A2668C8-17E6-4507-92CF-F2211CC8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39" y="4190260"/>
                <a:ext cx="525400" cy="246221"/>
              </a:xfrm>
              <a:prstGeom prst="rect">
                <a:avLst/>
              </a:prstGeom>
              <a:blipFill>
                <a:blip r:embed="rId9"/>
                <a:stretch>
                  <a:fillRect l="-9302" r="-1279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B2F334C-64F6-4494-843D-55A83A213646}"/>
                  </a:ext>
                </a:extLst>
              </p:cNvPr>
              <p:cNvSpPr txBox="1"/>
              <p:nvPr/>
            </p:nvSpPr>
            <p:spPr>
              <a:xfrm>
                <a:off x="7026676" y="5317723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B2F334C-64F6-4494-843D-55A83A213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676" y="5317723"/>
                <a:ext cx="450060" cy="246221"/>
              </a:xfrm>
              <a:prstGeom prst="rect">
                <a:avLst/>
              </a:prstGeom>
              <a:blipFill>
                <a:blip r:embed="rId10"/>
                <a:stretch>
                  <a:fillRect l="-10959" r="-1643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タイトル 1">
            <a:extLst>
              <a:ext uri="{FF2B5EF4-FFF2-40B4-BE49-F238E27FC236}">
                <a16:creationId xmlns:a16="http://schemas.microsoft.com/office/drawing/2014/main" id="{28ECFEFD-EA8A-41EF-971B-F8FF120B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id="{2C19BE6E-37B9-46B2-8FEB-C30BD3B21C3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/>
      <p:bldP spid="66" grpId="1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2" grpId="0"/>
      <p:bldP spid="93" grpId="0"/>
      <p:bldP spid="98" grpId="0"/>
      <p:bldP spid="99" grpId="0" animBg="1"/>
      <p:bldP spid="100" grpId="0"/>
      <p:bldP spid="101" grpId="0"/>
      <p:bldP spid="102" grpId="0"/>
      <p:bldP spid="103" grpId="0" animBg="1"/>
      <p:bldP spid="104" grpId="0"/>
      <p:bldP spid="105" grpId="0"/>
      <p:bldP spid="106" grpId="0"/>
      <p:bldP spid="107" grpId="0"/>
      <p:bldP spid="108" grpId="0"/>
      <p:bldP spid="10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80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can now solve these by rearranging one and subbing it into the other!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Q = 0.769N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27555" y="4767309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blipFill>
                <a:blip r:embed="rId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23449" y="4081732"/>
                <a:ext cx="19345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49" y="4081732"/>
                <a:ext cx="1934569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730672" y="4081732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13849" y="4386532"/>
                <a:ext cx="255839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𝑄𝐶𝑜𝑠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55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𝐶𝑜𝑠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40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49" y="4386532"/>
                <a:ext cx="2558393" cy="5073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886200" y="4953000"/>
                <a:ext cx="30983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40−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53000"/>
                <a:ext cx="3098349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81423" y="5316747"/>
                <a:ext cx="28296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40=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23" y="5316747"/>
                <a:ext cx="2829621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472797" y="5706373"/>
                <a:ext cx="28581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40)=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97" y="5706373"/>
                <a:ext cx="2858155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384986" y="6018362"/>
                <a:ext cx="2444580" cy="47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55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40+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55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40)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986" y="6018362"/>
                <a:ext cx="2444580" cy="471989"/>
              </a:xfrm>
              <a:prstGeom prst="rect">
                <a:avLst/>
              </a:prstGeom>
              <a:blipFill rotWithShape="1">
                <a:blip r:embed="rId10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99364" y="6581001"/>
                <a:ext cx="1017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=0.769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364" y="6581001"/>
                <a:ext cx="1017458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/>
          <p:cNvSpPr/>
          <p:nvPr/>
        </p:nvSpPr>
        <p:spPr>
          <a:xfrm>
            <a:off x="6799052" y="4209691"/>
            <a:ext cx="447137" cy="4054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7190115" y="4183811"/>
            <a:ext cx="1488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P with the Q equivalent</a:t>
            </a:r>
          </a:p>
        </p:txBody>
      </p:sp>
      <p:sp>
        <p:nvSpPr>
          <p:cNvPr id="80" name="Arc 79"/>
          <p:cNvSpPr/>
          <p:nvPr/>
        </p:nvSpPr>
        <p:spPr>
          <a:xfrm>
            <a:off x="6796177" y="4672642"/>
            <a:ext cx="447137" cy="4054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7095228" y="5089585"/>
            <a:ext cx="444260" cy="365185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Arc 83"/>
          <p:cNvSpPr/>
          <p:nvPr/>
        </p:nvSpPr>
        <p:spPr>
          <a:xfrm>
            <a:off x="7083726" y="5466272"/>
            <a:ext cx="444260" cy="365185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93"/>
          <p:cNvSpPr/>
          <p:nvPr/>
        </p:nvSpPr>
        <p:spPr>
          <a:xfrm flipH="1">
            <a:off x="6045681" y="6282906"/>
            <a:ext cx="424130" cy="419819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Arc 94"/>
          <p:cNvSpPr/>
          <p:nvPr/>
        </p:nvSpPr>
        <p:spPr>
          <a:xfrm flipH="1">
            <a:off x="4274390" y="5831457"/>
            <a:ext cx="424130" cy="419819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7177177" y="4727709"/>
            <a:ext cx="1966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all terms by Cos40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562490" y="5156155"/>
            <a:ext cx="951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Cos40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481976" y="5446577"/>
            <a:ext cx="1541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Q on the left side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69411" y="5831891"/>
            <a:ext cx="1043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069455" y="6372481"/>
            <a:ext cx="1043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15464" y="4088922"/>
            <a:ext cx="155275" cy="2415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4482860" y="4396596"/>
            <a:ext cx="753374" cy="468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2599928" y="4520018"/>
            <a:ext cx="1049547" cy="468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105">
                <a:extLst>
                  <a:ext uri="{FF2B5EF4-FFF2-40B4-BE49-F238E27FC236}">
                    <a16:creationId xmlns:a16="http://schemas.microsoft.com/office/drawing/2014/main" id="{98A262EF-AC8A-4ED5-9EF9-F9A3B08DE37C}"/>
                  </a:ext>
                </a:extLst>
              </p:cNvPr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105">
                <a:extLst>
                  <a:ext uri="{FF2B5EF4-FFF2-40B4-BE49-F238E27FC236}">
                    <a16:creationId xmlns:a16="http://schemas.microsoft.com/office/drawing/2014/main" id="{98A262EF-AC8A-4ED5-9EF9-F9A3B08DE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106">
                <a:extLst>
                  <a:ext uri="{FF2B5EF4-FFF2-40B4-BE49-F238E27FC236}">
                    <a16:creationId xmlns:a16="http://schemas.microsoft.com/office/drawing/2014/main" id="{FA7FC34F-CAB6-4CE9-A98B-EFA96A90ABEC}"/>
                  </a:ext>
                </a:extLst>
              </p:cNvPr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106">
                <a:extLst>
                  <a:ext uri="{FF2B5EF4-FFF2-40B4-BE49-F238E27FC236}">
                    <a16:creationId xmlns:a16="http://schemas.microsoft.com/office/drawing/2014/main" id="{FA7FC34F-CAB6-4CE9-A98B-EFA96A90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107">
            <a:extLst>
              <a:ext uri="{FF2B5EF4-FFF2-40B4-BE49-F238E27FC236}">
                <a16:creationId xmlns:a16="http://schemas.microsoft.com/office/drawing/2014/main" id="{FA5A6642-1E57-4A8F-87A5-D1BCE0F6350E}"/>
              </a:ext>
            </a:extLst>
          </p:cNvPr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93" name="TextBox 108">
            <a:extLst>
              <a:ext uri="{FF2B5EF4-FFF2-40B4-BE49-F238E27FC236}">
                <a16:creationId xmlns:a16="http://schemas.microsoft.com/office/drawing/2014/main" id="{58D7392C-02AC-44A9-AF41-0E24D1AA2973}"/>
              </a:ext>
            </a:extLst>
          </p:cNvPr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p:sp>
        <p:nvSpPr>
          <p:cNvPr id="98" name="タイトル 1">
            <a:extLst>
              <a:ext uri="{FF2B5EF4-FFF2-40B4-BE49-F238E27FC236}">
                <a16:creationId xmlns:a16="http://schemas.microsoft.com/office/drawing/2014/main" id="{1624673F-5865-4CEC-87D4-BACF7B53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9" name="コンテンツ プレースホルダー 2">
            <a:extLst>
              <a:ext uri="{FF2B5EF4-FFF2-40B4-BE49-F238E27FC236}">
                <a16:creationId xmlns:a16="http://schemas.microsoft.com/office/drawing/2014/main" id="{84555C87-0338-41CF-8B12-CA294D6654A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72" grpId="0"/>
      <p:bldP spid="73" grpId="0"/>
      <p:bldP spid="74" grpId="0"/>
      <p:bldP spid="76" grpId="0"/>
      <p:bldP spid="77" grpId="0"/>
      <p:bldP spid="78" grpId="0" animBg="1"/>
      <p:bldP spid="79" grpId="0"/>
      <p:bldP spid="80" grpId="0" animBg="1"/>
      <p:bldP spid="82" grpId="0" animBg="1"/>
      <p:bldP spid="84" grpId="0" animBg="1"/>
      <p:bldP spid="94" grpId="0" animBg="1"/>
      <p:bldP spid="95" grpId="0" animBg="1"/>
      <p:bldP spid="96" grpId="0"/>
      <p:bldP spid="97" grpId="0"/>
      <p:bldP spid="108" grpId="0"/>
      <p:bldP spid="109" grpId="0"/>
      <p:bldP spid="110" grpId="0"/>
      <p:bldP spid="10" grpId="0" animBg="1"/>
      <p:bldP spid="10" grpId="1" animBg="1"/>
      <p:bldP spid="111" grpId="0" animBg="1"/>
      <p:bldP spid="111" grpId="1" animBg="1"/>
      <p:bldP spid="112" grpId="0" animBg="1"/>
      <p:bldP spid="1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can now solve these by rearranging one and subbing it into the other!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Q = 0.769N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 = 0.576N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572000" y="4343400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43400"/>
                <a:ext cx="1181669" cy="5014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4241321" y="4461294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571999" y="4953000"/>
                <a:ext cx="1494255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0.769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953000"/>
                <a:ext cx="1494255" cy="501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572000" y="55626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=0.576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62600"/>
                <a:ext cx="11443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Arc 92"/>
          <p:cNvSpPr/>
          <p:nvPr/>
        </p:nvSpPr>
        <p:spPr>
          <a:xfrm>
            <a:off x="5943599" y="4648200"/>
            <a:ext cx="457200" cy="5578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6324599" y="4724400"/>
            <a:ext cx="1488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Q (use the exact value)</a:t>
            </a:r>
          </a:p>
        </p:txBody>
      </p:sp>
      <p:sp>
        <p:nvSpPr>
          <p:cNvPr id="99" name="Arc 98"/>
          <p:cNvSpPr/>
          <p:nvPr/>
        </p:nvSpPr>
        <p:spPr>
          <a:xfrm>
            <a:off x="5943599" y="5181600"/>
            <a:ext cx="457200" cy="5578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324600" y="5334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cxnSp>
        <p:nvCxnSpPr>
          <p:cNvPr id="49" name="Straight Arrow Connector 7">
            <a:extLst>
              <a:ext uri="{FF2B5EF4-FFF2-40B4-BE49-F238E27FC236}">
                <a16:creationId xmlns:a16="http://schemas.microsoft.com/office/drawing/2014/main" id="{C2B983E4-D415-4BF3-9654-10CD94248459}"/>
              </a:ext>
            </a:extLst>
          </p:cNvPr>
          <p:cNvCxnSpPr/>
          <p:nvPr/>
        </p:nvCxnSpPr>
        <p:spPr>
          <a:xfrm>
            <a:off x="2227555" y="4767309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2">
                <a:extLst>
                  <a:ext uri="{FF2B5EF4-FFF2-40B4-BE49-F238E27FC236}">
                    <a16:creationId xmlns:a16="http://schemas.microsoft.com/office/drawing/2014/main" id="{210E09D1-4DF9-4197-8007-D784D894F73F}"/>
                  </a:ext>
                </a:extLst>
              </p:cNvPr>
              <p:cNvSpPr txBox="1"/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52">
                <a:extLst>
                  <a:ext uri="{FF2B5EF4-FFF2-40B4-BE49-F238E27FC236}">
                    <a16:creationId xmlns:a16="http://schemas.microsoft.com/office/drawing/2014/main" id="{210E09D1-4DF9-4197-8007-D784D894F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05">
                <a:extLst>
                  <a:ext uri="{FF2B5EF4-FFF2-40B4-BE49-F238E27FC236}">
                    <a16:creationId xmlns:a16="http://schemas.microsoft.com/office/drawing/2014/main" id="{141C5C0B-6A7C-4765-983B-58708B3EB7F5}"/>
                  </a:ext>
                </a:extLst>
              </p:cNvPr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105">
                <a:extLst>
                  <a:ext uri="{FF2B5EF4-FFF2-40B4-BE49-F238E27FC236}">
                    <a16:creationId xmlns:a16="http://schemas.microsoft.com/office/drawing/2014/main" id="{141C5C0B-6A7C-4765-983B-58708B3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106">
                <a:extLst>
                  <a:ext uri="{FF2B5EF4-FFF2-40B4-BE49-F238E27FC236}">
                    <a16:creationId xmlns:a16="http://schemas.microsoft.com/office/drawing/2014/main" id="{00E281A2-5D9D-4D21-9901-78FB7108557B}"/>
                  </a:ext>
                </a:extLst>
              </p:cNvPr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106">
                <a:extLst>
                  <a:ext uri="{FF2B5EF4-FFF2-40B4-BE49-F238E27FC236}">
                    <a16:creationId xmlns:a16="http://schemas.microsoft.com/office/drawing/2014/main" id="{00E281A2-5D9D-4D21-9901-78FB71085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107">
            <a:extLst>
              <a:ext uri="{FF2B5EF4-FFF2-40B4-BE49-F238E27FC236}">
                <a16:creationId xmlns:a16="http://schemas.microsoft.com/office/drawing/2014/main" id="{3C774F4D-C742-4576-9A3D-7DADA197DAB7}"/>
              </a:ext>
            </a:extLst>
          </p:cNvPr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56" name="TextBox 108">
            <a:extLst>
              <a:ext uri="{FF2B5EF4-FFF2-40B4-BE49-F238E27FC236}">
                <a16:creationId xmlns:a16="http://schemas.microsoft.com/office/drawing/2014/main" id="{F7A3916D-DBCC-473B-B8B0-8A4306E6AAA8}"/>
              </a:ext>
            </a:extLst>
          </p:cNvPr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DA717555-BEA7-42C0-AFAB-D5F667DA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2" name="コンテンツ プレースホルダー 2">
            <a:extLst>
              <a:ext uri="{FF2B5EF4-FFF2-40B4-BE49-F238E27FC236}">
                <a16:creationId xmlns:a16="http://schemas.microsoft.com/office/drawing/2014/main" id="{9F4FAF2F-A87A-410C-B4C9-CF03414F792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 animBg="1"/>
      <p:bldP spid="98" grpId="0"/>
      <p:bldP spid="99" grpId="0" animBg="1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8670</Words>
  <Application>Microsoft Office PowerPoint</Application>
  <PresentationFormat>画面に合わせる (4:3)</PresentationFormat>
  <Paragraphs>1537</Paragraphs>
  <Slides>51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64" baseType="lpstr">
      <vt:lpstr>Permanent Marker</vt:lpstr>
      <vt:lpstr>Sue Ellen Francisco 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Microsoft Himalaya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プレゼンテーション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47</cp:revision>
  <dcterms:created xsi:type="dcterms:W3CDTF">2018-06-16T01:40:49Z</dcterms:created>
  <dcterms:modified xsi:type="dcterms:W3CDTF">2018-08-14T00:01:38Z</dcterms:modified>
</cp:coreProperties>
</file>