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6"/>
  </p:notesMasterIdLst>
  <p:sldIdLst>
    <p:sldId id="258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8" autoAdjust="0"/>
    <p:restoredTop sz="96433" autoAdjust="0"/>
  </p:normalViewPr>
  <p:slideViewPr>
    <p:cSldViewPr>
      <p:cViewPr>
        <p:scale>
          <a:sx n="75" d="100"/>
          <a:sy n="75" d="100"/>
        </p:scale>
        <p:origin x="1992" y="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0D8A7-1295-4E24-9253-A25EF0B58286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1FE78-8E9C-4E1F-B893-2AECD24E4E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764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71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2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1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3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8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02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2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51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8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1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1.xml"/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3" Type="http://schemas.openxmlformats.org/officeDocument/2006/relationships/slide" Target="slide1.xml"/><Relationship Id="rId12" Type="http://schemas.openxmlformats.org/officeDocument/2006/relationships/image" Target="../media/image4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5.png"/><Relationship Id="rId15" Type="http://schemas.openxmlformats.org/officeDocument/2006/relationships/image" Target="../media/image49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2.png"/><Relationship Id="rId3" Type="http://schemas.openxmlformats.org/officeDocument/2006/relationships/slide" Target="slide1.xml"/><Relationship Id="rId12" Type="http://schemas.openxmlformats.org/officeDocument/2006/relationships/image" Target="../media/image5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0.png"/><Relationship Id="rId15" Type="http://schemas.openxmlformats.org/officeDocument/2006/relationships/image" Target="../media/image54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1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12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9.png"/><Relationship Id="rId7" Type="http://schemas.openxmlformats.org/officeDocument/2006/relationships/slide" Target="slide1.xml"/><Relationship Id="rId12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6.png"/><Relationship Id="rId5" Type="http://schemas.openxmlformats.org/officeDocument/2006/relationships/image" Target="../media/image11.png"/><Relationship Id="rId10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4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18.png"/><Relationship Id="rId5" Type="http://schemas.openxmlformats.org/officeDocument/2006/relationships/image" Target="../media/image16.png"/><Relationship Id="rId10" Type="http://schemas.openxmlformats.org/officeDocument/2006/relationships/image" Target="../media/image7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9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3.png"/><Relationship Id="rId5" Type="http://schemas.openxmlformats.org/officeDocument/2006/relationships/image" Target="../media/image21.png"/><Relationship Id="rId10" Type="http://schemas.openxmlformats.org/officeDocument/2006/relationships/image" Target="../media/image7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4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28.png"/><Relationship Id="rId5" Type="http://schemas.openxmlformats.org/officeDocument/2006/relationships/image" Target="../media/image26.png"/><Relationship Id="rId10" Type="http://schemas.openxmlformats.org/officeDocument/2006/relationships/image" Target="../media/image7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9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3.png"/><Relationship Id="rId5" Type="http://schemas.openxmlformats.org/officeDocument/2006/relationships/image" Target="../media/image31.png"/><Relationship Id="rId10" Type="http://schemas.openxmlformats.org/officeDocument/2006/relationships/image" Target="../media/image7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4.png"/><Relationship Id="rId7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38.png"/><Relationship Id="rId5" Type="http://schemas.openxmlformats.org/officeDocument/2006/relationships/image" Target="../media/image36.png"/><Relationship Id="rId10" Type="http://schemas.openxmlformats.org/officeDocument/2006/relationships/image" Target="../media/image7.png"/><Relationship Id="rId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9.png"/><Relationship Id="rId7" Type="http://schemas.openxmlformats.org/officeDocument/2006/relationships/slide" Target="slide1.xml"/><Relationship Id="rId12" Type="http://schemas.openxmlformats.org/officeDocument/2006/relationships/image" Target="../media/image4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3.png"/><Relationship Id="rId5" Type="http://schemas.openxmlformats.org/officeDocument/2006/relationships/image" Target="../media/image41.png"/><Relationship Id="rId10" Type="http://schemas.openxmlformats.org/officeDocument/2006/relationships/image" Target="../media/image7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AQA MCQs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28586" y="118988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Statistics </a:t>
            </a:r>
            <a:r>
              <a:rPr lang="en-GB" sz="4800" dirty="0" smtClean="0">
                <a:latin typeface="Comic Sans MS" panose="030F0702030302020204" pitchFamily="66" charset="0"/>
              </a:rPr>
              <a:t>Qs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pic>
        <p:nvPicPr>
          <p:cNvPr id="17" name="Picture 7" descr="http://www.thecyrenians.org/Resources/Tyneside%20Cyrenians/News/Home_News1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3059832" y="2420888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Paper 3 Q8a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4" name="Rectangle 63">
            <a:hlinkClick r:id="rId5" action="ppaction://hlinksldjump"/>
          </p:cNvPr>
          <p:cNvSpPr/>
          <p:nvPr/>
        </p:nvSpPr>
        <p:spPr>
          <a:xfrm>
            <a:off x="3059832" y="2997008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Paper 3 Q8b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5" name="Rectangle 64">
            <a:hlinkClick r:id="rId6" action="ppaction://hlinksldjump"/>
          </p:cNvPr>
          <p:cNvSpPr/>
          <p:nvPr/>
        </p:nvSpPr>
        <p:spPr>
          <a:xfrm>
            <a:off x="3059832" y="3573072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2018</a:t>
            </a:r>
            <a:r>
              <a:rPr lang="en-GB" sz="1400" b="1" dirty="0" smtClean="0">
                <a:latin typeface="Comic Sans MS" panose="030F0702030302020204" pitchFamily="66" charset="0"/>
              </a:rPr>
              <a:t> Paper 3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6" name="Rectangle 65">
            <a:hlinkClick r:id="rId7" action="ppaction://hlinksldjump"/>
          </p:cNvPr>
          <p:cNvSpPr/>
          <p:nvPr/>
        </p:nvSpPr>
        <p:spPr>
          <a:xfrm>
            <a:off x="3059832" y="4149136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2018</a:t>
            </a:r>
            <a:r>
              <a:rPr lang="en-GB" sz="1400" b="1" dirty="0" smtClean="0">
                <a:latin typeface="Comic Sans MS" panose="030F0702030302020204" pitchFamily="66" charset="0"/>
              </a:rPr>
              <a:t> Paper 3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7" name="Rectangle 66">
            <a:hlinkClick r:id="rId7" action="ppaction://hlinksldjump"/>
          </p:cNvPr>
          <p:cNvSpPr/>
          <p:nvPr/>
        </p:nvSpPr>
        <p:spPr>
          <a:xfrm>
            <a:off x="3059832" y="4725200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2018</a:t>
            </a:r>
            <a:r>
              <a:rPr lang="en-GB" sz="1400" b="1" dirty="0" smtClean="0">
                <a:latin typeface="Comic Sans MS" panose="030F0702030302020204" pitchFamily="66" charset="0"/>
              </a:rPr>
              <a:t> Paper 3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8" name="Rectangle 67">
            <a:hlinkClick r:id="rId8" action="ppaction://hlinksldjump"/>
          </p:cNvPr>
          <p:cNvSpPr/>
          <p:nvPr/>
        </p:nvSpPr>
        <p:spPr>
          <a:xfrm>
            <a:off x="3059832" y="5301264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2019</a:t>
            </a:r>
            <a:r>
              <a:rPr lang="en-GB" sz="1400" b="1" dirty="0" smtClean="0">
                <a:latin typeface="Comic Sans MS" panose="030F0702030302020204" pitchFamily="66" charset="0"/>
              </a:rPr>
              <a:t> Paper 3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9" name="Rectangle 68">
            <a:hlinkClick r:id="rId9" action="ppaction://hlinksldjump"/>
          </p:cNvPr>
          <p:cNvSpPr/>
          <p:nvPr/>
        </p:nvSpPr>
        <p:spPr>
          <a:xfrm>
            <a:off x="4499992" y="2420888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2019</a:t>
            </a:r>
            <a:r>
              <a:rPr lang="en-GB" sz="1400" b="1" dirty="0" smtClean="0">
                <a:latin typeface="Comic Sans MS" panose="030F0702030302020204" pitchFamily="66" charset="0"/>
              </a:rPr>
              <a:t> Paper 3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70" name="Rectangle 69">
            <a:hlinkClick r:id="rId10" action="ppaction://hlinksldjump"/>
          </p:cNvPr>
          <p:cNvSpPr/>
          <p:nvPr/>
        </p:nvSpPr>
        <p:spPr>
          <a:xfrm>
            <a:off x="4499992" y="2997008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2020</a:t>
            </a:r>
            <a:r>
              <a:rPr lang="en-GB" sz="1400" b="1" dirty="0" smtClean="0">
                <a:latin typeface="Comic Sans MS" panose="030F0702030302020204" pitchFamily="66" charset="0"/>
              </a:rPr>
              <a:t> Paper 3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71" name="Rectangle 70">
            <a:hlinkClick r:id="rId11" action="ppaction://hlinksldjump"/>
          </p:cNvPr>
          <p:cNvSpPr/>
          <p:nvPr/>
        </p:nvSpPr>
        <p:spPr>
          <a:xfrm>
            <a:off x="4499992" y="3573072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2020</a:t>
            </a:r>
            <a:r>
              <a:rPr lang="en-GB" sz="1400" b="1" dirty="0" smtClean="0">
                <a:latin typeface="Comic Sans MS" panose="030F0702030302020204" pitchFamily="66" charset="0"/>
              </a:rPr>
              <a:t> Paper 3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72" name="Rectangle 71">
            <a:hlinkClick r:id="rId12" action="ppaction://hlinksldjump"/>
          </p:cNvPr>
          <p:cNvSpPr/>
          <p:nvPr/>
        </p:nvSpPr>
        <p:spPr>
          <a:xfrm>
            <a:off x="4499992" y="4149136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2021</a:t>
            </a:r>
            <a:r>
              <a:rPr lang="en-GB" sz="1400" b="1" dirty="0" smtClean="0">
                <a:latin typeface="Comic Sans MS" panose="030F0702030302020204" pitchFamily="66" charset="0"/>
              </a:rPr>
              <a:t> Paper 3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73" name="Rectangle 72">
            <a:hlinkClick r:id="rId13" action="ppaction://hlinksldjump"/>
          </p:cNvPr>
          <p:cNvSpPr/>
          <p:nvPr/>
        </p:nvSpPr>
        <p:spPr>
          <a:xfrm>
            <a:off x="4499992" y="4725200"/>
            <a:ext cx="1368152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2021</a:t>
            </a:r>
            <a:r>
              <a:rPr lang="en-GB" sz="1400" b="1" dirty="0" smtClean="0">
                <a:latin typeface="Comic Sans MS" panose="030F0702030302020204" pitchFamily="66" charset="0"/>
              </a:rPr>
              <a:t> Paper 3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3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http://www.thecyrenians.org/Resources/Tyneside%20Cyrenians/News/Home_News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2021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1987" y="1700808"/>
            <a:ext cx="7820025" cy="16764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𝒑𝒓𝒐𝒃𝒂𝒃𝒍𝒚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𝒊𝒏𝒄𝒐𝒓𝒓𝒆𝒄𝒕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𝒅𝒆𝒇𝒊𝒏𝒊𝒕𝒆𝒍𝒚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𝒄𝒐𝒓𝒓𝒆𝒄𝒕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𝒑𝒓𝒐𝒃𝒂𝒃𝒍𝒚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𝒄𝒐𝒓𝒓𝒆𝒄𝒕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𝒅𝒆𝒇𝒊𝒏𝒊𝒕𝒆𝒍𝒚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𝒊𝒏𝒄𝒐𝒓𝒓𝒆𝒄𝒕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46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50" fill="hold"/>
                                        <p:tgtEl>
                                          <p:spTgt spid="16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43" dur="250" fill="hold"/>
                                        <p:tgtEl>
                                          <p:spTgt spid="16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3" grpId="0" animBg="1"/>
      <p:bldP spid="14" grpId="0" animBg="1"/>
      <p:bldP spid="15" grpId="0" animBg="1"/>
      <p:bldP spid="16" grpId="0" animBg="1"/>
      <p:bldP spid="16" grpId="1" animBg="1"/>
      <p:bldP spid="16" grpId="2" animBg="1"/>
      <p:bldP spid="16" grpId="3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http://www.thecyrenians.org/Resources/Tyneside%20Cyrenians/News/Home_News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2021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2400" b="1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2400" b="1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𝟔𝟒</m:t>
                      </m:r>
                    </m:oMath>
                  </m:oMathPara>
                </a14:m>
                <a:endParaRPr lang="en-GB" sz="2400" b="1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en-GB" sz="2400" b="1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24087" y="1844824"/>
            <a:ext cx="469582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67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50" fill="hold"/>
                                        <p:tgtEl>
                                          <p:spTgt spid="16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43" dur="250" fill="hold"/>
                                        <p:tgtEl>
                                          <p:spTgt spid="16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3" grpId="0" animBg="1"/>
      <p:bldP spid="14" grpId="0" animBg="1"/>
      <p:bldP spid="15" grpId="0" animBg="1"/>
      <p:bldP spid="16" grpId="0" animBg="1"/>
      <p:bldP spid="16" grpId="1" animBg="1"/>
      <p:bldP spid="16" grpId="2" animBg="1"/>
      <p:bldP spid="16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𝑻𝒉𝒆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𝒉𝒐𝒖𝒔𝒆𝒉𝒐𝒍𝒅𝒔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𝒔𝒆𝒍𝒆𝒄𝒕𝒆𝒅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/>
                        <m:t>𝑬𝒅𝒏𝒂</m:t>
                      </m:r>
                      <m:r>
                        <a:rPr lang="en-GB" sz="1600" b="1" i="1" smtClean="0"/>
                        <m:t> </m:t>
                      </m:r>
                      <m:r>
                        <a:rPr lang="en-GB" sz="1600" b="1" i="1" smtClean="0"/>
                        <m:t>𝒂𝒏𝒅</m:t>
                      </m:r>
                      <m:r>
                        <a:rPr lang="en-GB" sz="1600" b="1" i="1" smtClean="0"/>
                        <m:t> </m:t>
                      </m:r>
                    </m:oMath>
                  </m:oMathPara>
                </a14:m>
                <a:endParaRPr lang="en-GB" sz="1600" b="1" i="1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/>
                        <m:t>𝑹𝒂𝒍𝒑𝒉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𝑻𝒉𝒆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𝒆𝒏𝒆𝒓𝒈𝒚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𝒊𝒏𝒕𝒂𝒌𝒆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𝒇𝒐𝒓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𝒕𝒉𝒆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𝒗𝒊𝒍𝒍𝒂𝒈𝒆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𝒇𝒓𝒐𝒎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𝒆𝒂𝒕𝒊𝒏𝒈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dirty="0" smtClean="0">
                          <a:latin typeface="Cambria Math" panose="02040503050406030204" pitchFamily="18" charset="0"/>
                        </a:rPr>
                        <m:t>𝒐𝒖𝒕</m:t>
                      </m:r>
                    </m:oMath>
                  </m:oMathPara>
                </a14:m>
                <a:endParaRPr lang="en-GB" sz="1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 t="-1515" b="-128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𝑻𝒉𝒆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𝟐𝟎𝟔𝟓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𝒉𝒐𝒖𝒔𝒆𝒉𝒐𝒍𝒅𝒔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𝒊𝒏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𝒕𝒉𝒆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𝒗𝒊𝒍𝒍𝒂𝒈𝒆</m:t>
                      </m:r>
                    </m:oMath>
                  </m:oMathPara>
                </a14:m>
                <a:endParaRPr lang="en-GB" sz="1600" b="1" dirty="0" smtClean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002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Paper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 Q8a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1962" y="836712"/>
            <a:ext cx="8220075" cy="3028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1237" y="4210794"/>
            <a:ext cx="4581525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2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𝑹𝒂𝒏𝒅𝒐𝒎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𝒏𝒖𝒎𝒃𝒆𝒓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 l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𝑶𝒑𝒑𝒐𝒓𝒕𝒖𝒏𝒊𝒕𝒚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𝑪𝒐𝒏𝒕𝒊𝒏𝒖𝒐𝒖𝒔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𝒓𝒂𝒏𝒅𝒐𝒎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dirty="0" smtClean="0">
                          <a:latin typeface="Cambria Math" panose="02040503050406030204" pitchFamily="18" charset="0"/>
                        </a:rPr>
                        <m:t>𝒗𝒂𝒓𝒊𝒂𝒃𝒍𝒆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 l="-4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𝑺𝒊𝒎𝒑𝒍𝒆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𝒓𝒂𝒏𝒅𝒐𝒎</m:t>
                      </m:r>
                    </m:oMath>
                  </m:oMathPara>
                </a14:m>
                <a:endParaRPr lang="en-GB" sz="1600" b="1" dirty="0" smtClean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 l="-3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002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Paper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 Q8b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1962" y="836712"/>
            <a:ext cx="8220075" cy="30289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38350" y="4200128"/>
            <a:ext cx="50673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2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2018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9552" y="1498238"/>
            <a:ext cx="8064896" cy="209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52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𝟏𝟔𝟎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𝟏𝟕𝟎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𝟏𝟓𝟓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𝟏𝟔𝟎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𝟏𝟗𝟎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𝟏𝟕𝟎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2018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75656" y="717884"/>
            <a:ext cx="6192688" cy="458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5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𝒔𝒕𝒓𝒐𝒏𝒈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𝒑𝒐𝒔𝒊𝒕𝒊𝒗𝒆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𝒎𝒐𝒅𝒆𝒓𝒂𝒕𝒆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𝒑𝒐𝒔𝒊𝒕𝒊𝒗𝒆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𝒎𝒐𝒅𝒆𝒓𝒂𝒕𝒆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𝒏𝒆𝒈𝒂𝒕𝒊𝒗𝒆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𝒔𝒕𝒓𝒐𝒏𝒈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𝒏𝒆𝒈𝒂𝒕𝒊𝒗𝒆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2019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03648" y="1006634"/>
            <a:ext cx="6336704" cy="400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7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𝒔𝒕𝒓𝒂𝒕𝒊𝒇𝒊𝒆𝒅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𝒔𝒊𝒎𝒑𝒍𝒆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6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𝒓𝒂𝒏𝒅𝒐𝒎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𝒔𝒚𝒔𝒕𝒆𝒎𝒂𝒕𝒊𝒄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𝒒𝒖𝒐𝒕𝒂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2019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66837" y="1844824"/>
            <a:ext cx="641032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20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𝟒𝟔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𝟓𝟒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𝟖𝟗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2020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7585" y="692696"/>
            <a:ext cx="7488830" cy="455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24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𝟖𝟐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373216"/>
                <a:ext cx="1800200" cy="7920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373216"/>
                <a:ext cx="1800200" cy="792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𝟔𝟕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𝟖𝟓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1800200" cy="7920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373216"/>
                <a:ext cx="1800200" cy="7920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 descr="http://www.thecyrenians.org/Resources/Tyneside%20Cyrenians/News/Home_News1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9512" y="116632"/>
            <a:ext cx="1872208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2020 </a:t>
            </a:r>
            <a:r>
              <a:rPr lang="en-GB" sz="1400" b="1" dirty="0" smtClean="0">
                <a:latin typeface="Comic Sans MS" panose="030F0702030302020204" pitchFamily="66" charset="0"/>
              </a:rPr>
              <a:t>Paper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𝒔𝒆𝒄𝒐𝒏𝒅𝒔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𝒕𝒊𝒎𝒆𝒓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𝒄𝒍𝒊𝒄𝒌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𝒔𝒕𝒂𝒓𝒕</m:t>
                      </m:r>
                      <m:r>
                        <a:rPr lang="en-GB" sz="24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309320"/>
                <a:ext cx="7704856" cy="432048"/>
              </a:xfrm>
              <a:prstGeom prst="rect">
                <a:avLst/>
              </a:prstGeom>
              <a:blipFill>
                <a:blip r:embed="rId10"/>
                <a:stretch>
                  <a:fillRect b="-20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-1764704" y="4074790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9" y="1944140"/>
            <a:ext cx="8496942" cy="13408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3568" y="1120153"/>
            <a:ext cx="7776864" cy="62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5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6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9" grpId="0" animBg="1"/>
      <p:bldP spid="20" grpId="0" animBg="1"/>
      <p:bldP spid="20" grpId="1" animBg="1"/>
      <p:bldP spid="20" grpId="2" animBg="1"/>
      <p:bldP spid="20" grpId="3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8250D90-56C0-4142-BB69-D3F479A8CD84}" vid="{030C5516-7F21-4E6F-9A93-0A2DFC4F39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5" ma:contentTypeDescription="Create a new document." ma:contentTypeScope="" ma:versionID="3520e685af2d664cb3b7fbd930df5175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c28bffea6b35d3c0aaea6f0896a37d7d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8db98b4-7c56-4667-9532-fea666d1edab" xsi:nil="true"/>
  </documentManagement>
</p:properties>
</file>

<file path=customXml/itemProps1.xml><?xml version="1.0" encoding="utf-8"?>
<ds:datastoreItem xmlns:ds="http://schemas.openxmlformats.org/officeDocument/2006/customXml" ds:itemID="{EDDA8DE8-CD62-4E26-BFB5-AA5FD38B0A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6D84A-E121-43DD-93C1-8ED7A939B4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E893C2-95BB-4282-9D1F-90823D50C2C2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8345</TotalTime>
  <Words>292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Theme1</vt:lpstr>
      <vt:lpstr>AQA MCQs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C4</dc:title>
  <dc:creator>Gareth</dc:creator>
  <cp:lastModifiedBy>Mr G Westwater (Staff)</cp:lastModifiedBy>
  <cp:revision>778</cp:revision>
  <dcterms:created xsi:type="dcterms:W3CDTF">2014-02-21T20:01:10Z</dcterms:created>
  <dcterms:modified xsi:type="dcterms:W3CDTF">2023-05-03T22:22:59Z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