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17"/>
  </p:notesMasterIdLst>
  <p:sldIdLst>
    <p:sldId id="258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08" autoAdjust="0"/>
    <p:restoredTop sz="96433" autoAdjust="0"/>
  </p:normalViewPr>
  <p:slideViewPr>
    <p:cSldViewPr>
      <p:cViewPr>
        <p:scale>
          <a:sx n="75" d="100"/>
          <a:sy n="75" d="100"/>
        </p:scale>
        <p:origin x="1992" y="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0D8A7-1295-4E24-9253-A25EF0B58286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1FE78-8E9C-4E1F-B893-2AECD24E4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764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71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1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028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51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3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28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02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52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51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2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08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 smtClean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81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1.xml"/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12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5" Type="http://schemas.openxmlformats.org/officeDocument/2006/relationships/slide" Target="slide3.xml"/><Relationship Id="rId10" Type="http://schemas.openxmlformats.org/officeDocument/2006/relationships/slide" Target="slide8.xml"/><Relationship Id="rId4" Type="http://schemas.openxmlformats.org/officeDocument/2006/relationships/slide" Target="slide2.xml"/><Relationship Id="rId9" Type="http://schemas.openxmlformats.org/officeDocument/2006/relationships/slide" Target="slide7.xml"/><Relationship Id="rId14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42.png"/><Relationship Id="rId7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../media/image46.png"/><Relationship Id="rId5" Type="http://schemas.openxmlformats.org/officeDocument/2006/relationships/image" Target="../media/image44.png"/><Relationship Id="rId10" Type="http://schemas.openxmlformats.org/officeDocument/2006/relationships/image" Target="../media/image7.png"/><Relationship Id="rId4" Type="http://schemas.openxmlformats.org/officeDocument/2006/relationships/image" Target="../media/image4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47.png"/><Relationship Id="rId7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51.png"/><Relationship Id="rId5" Type="http://schemas.openxmlformats.org/officeDocument/2006/relationships/image" Target="../media/image49.png"/><Relationship Id="rId10" Type="http://schemas.openxmlformats.org/officeDocument/2006/relationships/image" Target="../media/image7.png"/><Relationship Id="rId4" Type="http://schemas.openxmlformats.org/officeDocument/2006/relationships/image" Target="../media/image4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52.png"/><Relationship Id="rId7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11" Type="http://schemas.openxmlformats.org/officeDocument/2006/relationships/image" Target="../media/image56.png"/><Relationship Id="rId5" Type="http://schemas.openxmlformats.org/officeDocument/2006/relationships/image" Target="../media/image54.png"/><Relationship Id="rId10" Type="http://schemas.openxmlformats.org/officeDocument/2006/relationships/image" Target="../media/image7.png"/><Relationship Id="rId4" Type="http://schemas.openxmlformats.org/officeDocument/2006/relationships/image" Target="../media/image5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6.png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8.png"/><Relationship Id="rId7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2.png"/><Relationship Id="rId5" Type="http://schemas.openxmlformats.org/officeDocument/2006/relationships/image" Target="../media/image10.png"/><Relationship Id="rId10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3.png"/><Relationship Id="rId7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17.png"/><Relationship Id="rId5" Type="http://schemas.openxmlformats.org/officeDocument/2006/relationships/image" Target="../media/image15.png"/><Relationship Id="rId10" Type="http://schemas.openxmlformats.org/officeDocument/2006/relationships/image" Target="../media/image7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24.png"/><Relationship Id="rId3" Type="http://schemas.openxmlformats.org/officeDocument/2006/relationships/image" Target="../media/image18.png"/><Relationship Id="rId7" Type="http://schemas.openxmlformats.org/officeDocument/2006/relationships/slide" Target="slide1.xml"/><Relationship Id="rId12" Type="http://schemas.openxmlformats.org/officeDocument/2006/relationships/image" Target="../media/image2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2.png"/><Relationship Id="rId5" Type="http://schemas.openxmlformats.org/officeDocument/2006/relationships/image" Target="../media/image20.png"/><Relationship Id="rId10" Type="http://schemas.openxmlformats.org/officeDocument/2006/relationships/image" Target="../media/image7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5.png"/><Relationship Id="rId7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29.png"/><Relationship Id="rId5" Type="http://schemas.openxmlformats.org/officeDocument/2006/relationships/image" Target="../media/image27.png"/><Relationship Id="rId10" Type="http://schemas.openxmlformats.org/officeDocument/2006/relationships/image" Target="../media/image7.png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0.png"/><Relationship Id="rId7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4.png"/><Relationship Id="rId5" Type="http://schemas.openxmlformats.org/officeDocument/2006/relationships/image" Target="../media/image32.png"/><Relationship Id="rId10" Type="http://schemas.openxmlformats.org/officeDocument/2006/relationships/image" Target="../media/image7.png"/><Relationship Id="rId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8.png"/><Relationship Id="rId7" Type="http://schemas.openxmlformats.org/officeDocument/2006/relationships/slide" Target="slide1.xml"/><Relationship Id="rId12" Type="http://schemas.openxmlformats.org/officeDocument/2006/relationships/image" Target="../media/image3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35.png"/><Relationship Id="rId5" Type="http://schemas.openxmlformats.org/officeDocument/2006/relationships/image" Target="../media/image19.png"/><Relationship Id="rId10" Type="http://schemas.openxmlformats.org/officeDocument/2006/relationships/image" Target="../media/image7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7.png"/><Relationship Id="rId7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1.png"/><Relationship Id="rId5" Type="http://schemas.openxmlformats.org/officeDocument/2006/relationships/image" Target="../media/image39.png"/><Relationship Id="rId10" Type="http://schemas.openxmlformats.org/officeDocument/2006/relationships/image" Target="../media/image7.png"/><Relationship Id="rId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 smtClean="0">
                <a:latin typeface="Comic Sans MS" panose="030F0702030302020204" pitchFamily="66" charset="0"/>
              </a:rPr>
              <a:t>AQA MCQs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628586" y="118988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dirty="0" smtClean="0">
                <a:latin typeface="Comic Sans MS" panose="030F0702030302020204" pitchFamily="66" charset="0"/>
              </a:rPr>
              <a:t>Mechanics </a:t>
            </a:r>
            <a:r>
              <a:rPr lang="en-GB" sz="4800" dirty="0" smtClean="0">
                <a:latin typeface="Comic Sans MS" panose="030F0702030302020204" pitchFamily="66" charset="0"/>
              </a:rPr>
              <a:t>Qs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pic>
        <p:nvPicPr>
          <p:cNvPr id="17" name="Picture 7" descr="http://www.thecyrenians.org/Resources/Tyneside%20Cyrenians/News/Home_News1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39684" y="6191248"/>
            <a:ext cx="704316" cy="666752"/>
          </a:xfrm>
          <a:prstGeom prst="rect">
            <a:avLst/>
          </a:prstGeom>
          <a:noFill/>
        </p:spPr>
      </p:pic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3059832" y="2420888"/>
            <a:ext cx="1368152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Paper 2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54" name="Rectangle 53">
            <a:hlinkClick r:id="rId5" action="ppaction://hlinksldjump"/>
          </p:cNvPr>
          <p:cNvSpPr/>
          <p:nvPr/>
        </p:nvSpPr>
        <p:spPr>
          <a:xfrm>
            <a:off x="3059832" y="2996952"/>
            <a:ext cx="1368152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2018</a:t>
            </a:r>
            <a:r>
              <a:rPr lang="en-GB" sz="1400" b="1" dirty="0" smtClean="0">
                <a:latin typeface="Comic Sans MS" panose="030F0702030302020204" pitchFamily="66" charset="0"/>
              </a:rPr>
              <a:t> Paper 2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55" name="Rectangle 54">
            <a:hlinkClick r:id="rId6" action="ppaction://hlinksldjump"/>
          </p:cNvPr>
          <p:cNvSpPr/>
          <p:nvPr/>
        </p:nvSpPr>
        <p:spPr>
          <a:xfrm>
            <a:off x="3059832" y="3573016"/>
            <a:ext cx="1368152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2018</a:t>
            </a:r>
            <a:r>
              <a:rPr lang="en-GB" sz="1400" b="1" dirty="0" smtClean="0">
                <a:latin typeface="Comic Sans MS" panose="030F0702030302020204" pitchFamily="66" charset="0"/>
              </a:rPr>
              <a:t> Paper 2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56" name="Rectangle 55">
            <a:hlinkClick r:id="rId7" action="ppaction://hlinksldjump"/>
          </p:cNvPr>
          <p:cNvSpPr/>
          <p:nvPr/>
        </p:nvSpPr>
        <p:spPr>
          <a:xfrm>
            <a:off x="3059832" y="4149136"/>
            <a:ext cx="1368152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2019</a:t>
            </a:r>
            <a:r>
              <a:rPr lang="en-GB" sz="1400" b="1" dirty="0" smtClean="0">
                <a:latin typeface="Comic Sans MS" panose="030F0702030302020204" pitchFamily="66" charset="0"/>
              </a:rPr>
              <a:t> Paper 2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57" name="Rectangle 56">
            <a:hlinkClick r:id="rId8" action="ppaction://hlinksldjump"/>
          </p:cNvPr>
          <p:cNvSpPr/>
          <p:nvPr/>
        </p:nvSpPr>
        <p:spPr>
          <a:xfrm>
            <a:off x="3059832" y="4725200"/>
            <a:ext cx="1368152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2019</a:t>
            </a:r>
            <a:r>
              <a:rPr lang="en-GB" sz="1400" b="1" dirty="0" smtClean="0">
                <a:latin typeface="Comic Sans MS" panose="030F0702030302020204" pitchFamily="66" charset="0"/>
              </a:rPr>
              <a:t> Paper 2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58" name="Rectangle 57">
            <a:hlinkClick r:id="rId9" action="ppaction://hlinksldjump"/>
          </p:cNvPr>
          <p:cNvSpPr/>
          <p:nvPr/>
        </p:nvSpPr>
        <p:spPr>
          <a:xfrm>
            <a:off x="3059832" y="5301264"/>
            <a:ext cx="1368152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2019</a:t>
            </a:r>
            <a:r>
              <a:rPr lang="en-GB" sz="1400" b="1" dirty="0" smtClean="0">
                <a:latin typeface="Comic Sans MS" panose="030F0702030302020204" pitchFamily="66" charset="0"/>
              </a:rPr>
              <a:t> Paper 2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59" name="Rectangle 58">
            <a:hlinkClick r:id="rId10" action="ppaction://hlinksldjump"/>
          </p:cNvPr>
          <p:cNvSpPr/>
          <p:nvPr/>
        </p:nvSpPr>
        <p:spPr>
          <a:xfrm>
            <a:off x="4499992" y="2420888"/>
            <a:ext cx="1368152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2020</a:t>
            </a:r>
            <a:r>
              <a:rPr lang="en-GB" sz="1400" b="1" dirty="0" smtClean="0">
                <a:latin typeface="Comic Sans MS" panose="030F0702030302020204" pitchFamily="66" charset="0"/>
              </a:rPr>
              <a:t> Paper 2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60" name="Rectangle 59">
            <a:hlinkClick r:id="rId11" action="ppaction://hlinksldjump"/>
          </p:cNvPr>
          <p:cNvSpPr/>
          <p:nvPr/>
        </p:nvSpPr>
        <p:spPr>
          <a:xfrm>
            <a:off x="4499992" y="2997008"/>
            <a:ext cx="1368152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2020</a:t>
            </a:r>
            <a:r>
              <a:rPr lang="en-GB" sz="1400" b="1" dirty="0" smtClean="0">
                <a:latin typeface="Comic Sans MS" panose="030F0702030302020204" pitchFamily="66" charset="0"/>
              </a:rPr>
              <a:t> Paper 2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61" name="Rectangle 60">
            <a:hlinkClick r:id="rId12" action="ppaction://hlinksldjump"/>
          </p:cNvPr>
          <p:cNvSpPr/>
          <p:nvPr/>
        </p:nvSpPr>
        <p:spPr>
          <a:xfrm>
            <a:off x="4499992" y="3573072"/>
            <a:ext cx="1368152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2020</a:t>
            </a:r>
            <a:r>
              <a:rPr lang="en-GB" sz="1400" b="1" dirty="0" smtClean="0">
                <a:latin typeface="Comic Sans MS" panose="030F0702030302020204" pitchFamily="66" charset="0"/>
              </a:rPr>
              <a:t> Paper 2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62" name="Rectangle 61">
            <a:hlinkClick r:id="rId13" action="ppaction://hlinksldjump"/>
          </p:cNvPr>
          <p:cNvSpPr/>
          <p:nvPr/>
        </p:nvSpPr>
        <p:spPr>
          <a:xfrm>
            <a:off x="4499992" y="4149136"/>
            <a:ext cx="1368152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2021</a:t>
            </a:r>
            <a:r>
              <a:rPr lang="en-GB" sz="1400" b="1" dirty="0" smtClean="0">
                <a:latin typeface="Comic Sans MS" panose="030F0702030302020204" pitchFamily="66" charset="0"/>
              </a:rPr>
              <a:t> Paper 2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63" name="Rectangle 62">
            <a:hlinkClick r:id="rId14" action="ppaction://hlinksldjump"/>
          </p:cNvPr>
          <p:cNvSpPr/>
          <p:nvPr/>
        </p:nvSpPr>
        <p:spPr>
          <a:xfrm>
            <a:off x="4499992" y="4725200"/>
            <a:ext cx="1368152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2021</a:t>
            </a:r>
            <a:r>
              <a:rPr lang="en-GB" sz="1400" b="1" dirty="0" smtClean="0">
                <a:latin typeface="Comic Sans MS" panose="030F0702030302020204" pitchFamily="66" charset="0"/>
              </a:rPr>
              <a:t> Paper 2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83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7" descr="http://www.thecyrenians.org/Resources/Tyneside%20Cyrenians/News/Home_News1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39684" y="6191248"/>
            <a:ext cx="704316" cy="666752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79512" y="116632"/>
            <a:ext cx="1872208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2020 </a:t>
            </a:r>
            <a:r>
              <a:rPr lang="en-GB" sz="1400" b="1" dirty="0" smtClean="0">
                <a:latin typeface="Comic Sans MS" panose="030F0702030302020204" pitchFamily="66" charset="0"/>
              </a:rPr>
              <a:t>Paper </a:t>
            </a:r>
            <a:r>
              <a:rPr lang="en-GB" sz="1400" b="1" dirty="0" smtClean="0">
                <a:latin typeface="Comic Sans MS" panose="030F0702030302020204" pitchFamily="66" charset="0"/>
              </a:rPr>
              <a:t>2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𝒔𝒆𝒄𝒐𝒏𝒅𝒔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𝒕𝒊𝒎𝒆𝒓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𝒄𝒍𝒊𝒄𝒌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𝒕𝒐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𝒔𝒕𝒂𝒓𝒕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  <a:blipFill>
                <a:blip r:embed="rId10"/>
                <a:stretch>
                  <a:fillRect b="-20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-1764704" y="4074790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04950" y="1340768"/>
            <a:ext cx="61341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53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3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6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0"/>
                            </p:stCondLst>
                            <p:childTnLst>
                              <p:par>
                                <p:cTn id="4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" dur="6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9" grpId="0" animBg="1"/>
      <p:bldP spid="20" grpId="0" animBg="1"/>
      <p:bldP spid="20" grpId="1" animBg="1"/>
      <p:bldP spid="20" grpId="2" animBg="1"/>
      <p:bldP spid="20" grpId="3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  <m:sSup>
                        <m:sSupPr>
                          <m:ctrlPr>
                            <a:rPr lang="en-GB" sz="20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𝟔</m:t>
                      </m:r>
                      <m:sSup>
                        <m:sSupPr>
                          <m:ctrlPr>
                            <a:rPr lang="en-GB" sz="20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  <m:sSup>
                        <m:sSupPr>
                          <m:ctrlPr>
                            <a:rPr lang="en-GB" sz="20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𝟓</m:t>
                      </m:r>
                      <m:sSup>
                        <m:sSupPr>
                          <m:ctrlPr>
                            <a:rPr lang="en-GB" sz="20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1" i="1" dirty="0" smtClean="0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GB" sz="2000" b="1" i="1" dirty="0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GB" sz="2000" b="1" i="1" dirty="0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GB" sz="2000" b="1" i="1" dirty="0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GB" sz="20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7" descr="http://www.thecyrenians.org/Resources/Tyneside%20Cyrenians/News/Home_News1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39684" y="6191248"/>
            <a:ext cx="704316" cy="666752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79512" y="116632"/>
            <a:ext cx="1872208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2021 </a:t>
            </a:r>
            <a:r>
              <a:rPr lang="en-GB" sz="1400" b="1" dirty="0" smtClean="0">
                <a:latin typeface="Comic Sans MS" panose="030F0702030302020204" pitchFamily="66" charset="0"/>
              </a:rPr>
              <a:t>Paper </a:t>
            </a:r>
            <a:r>
              <a:rPr lang="en-GB" sz="1400" b="1" dirty="0" smtClean="0">
                <a:latin typeface="Comic Sans MS" panose="030F0702030302020204" pitchFamily="66" charset="0"/>
              </a:rPr>
              <a:t>2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𝒔𝒆𝒄𝒐𝒏𝒅𝒔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𝒕𝒊𝒎𝒆𝒓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𝒄𝒍𝒊𝒄𝒌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𝒕𝒐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𝒔𝒕𝒂𝒓𝒕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  <a:blipFill>
                <a:blip r:embed="rId10"/>
                <a:stretch>
                  <a:fillRect b="-20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-1764704" y="4074790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7662" y="1589534"/>
            <a:ext cx="84486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51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3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6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0"/>
                            </p:stCondLst>
                            <p:childTnLst>
                              <p:par>
                                <p:cTn id="4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" dur="6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9" grpId="0" animBg="1"/>
      <p:bldP spid="20" grpId="0" animBg="1"/>
      <p:bldP spid="20" grpId="1" animBg="1"/>
      <p:bldP spid="20" grpId="2" animBg="1"/>
      <p:bldP spid="20" grpId="3" animBg="1"/>
      <p:bldP spid="23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dirty="0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GB" sz="16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GB" sz="1600" b="1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dirty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1600" b="1" i="1" dirty="0" smtClean="0"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GB" sz="1600" b="1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b="1" i="1" dirty="0"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en-GB" sz="16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°)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dirty="0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GB" sz="16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GB" sz="1600" b="1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dirty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1600" b="1" i="1" dirty="0" smtClean="0"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GB" sz="1600" b="1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b="1" i="1" dirty="0"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en-GB" sz="16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°)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dirty="0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GB" sz="16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GB" sz="1600" b="1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dirty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1600" b="1" i="1" dirty="0">
                          <a:latin typeface="Cambria Math" panose="02040503050406030204" pitchFamily="18" charset="0"/>
                        </a:rPr>
                        <m:t>𝒔𝒊𝒏</m:t>
                      </m:r>
                      <m:r>
                        <a:rPr lang="en-GB" sz="1600" b="1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b="1" i="1" dirty="0"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en-GB" sz="16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°)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dirty="0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GB" sz="16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GB" sz="16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dirty="0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1600" b="1" i="1" dirty="0" smtClean="0">
                          <a:latin typeface="Cambria Math" panose="02040503050406030204" pitchFamily="18" charset="0"/>
                        </a:rPr>
                        <m:t>𝒔𝒊𝒏</m:t>
                      </m:r>
                      <m:r>
                        <a:rPr lang="en-GB" sz="1600" b="1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b="1" i="1" dirty="0" smtClean="0"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en-GB" sz="16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°)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7" descr="http://www.thecyrenians.org/Resources/Tyneside%20Cyrenians/News/Home_News1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39684" y="6191248"/>
            <a:ext cx="704316" cy="666752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79512" y="116632"/>
            <a:ext cx="1872208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2021 </a:t>
            </a:r>
            <a:r>
              <a:rPr lang="en-GB" sz="1400" b="1" dirty="0" smtClean="0">
                <a:latin typeface="Comic Sans MS" panose="030F0702030302020204" pitchFamily="66" charset="0"/>
              </a:rPr>
              <a:t>Paper </a:t>
            </a:r>
            <a:r>
              <a:rPr lang="en-GB" sz="1400" b="1" dirty="0" smtClean="0">
                <a:latin typeface="Comic Sans MS" panose="030F0702030302020204" pitchFamily="66" charset="0"/>
              </a:rPr>
              <a:t>2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𝒔𝒆𝒄𝒐𝒏𝒅𝒔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𝒕𝒊𝒎𝒆𝒓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𝒄𝒍𝒊𝒄𝒌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𝒕𝒐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𝒔𝒕𝒂𝒓𝒕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  <a:blipFill>
                <a:blip r:embed="rId10"/>
                <a:stretch>
                  <a:fillRect b="-20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-1764704" y="4074790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062" y="764704"/>
            <a:ext cx="8143875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71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3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6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0"/>
                            </p:stCondLst>
                            <p:childTnLst>
                              <p:par>
                                <p:cTn id="4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" dur="6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9" grpId="0" animBg="1"/>
      <p:bldP spid="20" grpId="0" animBg="1"/>
      <p:bldP spid="20" grpId="1" animBg="1"/>
      <p:bldP spid="20" grpId="2" animBg="1"/>
      <p:bldP spid="20" grpId="3" animBg="1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2000" b="1" i="1" dirty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𝟎𝟖</m:t>
                      </m:r>
                      <m:sSup>
                        <m:sSupPr>
                          <m:ctrlPr>
                            <a:rPr lang="en-GB" sz="20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𝒎𝒔</m:t>
                          </m:r>
                        </m:e>
                        <m:sup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𝟓</m:t>
                      </m:r>
                      <m:sSup>
                        <m:sSupPr>
                          <m:ctrlPr>
                            <a:rPr lang="en-GB" sz="20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1" i="1" dirty="0" smtClean="0">
                              <a:latin typeface="Cambria Math" panose="02040503050406030204" pitchFamily="18" charset="0"/>
                            </a:rPr>
                            <m:t>𝒎𝒔</m:t>
                          </m:r>
                        </m:e>
                        <m:sup>
                          <m:r>
                            <a:rPr lang="en-GB" sz="2000" b="1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2000" b="1" i="1" dirty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000" b="1" i="1" dirty="0">
                          <a:latin typeface="Cambria Math" panose="02040503050406030204" pitchFamily="18" charset="0"/>
                        </a:rPr>
                        <m:t>𝟎𝟏𝟐𝟓</m:t>
                      </m:r>
                      <m:sSup>
                        <m:sSupPr>
                          <m:ctrlPr>
                            <a:rPr lang="en-GB" sz="20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𝒎𝒔</m:t>
                          </m:r>
                        </m:e>
                        <m:sup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>
                          <a:latin typeface="Cambria Math" panose="02040503050406030204" pitchFamily="18" charset="0"/>
                        </a:rPr>
                        <m:t>𝟖𝟎</m:t>
                      </m:r>
                      <m:sSup>
                        <m:sSupPr>
                          <m:ctrlPr>
                            <a:rPr lang="en-GB" sz="20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𝒎𝒔</m:t>
                          </m:r>
                        </m:e>
                        <m:sup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7" descr="http://www.thecyrenians.org/Resources/Tyneside%20Cyrenians/News/Home_News1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39684" y="6191248"/>
            <a:ext cx="704316" cy="666752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79512" y="116632"/>
            <a:ext cx="18002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Paper </a:t>
            </a:r>
            <a:r>
              <a:rPr lang="en-GB" sz="1400" b="1" dirty="0" smtClean="0">
                <a:latin typeface="Comic Sans MS" panose="030F0702030302020204" pitchFamily="66" charset="0"/>
              </a:rPr>
              <a:t>2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𝒔𝒆𝒄𝒐𝒏𝒅𝒔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𝒕𝒊𝒎𝒆𝒓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𝒄𝒍𝒊𝒄𝒌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𝒕𝒐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𝒔𝒕𝒂𝒓𝒕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  <a:blipFill>
                <a:blip r:embed="rId10"/>
                <a:stretch>
                  <a:fillRect b="-20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-1764704" y="4074790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0575" y="2132856"/>
            <a:ext cx="756285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72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3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6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0"/>
                            </p:stCondLst>
                            <p:childTnLst>
                              <p:par>
                                <p:cTn id="4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" dur="6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9" grpId="0" animBg="1"/>
      <p:bldP spid="20" grpId="0" animBg="1"/>
      <p:bldP spid="20" grpId="1" animBg="1"/>
      <p:bldP spid="20" grpId="2" animBg="1"/>
      <p:bldP spid="20" grpId="3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2000" b="1" i="1" dirty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𝟕𝟏</m:t>
                      </m:r>
                      <m:sSup>
                        <m:sSupPr>
                          <m:ctrlPr>
                            <a:rPr lang="en-GB" sz="20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𝒎𝒔</m:t>
                          </m:r>
                        </m:e>
                        <m:sup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𝟑𝟎</m:t>
                      </m:r>
                      <m:sSup>
                        <m:sSupPr>
                          <m:ctrlPr>
                            <a:rPr lang="en-GB" sz="20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1" i="1" dirty="0" smtClean="0">
                              <a:latin typeface="Cambria Math" panose="02040503050406030204" pitchFamily="18" charset="0"/>
                            </a:rPr>
                            <m:t>𝒎𝒔</m:t>
                          </m:r>
                        </m:e>
                        <m:sup>
                          <m:r>
                            <a:rPr lang="en-GB" sz="2000" b="1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2000" b="1" i="1" dirty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000" b="1" i="1" dirty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𝟐𝟑</m:t>
                      </m:r>
                      <m:sSup>
                        <m:sSupPr>
                          <m:ctrlPr>
                            <a:rPr lang="en-GB" sz="20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𝒎𝒔</m:t>
                          </m:r>
                        </m:e>
                        <m:sup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𝟎𝟎𝟕𝟏</m:t>
                      </m:r>
                      <m:sSup>
                        <m:sSupPr>
                          <m:ctrlPr>
                            <a:rPr lang="en-GB" sz="20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𝒎𝒔</m:t>
                          </m:r>
                        </m:e>
                        <m:sup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7" descr="http://www.thecyrenians.org/Resources/Tyneside%20Cyrenians/News/Home_News1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39684" y="6191248"/>
            <a:ext cx="704316" cy="666752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79512" y="116632"/>
            <a:ext cx="1872208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2018 </a:t>
            </a:r>
            <a:r>
              <a:rPr lang="en-GB" sz="1400" b="1" dirty="0" smtClean="0">
                <a:latin typeface="Comic Sans MS" panose="030F0702030302020204" pitchFamily="66" charset="0"/>
              </a:rPr>
              <a:t>Paper </a:t>
            </a:r>
            <a:r>
              <a:rPr lang="en-GB" sz="1400" b="1" dirty="0" smtClean="0">
                <a:latin typeface="Comic Sans MS" panose="030F0702030302020204" pitchFamily="66" charset="0"/>
              </a:rPr>
              <a:t>2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𝒔𝒆𝒄𝒐𝒏𝒅𝒔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𝒕𝒊𝒎𝒆𝒓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𝒄𝒍𝒊𝒄𝒌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𝒕𝒐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𝒔𝒕𝒂𝒓𝒕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  <a:blipFill>
                <a:blip r:embed="rId10"/>
                <a:stretch>
                  <a:fillRect b="-20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-1764704" y="4074790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9" y="1772816"/>
            <a:ext cx="8496942" cy="1221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28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3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6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0"/>
                            </p:stCondLst>
                            <p:childTnLst>
                              <p:par>
                                <p:cTn id="4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" dur="6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9" grpId="0" animBg="1"/>
      <p:bldP spid="20" grpId="0" animBg="1"/>
      <p:bldP spid="20" grpId="1" animBg="1"/>
      <p:bldP spid="20" grpId="2" animBg="1"/>
      <p:bldP spid="20" grpId="3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𝟕𝟓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7" descr="http://www.thecyrenians.org/Resources/Tyneside%20Cyrenians/News/Home_News1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39684" y="6191248"/>
            <a:ext cx="704316" cy="666752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79512" y="116632"/>
            <a:ext cx="1872208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2018 </a:t>
            </a:r>
            <a:r>
              <a:rPr lang="en-GB" sz="1400" b="1" dirty="0" smtClean="0">
                <a:latin typeface="Comic Sans MS" panose="030F0702030302020204" pitchFamily="66" charset="0"/>
              </a:rPr>
              <a:t>Paper </a:t>
            </a:r>
            <a:r>
              <a:rPr lang="en-GB" sz="1400" b="1" dirty="0" smtClean="0">
                <a:latin typeface="Comic Sans MS" panose="030F0702030302020204" pitchFamily="66" charset="0"/>
              </a:rPr>
              <a:t>2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𝒔𝒆𝒄𝒐𝒏𝒅𝒔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𝒕𝒊𝒎𝒆𝒓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𝒄𝒍𝒊𝒄𝒌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𝒕𝒐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𝒔𝒕𝒂𝒓𝒕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  <a:blipFill>
                <a:blip r:embed="rId10"/>
                <a:stretch>
                  <a:fillRect b="-20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-1764704" y="4074790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9552" y="620688"/>
            <a:ext cx="8064896" cy="464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45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3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6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0"/>
                            </p:stCondLst>
                            <p:childTnLst>
                              <p:par>
                                <p:cTn id="4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" dur="6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9" grpId="0" animBg="1"/>
      <p:bldP spid="20" grpId="0" animBg="1"/>
      <p:bldP spid="20" grpId="1" animBg="1"/>
      <p:bldP spid="20" grpId="2" animBg="1"/>
      <p:bldP spid="20" grpId="3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7" descr="http://www.thecyrenians.org/Resources/Tyneside%20Cyrenians/News/Home_News1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39684" y="6191248"/>
            <a:ext cx="704316" cy="666752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79512" y="116632"/>
            <a:ext cx="1872208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2019 </a:t>
            </a:r>
            <a:r>
              <a:rPr lang="en-GB" sz="1400" b="1" dirty="0" smtClean="0">
                <a:latin typeface="Comic Sans MS" panose="030F0702030302020204" pitchFamily="66" charset="0"/>
              </a:rPr>
              <a:t>Paper </a:t>
            </a:r>
            <a:r>
              <a:rPr lang="en-GB" sz="1400" b="1" dirty="0" smtClean="0">
                <a:latin typeface="Comic Sans MS" panose="030F0702030302020204" pitchFamily="66" charset="0"/>
              </a:rPr>
              <a:t>2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𝒔𝒆𝒄𝒐𝒏𝒅𝒔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𝒕𝒊𝒎𝒆𝒓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𝒄𝒍𝒊𝒄𝒌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𝒕𝒐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𝒔𝒕𝒂𝒓𝒕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  <a:blipFill>
                <a:blip r:embed="rId10"/>
                <a:stretch>
                  <a:fillRect b="-20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-1764704" y="4074790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51721" y="836712"/>
            <a:ext cx="5040558" cy="21428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28330" y="529758"/>
            <a:ext cx="5375572" cy="4698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83768" y="2924944"/>
            <a:ext cx="4143957" cy="23913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04248" y="356372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804248" y="400506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804248" y="443711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804248" y="486916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075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3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6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0"/>
                            </p:stCondLst>
                            <p:childTnLst>
                              <p:par>
                                <p:cTn id="4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" dur="6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9" grpId="0" animBg="1"/>
      <p:bldP spid="20" grpId="0" animBg="1"/>
      <p:bldP spid="20" grpId="1" animBg="1"/>
      <p:bldP spid="20" grpId="2" animBg="1"/>
      <p:bldP spid="20" grpId="3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𝟑𝟔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𝒌𝒈</m:t>
                      </m:r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𝒌𝒈</m:t>
                      </m:r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𝟑𝟔𝟎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𝑵</m:t>
                      </m:r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𝟏𝟎𝟎𝟎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𝑵</m:t>
                      </m:r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7" descr="http://www.thecyrenians.org/Resources/Tyneside%20Cyrenians/News/Home_News1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39684" y="6191248"/>
            <a:ext cx="704316" cy="666752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79512" y="116632"/>
            <a:ext cx="1872208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2019 </a:t>
            </a:r>
            <a:r>
              <a:rPr lang="en-GB" sz="1400" b="1" dirty="0" smtClean="0">
                <a:latin typeface="Comic Sans MS" panose="030F0702030302020204" pitchFamily="66" charset="0"/>
              </a:rPr>
              <a:t>Paper </a:t>
            </a:r>
            <a:r>
              <a:rPr lang="en-GB" sz="1400" b="1" dirty="0" smtClean="0">
                <a:latin typeface="Comic Sans MS" panose="030F0702030302020204" pitchFamily="66" charset="0"/>
              </a:rPr>
              <a:t>2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𝒔𝒆𝒄𝒐𝒏𝒅𝒔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𝒕𝒊𝒎𝒆𝒓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𝒄𝒍𝒊𝒄𝒌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𝒕𝒐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𝒔𝒕𝒂𝒓𝒕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  <a:blipFill>
                <a:blip r:embed="rId10"/>
                <a:stretch>
                  <a:fillRect b="-20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-1764704" y="4074790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52537" y="1196752"/>
            <a:ext cx="6638925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91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3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6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0"/>
                            </p:stCondLst>
                            <p:childTnLst>
                              <p:par>
                                <p:cTn id="4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" dur="6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9" grpId="0" animBg="1"/>
      <p:bldP spid="20" grpId="0" animBg="1"/>
      <p:bldP spid="20" grpId="1" animBg="1"/>
      <p:bldP spid="20" grpId="2" animBg="1"/>
      <p:bldP spid="20" grpId="3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𝟒𝟎𝟎</m:t>
                      </m:r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𝟑𝟗𝟎</m:t>
                      </m:r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𝟑𝟗𝟎</m:t>
                      </m:r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𝟒𝟎𝟎</m:t>
                      </m:r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7" descr="http://www.thecyrenians.org/Resources/Tyneside%20Cyrenians/News/Home_News1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39684" y="6191248"/>
            <a:ext cx="704316" cy="666752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79512" y="116632"/>
            <a:ext cx="1872208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2019 </a:t>
            </a:r>
            <a:r>
              <a:rPr lang="en-GB" sz="1400" b="1" dirty="0" smtClean="0">
                <a:latin typeface="Comic Sans MS" panose="030F0702030302020204" pitchFamily="66" charset="0"/>
              </a:rPr>
              <a:t>Paper </a:t>
            </a:r>
            <a:r>
              <a:rPr lang="en-GB" sz="1400" b="1" dirty="0" smtClean="0">
                <a:latin typeface="Comic Sans MS" panose="030F0702030302020204" pitchFamily="66" charset="0"/>
              </a:rPr>
              <a:t>2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𝒔𝒆𝒄𝒐𝒏𝒅𝒔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𝒕𝒊𝒎𝒆𝒓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𝒄𝒍𝒊𝒄𝒌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𝒕𝒐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𝒔𝒕𝒂𝒓𝒕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  <a:blipFill>
                <a:blip r:embed="rId10"/>
                <a:stretch>
                  <a:fillRect b="-20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-1764704" y="4074790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4362" y="1412776"/>
            <a:ext cx="7915275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075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3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6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0"/>
                            </p:stCondLst>
                            <p:childTnLst>
                              <p:par>
                                <p:cTn id="4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" dur="6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9" grpId="0" animBg="1"/>
      <p:bldP spid="20" grpId="0" animBg="1"/>
      <p:bldP spid="20" grpId="1" animBg="1"/>
      <p:bldP spid="20" grpId="2" animBg="1"/>
      <p:bldP spid="20" grpId="3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7" descr="http://www.thecyrenians.org/Resources/Tyneside%20Cyrenians/News/Home_News1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39684" y="6191248"/>
            <a:ext cx="704316" cy="666752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79512" y="116632"/>
            <a:ext cx="1872208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2020 </a:t>
            </a:r>
            <a:r>
              <a:rPr lang="en-GB" sz="1400" b="1" dirty="0" smtClean="0">
                <a:latin typeface="Comic Sans MS" panose="030F0702030302020204" pitchFamily="66" charset="0"/>
              </a:rPr>
              <a:t>Paper </a:t>
            </a:r>
            <a:r>
              <a:rPr lang="en-GB" sz="1400" b="1" dirty="0" smtClean="0">
                <a:latin typeface="Comic Sans MS" panose="030F0702030302020204" pitchFamily="66" charset="0"/>
              </a:rPr>
              <a:t>2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𝒔𝒆𝒄𝒐𝒏𝒅𝒔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𝒕𝒊𝒎𝒆𝒓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𝒄𝒍𝒊𝒄𝒌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𝒕𝒐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𝒔𝒕𝒂𝒓𝒕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  <a:blipFill>
                <a:blip r:embed="rId10"/>
                <a:stretch>
                  <a:fillRect b="-20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-1764704" y="4074790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" y="764704"/>
            <a:ext cx="8229600" cy="13430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9592" y="2204864"/>
            <a:ext cx="7344816" cy="295584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277114" y="241159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8277114" y="313167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8277114" y="385175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8277114" y="459042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7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3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6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0"/>
                            </p:stCondLst>
                            <p:childTnLst>
                              <p:par>
                                <p:cTn id="4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" dur="6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9" grpId="0" animBg="1"/>
      <p:bldP spid="20" grpId="0" animBg="1"/>
      <p:bldP spid="20" grpId="1" animBg="1"/>
      <p:bldP spid="20" grpId="2" animBg="1"/>
      <p:bldP spid="20" grpId="3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000" b="1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1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b="1" i="1" dirty="0" smtClean="0">
                                  <a:latin typeface="Cambria Math" panose="02040503050406030204" pitchFamily="18" charset="0"/>
                                </a:rPr>
                                <m:t>𝟏𝟒</m:t>
                              </m:r>
                            </m:num>
                            <m:den>
                              <m:r>
                                <a:rPr lang="en-GB" sz="2000" b="1" i="1" dirty="0" smtClean="0"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den>
                          </m:f>
                        </m:e>
                      </m:d>
                      <m:r>
                        <a:rPr lang="en-GB" sz="2000" b="1" i="1" dirty="0">
                          <a:latin typeface="Cambria Math" panose="02040503050406030204" pitchFamily="18" charset="0"/>
                        </a:rPr>
                        <m:t>𝑵</m:t>
                      </m:r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5373216"/>
                <a:ext cx="1800200" cy="7920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000" b="1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1" i="1" dirty="0" smtClean="0">
                                  <a:latin typeface="Cambria Math" panose="02040503050406030204" pitchFamily="18" charset="0"/>
                                </a:rPr>
                                <m:t>𝟏𝟒</m:t>
                              </m:r>
                            </m:num>
                            <m:den>
                              <m:r>
                                <a:rPr lang="en-GB" sz="2000" b="1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b="1" i="1" dirty="0" smtClean="0"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den>
                          </m:f>
                        </m:e>
                      </m:d>
                      <m:r>
                        <a:rPr lang="en-GB" sz="2000" b="1" i="1" dirty="0">
                          <a:latin typeface="Cambria Math" panose="02040503050406030204" pitchFamily="18" charset="0"/>
                        </a:rPr>
                        <m:t>𝑵</m:t>
                      </m:r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5373216"/>
                <a:ext cx="1800200" cy="7920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000" b="1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1" i="1" dirty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GB" sz="2000" b="1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b="1" i="1" dirty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  <m:r>
                        <a:rPr lang="en-GB" sz="2000" b="1" i="1" dirty="0">
                          <a:latin typeface="Cambria Math" panose="02040503050406030204" pitchFamily="18" charset="0"/>
                        </a:rPr>
                        <m:t>𝑵</m:t>
                      </m:r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373216"/>
                <a:ext cx="1800200" cy="7920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0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1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b="1" i="1" dirty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GB" sz="2000" b="1" i="1" dirty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𝑵</m:t>
                      </m:r>
                    </m:oMath>
                  </m:oMathPara>
                </a14:m>
                <a:endParaRPr lang="en-GB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5373216"/>
                <a:ext cx="1800200" cy="7920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7" descr="http://www.thecyrenians.org/Resources/Tyneside%20Cyrenians/News/Home_News1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39684" y="6191248"/>
            <a:ext cx="704316" cy="666752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79512" y="116632"/>
            <a:ext cx="1872208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2020 </a:t>
            </a:r>
            <a:r>
              <a:rPr lang="en-GB" sz="1400" b="1" dirty="0" smtClean="0">
                <a:latin typeface="Comic Sans MS" panose="030F0702030302020204" pitchFamily="66" charset="0"/>
              </a:rPr>
              <a:t>Paper </a:t>
            </a:r>
            <a:r>
              <a:rPr lang="en-GB" sz="1400" b="1" dirty="0" smtClean="0">
                <a:latin typeface="Comic Sans MS" panose="030F0702030302020204" pitchFamily="66" charset="0"/>
              </a:rPr>
              <a:t>2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𝒔𝒆𝒄𝒐𝒏𝒅𝒔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𝒕𝒊𝒎𝒆𝒓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𝒄𝒍𝒊𝒄𝒌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𝒕𝒐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𝒔𝒕𝒂𝒓𝒕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309320"/>
                <a:ext cx="7704856" cy="432048"/>
              </a:xfrm>
              <a:prstGeom prst="rect">
                <a:avLst/>
              </a:prstGeom>
              <a:blipFill>
                <a:blip r:embed="rId10"/>
                <a:stretch>
                  <a:fillRect b="-20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-1764704" y="4074790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4850" y="1628800"/>
            <a:ext cx="7734300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45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3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6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0"/>
                            </p:stCondLst>
                            <p:childTnLst>
                              <p:par>
                                <p:cTn id="4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" dur="6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9" grpId="0" animBg="1"/>
      <p:bldP spid="20" grpId="0" animBg="1"/>
      <p:bldP spid="20" grpId="1" animBg="1"/>
      <p:bldP spid="20" grpId="2" animBg="1"/>
      <p:bldP spid="20" grpId="3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48250D90-56C0-4142-BB69-D3F479A8CD84}" vid="{030C5516-7F21-4E6F-9A93-0A2DFC4F39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5" ma:contentTypeDescription="Create a new document." ma:contentTypeScope="" ma:versionID="3520e685af2d664cb3b7fbd930df5175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c28bffea6b35d3c0aaea6f0896a37d7d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8db98b4-7c56-4667-9532-fea666d1edab" xsi:nil="true"/>
  </documentManagement>
</p:properties>
</file>

<file path=customXml/itemProps1.xml><?xml version="1.0" encoding="utf-8"?>
<ds:datastoreItem xmlns:ds="http://schemas.openxmlformats.org/officeDocument/2006/customXml" ds:itemID="{EDDA8DE8-CD62-4E26-BFB5-AA5FD38B0A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16D84A-E121-43DD-93C1-8ED7A939B4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E893C2-95BB-4282-9D1F-90823D50C2C2}">
  <ds:schemaRefs>
    <ds:schemaRef ds:uri="http://purl.org/dc/terms/"/>
    <ds:schemaRef ds:uri="00eee050-7eda-4a68-8825-514e694f5f0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8258</TotalTime>
  <Words>408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Comic Sans MS</vt:lpstr>
      <vt:lpstr>Theme1</vt:lpstr>
      <vt:lpstr>AQA MCQs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C4</dc:title>
  <dc:creator>Gareth</dc:creator>
  <cp:lastModifiedBy>Mr G Westwater (Staff)</cp:lastModifiedBy>
  <cp:revision>772</cp:revision>
  <dcterms:created xsi:type="dcterms:W3CDTF">2014-02-21T20:01:10Z</dcterms:created>
  <dcterms:modified xsi:type="dcterms:W3CDTF">2023-05-03T20:56:16Z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