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32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E957-72F3-408C-B961-F2A26DC90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87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DD8E-0895-45E3-86EE-CEE7E470E86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E957-72F3-408C-B961-F2A26DC90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02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DD8E-0895-45E3-86EE-CEE7E470E86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E957-72F3-408C-B961-F2A26DC90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710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DD8E-0895-45E3-86EE-CEE7E470E86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E957-72F3-408C-B961-F2A26DC90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163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DD8E-0895-45E3-86EE-CEE7E470E86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E957-72F3-408C-B961-F2A26DC90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85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DD8E-0895-45E3-86EE-CEE7E470E86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E957-72F3-408C-B961-F2A26DC90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64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DD8E-0895-45E3-86EE-CEE7E470E86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E957-72F3-408C-B961-F2A26DC90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1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DD8E-0895-45E3-86EE-CEE7E470E86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E957-72F3-408C-B961-F2A26DC90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22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DD8E-0895-45E3-86EE-CEE7E470E86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E957-72F3-408C-B961-F2A26DC90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29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DD8E-0895-45E3-86EE-CEE7E470E86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E957-72F3-408C-B961-F2A26DC90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59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7DD8E-0895-45E3-86EE-CEE7E470E86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0E957-72F3-408C-B961-F2A26DC90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764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862821" y="-127600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 smtClean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7DD8E-0895-45E3-86EE-CEE7E470E862}" type="datetimeFigureOut">
              <a:rPr lang="en-GB" smtClean="0"/>
              <a:t>07/02/2020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0E957-72F3-408C-B961-F2A26DC90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8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Functions as graphs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99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If f(x) = x</a:t>
            </a:r>
            <a:r>
              <a:rPr lang="en-GB" baseline="30000" dirty="0" smtClean="0"/>
              <a:t>2 </a:t>
            </a:r>
            <a:r>
              <a:rPr lang="en-GB" dirty="0" smtClean="0"/>
              <a:t>and we draw the graph of y = f(x), this means we are really drawing the graph of y =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2309382"/>
            <a:ext cx="55433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f(x) = x</a:t>
            </a:r>
            <a:r>
              <a:rPr lang="en-GB" baseline="30000" dirty="0" smtClean="0"/>
              <a:t>2</a:t>
            </a: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722091" y="2309381"/>
            <a:ext cx="17749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y = f(x) </a:t>
            </a:r>
            <a:endParaRPr lang="en-GB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722091" y="3366556"/>
            <a:ext cx="17749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y = </a:t>
            </a:r>
            <a:r>
              <a:rPr lang="en-GB" dirty="0"/>
              <a:t>x</a:t>
            </a:r>
            <a:r>
              <a:rPr lang="en-GB" baseline="30000" dirty="0"/>
              <a:t>2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378211"/>
            <a:ext cx="55433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f(x) = x</a:t>
            </a:r>
            <a:r>
              <a:rPr lang="en-GB" baseline="30000" dirty="0" smtClean="0"/>
              <a:t>2</a:t>
            </a:r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722091" y="1378210"/>
            <a:ext cx="17749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y = f(x)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652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3.33333E-6 L 0.36628 -0.0011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07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Eg</a:t>
            </a:r>
            <a:r>
              <a:rPr lang="en-GB" dirty="0" smtClean="0"/>
              <a:t>. </a:t>
            </a:r>
            <a:r>
              <a:rPr lang="en-GB" dirty="0"/>
              <a:t>f</a:t>
            </a:r>
            <a:r>
              <a:rPr lang="en-GB" dirty="0" smtClean="0"/>
              <a:t>(x) =x</a:t>
            </a:r>
            <a:r>
              <a:rPr lang="en-GB" baseline="30000" dirty="0" smtClean="0"/>
              <a:t>2</a:t>
            </a:r>
            <a:r>
              <a:rPr lang="en-GB" dirty="0" smtClean="0"/>
              <a:t> + 2 </a:t>
            </a:r>
            <a:endParaRPr lang="en-GB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12528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Draw the graph of y = f(x)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214050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This means draw the graph of y =</a:t>
            </a:r>
            <a:r>
              <a:rPr lang="en-GB" dirty="0"/>
              <a:t> x</a:t>
            </a:r>
            <a:r>
              <a:rPr lang="en-GB" baseline="30000" dirty="0"/>
              <a:t>2</a:t>
            </a:r>
            <a:r>
              <a:rPr lang="en-GB" dirty="0"/>
              <a:t> + 2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8664" y="3299382"/>
            <a:ext cx="3839950" cy="3049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110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 can use your graph to find values of your function and other things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39744"/>
          </a:xfrm>
        </p:spPr>
        <p:txBody>
          <a:bodyPr/>
          <a:lstStyle/>
          <a:p>
            <a:r>
              <a:rPr lang="en-GB" dirty="0" smtClean="0"/>
              <a:t>Think of your x-axis as your possible inputs (known as the domain)</a:t>
            </a:r>
          </a:p>
          <a:p>
            <a:endParaRPr lang="en-GB" dirty="0"/>
          </a:p>
          <a:p>
            <a:r>
              <a:rPr lang="en-GB" dirty="0" smtClean="0"/>
              <a:t>Think of your y-axes as all the possible outputs (known as the range)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214541"/>
            <a:ext cx="3839950" cy="3049227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212238" y="2960071"/>
            <a:ext cx="165047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Find f(2)</a:t>
            </a:r>
            <a:endParaRPr lang="en-GB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212237" y="3665930"/>
            <a:ext cx="67637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This means find the output (y value) when the input is 2 (x = 2)</a:t>
            </a:r>
            <a:endParaRPr lang="en-GB" sz="24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212237" y="4684956"/>
            <a:ext cx="6763732" cy="5126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Go up from x=2 until you meet the graph. 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497344" y="4355184"/>
            <a:ext cx="0" cy="127261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758175" y="4364610"/>
            <a:ext cx="739169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6750378" y="2954711"/>
            <a:ext cx="165047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 </a:t>
            </a:r>
            <a:r>
              <a:rPr lang="en-GB" sz="2800" b="1" dirty="0" smtClean="0">
                <a:solidFill>
                  <a:srgbClr val="FF0000"/>
                </a:solidFill>
              </a:rPr>
              <a:t>= 6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212237" y="5197557"/>
            <a:ext cx="6763732" cy="9044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Then go across to the y-axis to see what value this corresponds to. (ensure you show construction lines)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411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 can use your graph to find values of your function and other things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39744"/>
          </a:xfrm>
        </p:spPr>
        <p:txBody>
          <a:bodyPr/>
          <a:lstStyle/>
          <a:p>
            <a:r>
              <a:rPr lang="en-GB" dirty="0" smtClean="0"/>
              <a:t>Think of your x-axis as your possible inputs (known as the domain)</a:t>
            </a:r>
          </a:p>
          <a:p>
            <a:endParaRPr lang="en-GB" dirty="0"/>
          </a:p>
          <a:p>
            <a:r>
              <a:rPr lang="en-GB" dirty="0" smtClean="0"/>
              <a:t>Think of your y-axes as all the possible outputs (known as the range)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214541"/>
            <a:ext cx="3839950" cy="3049227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212238" y="2960071"/>
            <a:ext cx="245175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Solve f(x) = 3</a:t>
            </a:r>
            <a:endParaRPr lang="en-GB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212237" y="3676931"/>
            <a:ext cx="67637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This means find the input (x value) when the output is 3 (y = 3)</a:t>
            </a:r>
            <a:endParaRPr lang="en-GB" sz="24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212236" y="4739154"/>
            <a:ext cx="6763732" cy="9416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Go up across from y=2 until you meet the graph. Be careful as you may get more than one answer! 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121943" y="4996209"/>
            <a:ext cx="0" cy="63159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413262" y="4991493"/>
            <a:ext cx="344914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8296374" y="2960071"/>
            <a:ext cx="165047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 </a:t>
            </a:r>
            <a:r>
              <a:rPr lang="en-GB" sz="2800" b="1" dirty="0" smtClean="0">
                <a:solidFill>
                  <a:srgbClr val="FF0000"/>
                </a:solidFill>
              </a:rPr>
              <a:t>x = -1, 1 </a:t>
            </a:r>
            <a:endParaRPr lang="en-GB" sz="2800" b="1" dirty="0">
              <a:solidFill>
                <a:srgbClr val="FF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2758175" y="4991493"/>
            <a:ext cx="344914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394408" y="5002494"/>
            <a:ext cx="0" cy="63159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212236" y="5741551"/>
            <a:ext cx="67637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j-lt"/>
              </a:rPr>
              <a:t>Then go down to the x-axis to see what value this corresponds to. (ensure you show construction lines)</a:t>
            </a: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966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2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214541"/>
            <a:ext cx="4018214" cy="30814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 can use your graph to find values of your function and other things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39744"/>
          </a:xfrm>
        </p:spPr>
        <p:txBody>
          <a:bodyPr/>
          <a:lstStyle/>
          <a:p>
            <a:r>
              <a:rPr lang="en-GB" dirty="0" smtClean="0"/>
              <a:t>Think of your x-axis as your possible inputs (known as the domain)</a:t>
            </a:r>
          </a:p>
          <a:p>
            <a:endParaRPr lang="en-GB" dirty="0"/>
          </a:p>
          <a:p>
            <a:r>
              <a:rPr lang="en-GB" dirty="0" smtClean="0"/>
              <a:t>Think of your y-axes as all the possible outputs (known as the range)</a:t>
            </a: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212238" y="2960071"/>
            <a:ext cx="29890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State the range of f(x)</a:t>
            </a:r>
            <a:endParaRPr lang="en-GB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212237" y="3676931"/>
            <a:ext cx="67637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This means describe all possible outputs there could be on the y axis</a:t>
            </a:r>
            <a:endParaRPr lang="en-GB" sz="24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212236" y="4739154"/>
            <a:ext cx="6763732" cy="9416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Imagine your graph gets squashed up against the y axis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itle 1"/>
              <p:cNvSpPr txBox="1">
                <a:spLocks/>
              </p:cNvSpPr>
              <p:nvPr/>
            </p:nvSpPr>
            <p:spPr>
              <a:xfrm>
                <a:off x="8296374" y="2960071"/>
                <a:ext cx="1431826" cy="132556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6858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33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GB" sz="2400" dirty="0" smtClean="0"/>
                  <a:t>  or</a:t>
                </a:r>
                <a:endParaRPr lang="en-GB" sz="2400" dirty="0"/>
              </a:p>
            </p:txBody>
          </p:sp>
        </mc:Choice>
        <mc:Fallback>
          <p:sp>
            <p:nvSpPr>
              <p:cNvPr id="1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6374" y="2960071"/>
                <a:ext cx="1431826" cy="1325563"/>
              </a:xfrm>
              <a:prstGeom prst="rect">
                <a:avLst/>
              </a:prstGeom>
              <a:blipFill>
                <a:blip r:embed="rId3"/>
                <a:stretch>
                  <a:fillRect l="-12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5212236" y="5741551"/>
            <a:ext cx="67637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+mj-lt"/>
              </a:rPr>
              <a:t>What values are represented on the </a:t>
            </a:r>
            <a:r>
              <a:rPr lang="en-GB" sz="2400" dirty="0" err="1" smtClean="0">
                <a:latin typeface="+mj-lt"/>
              </a:rPr>
              <a:t>numberline</a:t>
            </a:r>
            <a:r>
              <a:rPr lang="en-GB" sz="2400" dirty="0" smtClean="0">
                <a:latin typeface="+mj-lt"/>
              </a:rPr>
              <a:t>?</a:t>
            </a:r>
            <a:endParaRPr lang="en-GB" sz="2400" dirty="0">
              <a:latin typeface="+mj-lt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667933" y="3259667"/>
            <a:ext cx="2286000" cy="1981225"/>
          </a:xfrm>
          <a:custGeom>
            <a:avLst/>
            <a:gdLst>
              <a:gd name="connsiteX0" fmla="*/ 0 w 2286000"/>
              <a:gd name="connsiteY0" fmla="*/ 25400 h 1981225"/>
              <a:gd name="connsiteX1" fmla="*/ 389467 w 2286000"/>
              <a:gd name="connsiteY1" fmla="*/ 1100666 h 1981225"/>
              <a:gd name="connsiteX2" fmla="*/ 778934 w 2286000"/>
              <a:gd name="connsiteY2" fmla="*/ 1769533 h 1981225"/>
              <a:gd name="connsiteX3" fmla="*/ 1126067 w 2286000"/>
              <a:gd name="connsiteY3" fmla="*/ 1981200 h 1981225"/>
              <a:gd name="connsiteX4" fmla="*/ 1524000 w 2286000"/>
              <a:gd name="connsiteY4" fmla="*/ 1778000 h 1981225"/>
              <a:gd name="connsiteX5" fmla="*/ 1921934 w 2286000"/>
              <a:gd name="connsiteY5" fmla="*/ 1100666 h 1981225"/>
              <a:gd name="connsiteX6" fmla="*/ 2286000 w 2286000"/>
              <a:gd name="connsiteY6" fmla="*/ 0 h 19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981225">
                <a:moveTo>
                  <a:pt x="0" y="25400"/>
                </a:moveTo>
                <a:cubicBezTo>
                  <a:pt x="129822" y="417688"/>
                  <a:pt x="259645" y="809977"/>
                  <a:pt x="389467" y="1100666"/>
                </a:cubicBezTo>
                <a:cubicBezTo>
                  <a:pt x="519289" y="1391355"/>
                  <a:pt x="656167" y="1622777"/>
                  <a:pt x="778934" y="1769533"/>
                </a:cubicBezTo>
                <a:cubicBezTo>
                  <a:pt x="901701" y="1916289"/>
                  <a:pt x="1001889" y="1979789"/>
                  <a:pt x="1126067" y="1981200"/>
                </a:cubicBezTo>
                <a:cubicBezTo>
                  <a:pt x="1250245" y="1982611"/>
                  <a:pt x="1391356" y="1924756"/>
                  <a:pt x="1524000" y="1778000"/>
                </a:cubicBezTo>
                <a:cubicBezTo>
                  <a:pt x="1656645" y="1631244"/>
                  <a:pt x="1794934" y="1396999"/>
                  <a:pt x="1921934" y="1100666"/>
                </a:cubicBezTo>
                <a:cubicBezTo>
                  <a:pt x="2048934" y="804333"/>
                  <a:pt x="2167467" y="402166"/>
                  <a:pt x="22860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2057400" y="3268133"/>
            <a:ext cx="1524000" cy="1972758"/>
          </a:xfrm>
          <a:custGeom>
            <a:avLst/>
            <a:gdLst>
              <a:gd name="connsiteX0" fmla="*/ 0 w 1524000"/>
              <a:gd name="connsiteY0" fmla="*/ 0 h 1972758"/>
              <a:gd name="connsiteX1" fmla="*/ 254000 w 1524000"/>
              <a:gd name="connsiteY1" fmla="*/ 1100667 h 1972758"/>
              <a:gd name="connsiteX2" fmla="*/ 491067 w 1524000"/>
              <a:gd name="connsiteY2" fmla="*/ 1769534 h 1972758"/>
              <a:gd name="connsiteX3" fmla="*/ 753533 w 1524000"/>
              <a:gd name="connsiteY3" fmla="*/ 1972734 h 1972758"/>
              <a:gd name="connsiteX4" fmla="*/ 1049867 w 1524000"/>
              <a:gd name="connsiteY4" fmla="*/ 1761067 h 1972758"/>
              <a:gd name="connsiteX5" fmla="*/ 1286933 w 1524000"/>
              <a:gd name="connsiteY5" fmla="*/ 1109134 h 1972758"/>
              <a:gd name="connsiteX6" fmla="*/ 1524000 w 1524000"/>
              <a:gd name="connsiteY6" fmla="*/ 16934 h 1972758"/>
              <a:gd name="connsiteX7" fmla="*/ 1524000 w 1524000"/>
              <a:gd name="connsiteY7" fmla="*/ 16934 h 1972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24000" h="1972758">
                <a:moveTo>
                  <a:pt x="0" y="0"/>
                </a:moveTo>
                <a:cubicBezTo>
                  <a:pt x="86078" y="402872"/>
                  <a:pt x="172156" y="805745"/>
                  <a:pt x="254000" y="1100667"/>
                </a:cubicBezTo>
                <a:cubicBezTo>
                  <a:pt x="335845" y="1395589"/>
                  <a:pt x="407812" y="1624190"/>
                  <a:pt x="491067" y="1769534"/>
                </a:cubicBezTo>
                <a:cubicBezTo>
                  <a:pt x="574323" y="1914879"/>
                  <a:pt x="660400" y="1974145"/>
                  <a:pt x="753533" y="1972734"/>
                </a:cubicBezTo>
                <a:cubicBezTo>
                  <a:pt x="846666" y="1971323"/>
                  <a:pt x="960967" y="1905000"/>
                  <a:pt x="1049867" y="1761067"/>
                </a:cubicBezTo>
                <a:cubicBezTo>
                  <a:pt x="1138767" y="1617134"/>
                  <a:pt x="1207911" y="1399823"/>
                  <a:pt x="1286933" y="1109134"/>
                </a:cubicBezTo>
                <a:cubicBezTo>
                  <a:pt x="1365955" y="818445"/>
                  <a:pt x="1524000" y="16934"/>
                  <a:pt x="1524000" y="16934"/>
                </a:cubicBezTo>
                <a:lnTo>
                  <a:pt x="1524000" y="1693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2438400" y="3285068"/>
            <a:ext cx="753533" cy="1955837"/>
          </a:xfrm>
          <a:custGeom>
            <a:avLst/>
            <a:gdLst>
              <a:gd name="connsiteX0" fmla="*/ 0 w 753533"/>
              <a:gd name="connsiteY0" fmla="*/ 16933 h 1955837"/>
              <a:gd name="connsiteX1" fmla="*/ 143933 w 753533"/>
              <a:gd name="connsiteY1" fmla="*/ 1126066 h 1955837"/>
              <a:gd name="connsiteX2" fmla="*/ 194733 w 753533"/>
              <a:gd name="connsiteY2" fmla="*/ 1557866 h 1955837"/>
              <a:gd name="connsiteX3" fmla="*/ 245533 w 753533"/>
              <a:gd name="connsiteY3" fmla="*/ 1769533 h 1955837"/>
              <a:gd name="connsiteX4" fmla="*/ 347133 w 753533"/>
              <a:gd name="connsiteY4" fmla="*/ 1955800 h 1955837"/>
              <a:gd name="connsiteX5" fmla="*/ 516467 w 753533"/>
              <a:gd name="connsiteY5" fmla="*/ 1778000 h 1955837"/>
              <a:gd name="connsiteX6" fmla="*/ 643467 w 753533"/>
              <a:gd name="connsiteY6" fmla="*/ 1109133 h 1955837"/>
              <a:gd name="connsiteX7" fmla="*/ 753533 w 753533"/>
              <a:gd name="connsiteY7" fmla="*/ 0 h 1955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3533" h="1955837">
                <a:moveTo>
                  <a:pt x="0" y="16933"/>
                </a:moveTo>
                <a:cubicBezTo>
                  <a:pt x="55739" y="443088"/>
                  <a:pt x="111478" y="869244"/>
                  <a:pt x="143933" y="1126066"/>
                </a:cubicBezTo>
                <a:cubicBezTo>
                  <a:pt x="176388" y="1382888"/>
                  <a:pt x="177800" y="1450622"/>
                  <a:pt x="194733" y="1557866"/>
                </a:cubicBezTo>
                <a:cubicBezTo>
                  <a:pt x="211666" y="1665110"/>
                  <a:pt x="220133" y="1703211"/>
                  <a:pt x="245533" y="1769533"/>
                </a:cubicBezTo>
                <a:cubicBezTo>
                  <a:pt x="270933" y="1835855"/>
                  <a:pt x="301977" y="1954389"/>
                  <a:pt x="347133" y="1955800"/>
                </a:cubicBezTo>
                <a:cubicBezTo>
                  <a:pt x="392289" y="1957211"/>
                  <a:pt x="467078" y="1919111"/>
                  <a:pt x="516467" y="1778000"/>
                </a:cubicBezTo>
                <a:cubicBezTo>
                  <a:pt x="565856" y="1636889"/>
                  <a:pt x="603956" y="1405466"/>
                  <a:pt x="643467" y="1109133"/>
                </a:cubicBezTo>
                <a:cubicBezTo>
                  <a:pt x="682978" y="812800"/>
                  <a:pt x="718255" y="406400"/>
                  <a:pt x="753533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Connector 21"/>
          <p:cNvCxnSpPr/>
          <p:nvPr/>
        </p:nvCxnSpPr>
        <p:spPr>
          <a:xfrm>
            <a:off x="2810935" y="3214541"/>
            <a:ext cx="0" cy="203478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7" idx="6"/>
          </p:cNvCxnSpPr>
          <p:nvPr/>
        </p:nvCxnSpPr>
        <p:spPr>
          <a:xfrm flipV="1">
            <a:off x="3581400" y="3285067"/>
            <a:ext cx="0" cy="196426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itle 1"/>
              <p:cNvSpPr txBox="1">
                <a:spLocks/>
              </p:cNvSpPr>
              <p:nvPr/>
            </p:nvSpPr>
            <p:spPr>
              <a:xfrm>
                <a:off x="9527769" y="2924716"/>
                <a:ext cx="1528713" cy="132556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6858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33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)≥2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2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7769" y="2924716"/>
                <a:ext cx="1528713" cy="13255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 flipH="1">
            <a:off x="10202333" y="2175933"/>
            <a:ext cx="127000" cy="11894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161781" y="1507609"/>
            <a:ext cx="25432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generally use f(x) do denote the range of a function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Rectangle 31"/>
              <p:cNvSpPr/>
              <p:nvPr/>
            </p:nvSpPr>
            <p:spPr>
              <a:xfrm rot="16200000">
                <a:off x="2875465" y="4155046"/>
                <a:ext cx="8009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GB" dirty="0"/>
                  <a:t> </a:t>
                </a:r>
                <a:endParaRPr lang="en-GB" dirty="0"/>
              </a:p>
            </p:txBody>
          </p:sp>
        </mc:Choice>
        <mc:Fallback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2875465" y="4155046"/>
                <a:ext cx="800989" cy="369332"/>
              </a:xfrm>
              <a:prstGeom prst="rect">
                <a:avLst/>
              </a:prstGeom>
              <a:blipFill>
                <a:blip r:embed="rId5"/>
                <a:stretch>
                  <a:fillRect r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0313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2" grpId="0"/>
      <p:bldP spid="16" grpId="0"/>
      <p:bldP spid="14" grpId="0" animBg="1"/>
      <p:bldP spid="17" grpId="0" animBg="1"/>
      <p:bldP spid="17" grpId="1" animBg="1"/>
      <p:bldP spid="18" grpId="0" animBg="1"/>
      <p:bldP spid="18" grpId="1" animBg="1"/>
      <p:bldP spid="28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 can use your graph to find values of your function and other things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39744"/>
          </a:xfrm>
        </p:spPr>
        <p:txBody>
          <a:bodyPr/>
          <a:lstStyle/>
          <a:p>
            <a:r>
              <a:rPr lang="en-GB" dirty="0" smtClean="0"/>
              <a:t>Sometimes more than one function may be drawn</a:t>
            </a: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212238" y="2960071"/>
            <a:ext cx="245175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Solve f(x) = g(x)</a:t>
            </a:r>
            <a:endParaRPr lang="en-GB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212237" y="3676931"/>
            <a:ext cx="67637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This means find the input (x value) when the same for f and g (where the graphs meet!)</a:t>
            </a:r>
            <a:endParaRPr lang="en-GB" sz="24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212236" y="4739154"/>
            <a:ext cx="6763732" cy="9416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Find the intersection points and go down to see where they meet the x axis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296374" y="2960071"/>
            <a:ext cx="165047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 </a:t>
            </a:r>
            <a:r>
              <a:rPr lang="en-GB" sz="2800" b="1" dirty="0" smtClean="0">
                <a:solidFill>
                  <a:srgbClr val="FF0000"/>
                </a:solidFill>
              </a:rPr>
              <a:t>x = -1, 2 </a:t>
            </a:r>
            <a:endParaRPr lang="en-GB" sz="2800" b="1" dirty="0">
              <a:solidFill>
                <a:srgbClr val="FF000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31889" y="3026365"/>
            <a:ext cx="4264156" cy="3379686"/>
            <a:chOff x="631889" y="3026365"/>
            <a:chExt cx="4264156" cy="3379686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1889" y="3072256"/>
              <a:ext cx="4264156" cy="3333795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3545266" y="3026365"/>
              <a:ext cx="520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f</a:t>
              </a:r>
              <a:r>
                <a:rPr lang="en-GB" dirty="0" smtClean="0"/>
                <a:t>(x)</a:t>
              </a:r>
              <a:endParaRPr lang="en-GB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100464" y="3895271"/>
              <a:ext cx="7072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g(x)</a:t>
              </a:r>
              <a:endParaRPr lang="en-GB" dirty="0"/>
            </a:p>
          </p:txBody>
        </p:sp>
      </p:grpSp>
      <p:cxnSp>
        <p:nvCxnSpPr>
          <p:cNvPr id="18" name="Straight Connector 17"/>
          <p:cNvCxnSpPr/>
          <p:nvPr/>
        </p:nvCxnSpPr>
        <p:spPr>
          <a:xfrm flipV="1">
            <a:off x="3573547" y="4305524"/>
            <a:ext cx="0" cy="137529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2358372" y="5002495"/>
            <a:ext cx="0" cy="67832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07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Adaptations of questions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39744"/>
          </a:xfrm>
        </p:spPr>
        <p:txBody>
          <a:bodyPr/>
          <a:lstStyle/>
          <a:p>
            <a:r>
              <a:rPr lang="en-GB" dirty="0" smtClean="0"/>
              <a:t>Remember that linear graphs are in the form of y = mx +c</a:t>
            </a:r>
          </a:p>
          <a:p>
            <a:endParaRPr lang="en-GB" dirty="0"/>
          </a:p>
          <a:p>
            <a:r>
              <a:rPr lang="en-GB" dirty="0" smtClean="0"/>
              <a:t>Where m is the gradient and y is the y intercept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214541"/>
            <a:ext cx="3839950" cy="3049227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110637" y="2595497"/>
            <a:ext cx="67637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f(x) = h(x) has two solutions at x = -3 and x = 2 </a:t>
            </a:r>
            <a:endParaRPr lang="en-GB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10636" y="3271888"/>
            <a:ext cx="6763732" cy="805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h(x) can be written in the form of h(x) = m x + c</a:t>
            </a:r>
            <a:endParaRPr lang="en-GB" sz="24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110636" y="3842875"/>
            <a:ext cx="6763732" cy="5126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Find the values of m and c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775018" y="5860077"/>
            <a:ext cx="224528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 smtClean="0">
                <a:solidFill>
                  <a:srgbClr val="FF0000"/>
                </a:solidFill>
              </a:rPr>
              <a:t>h(x)  = - x + 8 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110636" y="4554998"/>
            <a:ext cx="6763732" cy="9044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Mark the two points on the graph, as h(x) is a linear graph it must be a straight line, so connect the two points with a straight line</a:t>
            </a:r>
            <a:endParaRPr lang="en-GB" sz="24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110636" y="5459426"/>
            <a:ext cx="6763732" cy="9044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Find the gradient and y- intercept of the new line</a:t>
            </a:r>
            <a:endParaRPr lang="en-GB" sz="24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095507" y="2978150"/>
            <a:ext cx="3673343" cy="2159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616075" y="3258278"/>
            <a:ext cx="101600" cy="10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3435350" y="4320382"/>
            <a:ext cx="101600" cy="10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84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12" grpId="0"/>
      <p:bldP spid="13" grpId="0"/>
      <p:bldP spid="14" grpId="0"/>
      <p:bldP spid="8" grpId="0" animBg="1"/>
      <p:bldP spid="15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48250D90-56C0-4142-BB69-D3F479A8CD84}" vid="{030C5516-7F21-4E6F-9A93-0A2DFC4F39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93</TotalTime>
  <Words>588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Theme1</vt:lpstr>
      <vt:lpstr>Functions as graphs</vt:lpstr>
      <vt:lpstr>If f(x) = x2 and we draw the graph of y = f(x), this means we are really drawing the graph of y =</vt:lpstr>
      <vt:lpstr>Eg. f(x) =x2 + 2 </vt:lpstr>
      <vt:lpstr>You can use your graph to find values of your function and other things</vt:lpstr>
      <vt:lpstr>You can use your graph to find values of your function and other things</vt:lpstr>
      <vt:lpstr>You can use your graph to find values of your function and other things</vt:lpstr>
      <vt:lpstr>You can use your graph to find values of your function and other things</vt:lpstr>
      <vt:lpstr>Adaptations of questions </vt:lpstr>
    </vt:vector>
  </TitlesOfParts>
  <Company>RW Allen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Quadratic Formula</dc:title>
  <dc:creator>GS Westwater</dc:creator>
  <cp:lastModifiedBy>Gareth Westwater (GSW)</cp:lastModifiedBy>
  <cp:revision>22</cp:revision>
  <dcterms:created xsi:type="dcterms:W3CDTF">2014-04-29T08:17:24Z</dcterms:created>
  <dcterms:modified xsi:type="dcterms:W3CDTF">2020-02-07T09:25:43Z</dcterms:modified>
</cp:coreProperties>
</file>